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 ContentType="image/tif"/>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51" r:id="rId2"/>
    <p:sldId id="352" r:id="rId3"/>
    <p:sldId id="386" r:id="rId4"/>
    <p:sldId id="324" r:id="rId5"/>
    <p:sldId id="355" r:id="rId6"/>
    <p:sldId id="366" r:id="rId7"/>
    <p:sldId id="388" r:id="rId8"/>
    <p:sldId id="357" r:id="rId9"/>
    <p:sldId id="263" r:id="rId10"/>
    <p:sldId id="312" r:id="rId11"/>
    <p:sldId id="264" r:id="rId12"/>
    <p:sldId id="358" r:id="rId13"/>
    <p:sldId id="359" r:id="rId14"/>
    <p:sldId id="360" r:id="rId15"/>
    <p:sldId id="361" r:id="rId16"/>
    <p:sldId id="389" r:id="rId17"/>
    <p:sldId id="317" r:id="rId18"/>
    <p:sldId id="350" r:id="rId19"/>
    <p:sldId id="390" r:id="rId20"/>
    <p:sldId id="380" r:id="rId21"/>
    <p:sldId id="256" r:id="rId22"/>
    <p:sldId id="257" r:id="rId23"/>
    <p:sldId id="327" r:id="rId24"/>
    <p:sldId id="328" r:id="rId25"/>
    <p:sldId id="329" r:id="rId26"/>
    <p:sldId id="280" r:id="rId27"/>
    <p:sldId id="267" r:id="rId28"/>
    <p:sldId id="281" r:id="rId29"/>
    <p:sldId id="381" r:id="rId30"/>
    <p:sldId id="383" r:id="rId31"/>
    <p:sldId id="379" r:id="rId32"/>
    <p:sldId id="391" r:id="rId33"/>
    <p:sldId id="392" r:id="rId34"/>
    <p:sldId id="345" r:id="rId35"/>
    <p:sldId id="367" r:id="rId36"/>
    <p:sldId id="316" r:id="rId37"/>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E7"/>
    <a:srgbClr val="0000FF"/>
    <a:srgbClr val="269626"/>
    <a:srgbClr val="69D969"/>
    <a:srgbClr val="33CC33"/>
    <a:srgbClr val="E5FDDB"/>
    <a:srgbClr val="CCFFCC"/>
    <a:srgbClr val="B86B32"/>
    <a:srgbClr val="FFFF99"/>
    <a:srgbClr val="BAFA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20909" autoAdjust="0"/>
    <p:restoredTop sz="94660"/>
  </p:normalViewPr>
  <p:slideViewPr>
    <p:cSldViewPr snapToGrid="0">
      <p:cViewPr varScale="1">
        <p:scale>
          <a:sx n="127" d="100"/>
          <a:sy n="127" d="100"/>
        </p:scale>
        <p:origin x="192" y="208"/>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ln>
              <a:solidFill>
                <a:schemeClr val="tx1"/>
              </a:solidFill>
            </a:ln>
          </c:spPr>
          <c:explosion val="1"/>
          <c:dPt>
            <c:idx val="0"/>
            <c:bubble3D val="0"/>
            <c:spPr>
              <a:solidFill>
                <a:srgbClr val="FE9402"/>
              </a:solidFill>
              <a:ln w="19050">
                <a:solidFill>
                  <a:schemeClr val="tx1"/>
                </a:solidFill>
              </a:ln>
              <a:effectLst/>
            </c:spPr>
            <c:extLst>
              <c:ext xmlns:c16="http://schemas.microsoft.com/office/drawing/2014/chart" uri="{C3380CC4-5D6E-409C-BE32-E72D297353CC}">
                <c16:uniqueId val="{00000005-DFAC-8649-896B-111CA55E131D}"/>
              </c:ext>
            </c:extLst>
          </c:dPt>
          <c:dPt>
            <c:idx val="1"/>
            <c:bubble3D val="0"/>
            <c:spPr>
              <a:solidFill>
                <a:srgbClr val="1FBA02"/>
              </a:solidFill>
              <a:ln w="19050">
                <a:solidFill>
                  <a:schemeClr val="tx1"/>
                </a:solidFill>
              </a:ln>
              <a:effectLst/>
            </c:spPr>
            <c:extLst>
              <c:ext xmlns:c16="http://schemas.microsoft.com/office/drawing/2014/chart" uri="{C3380CC4-5D6E-409C-BE32-E72D297353CC}">
                <c16:uniqueId val="{00000004-DFAC-8649-896B-111CA55E131D}"/>
              </c:ext>
            </c:extLst>
          </c:dPt>
          <c:dPt>
            <c:idx val="2"/>
            <c:bubble3D val="0"/>
            <c:spPr>
              <a:solidFill>
                <a:srgbClr val="ED220D"/>
              </a:solidFill>
              <a:ln w="19050">
                <a:solidFill>
                  <a:schemeClr val="tx1"/>
                </a:solidFill>
              </a:ln>
              <a:effectLst/>
            </c:spPr>
            <c:extLst>
              <c:ext xmlns:c16="http://schemas.microsoft.com/office/drawing/2014/chart" uri="{C3380CC4-5D6E-409C-BE32-E72D297353CC}">
                <c16:uniqueId val="{00000003-DFAC-8649-896B-111CA55E131D}"/>
              </c:ext>
            </c:extLst>
          </c:dPt>
          <c:dPt>
            <c:idx val="3"/>
            <c:bubble3D val="0"/>
            <c:spPr>
              <a:solidFill>
                <a:srgbClr val="0096FD"/>
              </a:solidFill>
              <a:ln w="19050">
                <a:solidFill>
                  <a:schemeClr val="tx1"/>
                </a:solidFill>
              </a:ln>
              <a:effectLst/>
            </c:spPr>
            <c:extLst>
              <c:ext xmlns:c16="http://schemas.microsoft.com/office/drawing/2014/chart" uri="{C3380CC4-5D6E-409C-BE32-E72D297353CC}">
                <c16:uniqueId val="{00000002-DFAC-8649-896B-111CA55E131D}"/>
              </c:ext>
            </c:extLst>
          </c:dPt>
          <c:dPt>
            <c:idx val="4"/>
            <c:bubble3D val="0"/>
            <c:spPr>
              <a:solidFill>
                <a:srgbClr val="D783FF"/>
              </a:solidFill>
              <a:ln w="19050">
                <a:solidFill>
                  <a:schemeClr val="tx1"/>
                </a:solidFill>
              </a:ln>
              <a:effectLst/>
            </c:spPr>
            <c:extLst>
              <c:ext xmlns:c16="http://schemas.microsoft.com/office/drawing/2014/chart" uri="{C3380CC4-5D6E-409C-BE32-E72D297353CC}">
                <c16:uniqueId val="{00000007-DFAC-8649-896B-111CA55E131D}"/>
              </c:ext>
            </c:extLst>
          </c:dPt>
          <c:dPt>
            <c:idx val="5"/>
            <c:bubble3D val="0"/>
            <c:spPr>
              <a:solidFill>
                <a:srgbClr val="FFFFFF"/>
              </a:solidFill>
              <a:ln w="19050">
                <a:solidFill>
                  <a:schemeClr val="tx1"/>
                </a:solidFill>
              </a:ln>
              <a:effectLst/>
            </c:spPr>
            <c:extLst>
              <c:ext xmlns:c16="http://schemas.microsoft.com/office/drawing/2014/chart" uri="{C3380CC4-5D6E-409C-BE32-E72D297353CC}">
                <c16:uniqueId val="{00000006-DFAC-8649-896B-111CA55E131D}"/>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EPI</c:v>
                </c:pt>
                <c:pt idx="1">
                  <c:v>EN</c:v>
                </c:pt>
                <c:pt idx="2">
                  <c:v>ML</c:v>
                </c:pt>
                <c:pt idx="3">
                  <c:v>TAP</c:v>
                </c:pt>
                <c:pt idx="4">
                  <c:v>PMC</c:v>
                </c:pt>
                <c:pt idx="5">
                  <c:v>CV</c:v>
                </c:pt>
              </c:strCache>
            </c:strRef>
          </c:cat>
          <c:val>
            <c:numRef>
              <c:f>Sheet1!$B$2:$B$7</c:f>
              <c:numCache>
                <c:formatCode>0.0%</c:formatCode>
                <c:ptCount val="6"/>
                <c:pt idx="0">
                  <c:v>0.13900000000000001</c:v>
                </c:pt>
                <c:pt idx="1">
                  <c:v>0.22700000000000001</c:v>
                </c:pt>
                <c:pt idx="2">
                  <c:v>0.182</c:v>
                </c:pt>
                <c:pt idx="3">
                  <c:v>0.318</c:v>
                </c:pt>
                <c:pt idx="4">
                  <c:v>1.0999999999999999E-2</c:v>
                </c:pt>
                <c:pt idx="5">
                  <c:v>0.123</c:v>
                </c:pt>
              </c:numCache>
            </c:numRef>
          </c:val>
          <c:extLst>
            <c:ext xmlns:c16="http://schemas.microsoft.com/office/drawing/2014/chart" uri="{C3380CC4-5D6E-409C-BE32-E72D297353CC}">
              <c16:uniqueId val="{00000000-DFAC-8649-896B-111CA55E131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cmpd="thinThick">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6DF8347C-7E3C-4B6A-BEC2-4C65DEE11C0E}" type="datetimeFigureOut">
              <a:rPr lang="en-US" smtClean="0"/>
              <a:t>10/16/23</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8A11A3DE-79C1-4BCB-A747-8A4A514D0750}" type="slidenum">
              <a:rPr lang="en-US" smtClean="0"/>
              <a:t>‹#›</a:t>
            </a:fld>
            <a:endParaRPr lang="en-US" dirty="0"/>
          </a:p>
        </p:txBody>
      </p:sp>
    </p:spTree>
    <p:extLst>
      <p:ext uri="{BB962C8B-B14F-4D97-AF65-F5344CB8AC3E}">
        <p14:creationId xmlns:p14="http://schemas.microsoft.com/office/powerpoint/2010/main" val="672537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Made us start to think outside of the developmental box – into the physiology of redox.  Just what would be happening here? </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Anthers are a big sink… encased in a whorl of non photosynthetic leaves… we reasoned there is high metabolic demand and that ... O2 would be depleted in the airspace between the tassel and the first leaf of the whorl surrounding the tassel.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 we obtained an</a:t>
            </a:r>
            <a:r>
              <a:rPr lang="en-US" sz="1200" kern="1200" baseline="0" dirty="0">
                <a:solidFill>
                  <a:schemeClr val="tx1"/>
                </a:solidFill>
                <a:latin typeface="+mn-lt"/>
                <a:ea typeface="+mn-ea"/>
                <a:cs typeface="+mn-cs"/>
              </a:rPr>
              <a:t> o</a:t>
            </a:r>
            <a:r>
              <a:rPr lang="en-US" sz="1200" kern="1200" dirty="0">
                <a:solidFill>
                  <a:schemeClr val="tx1"/>
                </a:solidFill>
                <a:latin typeface="+mn-lt"/>
                <a:ea typeface="+mn-ea"/>
                <a:cs typeface="+mn-cs"/>
              </a:rPr>
              <a:t>xygen probe</a:t>
            </a:r>
            <a:r>
              <a:rPr lang="en-US" sz="1200" kern="1200" baseline="0" dirty="0">
                <a:solidFill>
                  <a:schemeClr val="tx1"/>
                </a:solidFill>
                <a:latin typeface="+mn-lt"/>
                <a:ea typeface="+mn-ea"/>
                <a:cs typeface="+mn-cs"/>
              </a:rPr>
              <a:t> borne in a needle that we could position into the whorl alongside the developing tassel</a:t>
            </a:r>
            <a:r>
              <a:rPr lang="en-US" sz="1200" kern="1200" dirty="0">
                <a:solidFill>
                  <a:schemeClr val="tx1"/>
                </a:solidFill>
                <a:latin typeface="+mn-lt"/>
                <a:ea typeface="+mn-ea"/>
                <a:cs typeface="+mn-cs"/>
              </a:rPr>
              <a:t> … as</a:t>
            </a:r>
            <a:r>
              <a:rPr lang="en-US" sz="1200" kern="1200" baseline="0" dirty="0">
                <a:solidFill>
                  <a:schemeClr val="tx1"/>
                </a:solidFill>
                <a:latin typeface="+mn-lt"/>
                <a:ea typeface="+mn-ea"/>
                <a:cs typeface="+mn-cs"/>
              </a:rPr>
              <a:t> you go down from ambient air it decreases until its only 1.4 % at the tassel.   </a:t>
            </a:r>
            <a:r>
              <a:rPr lang="en-US" sz="1200" kern="1200" dirty="0">
                <a:solidFill>
                  <a:schemeClr val="tx1"/>
                </a:solidFill>
                <a:latin typeface="+mn-lt"/>
                <a:ea typeface="+mn-ea"/>
                <a:cs typeface="+mn-cs"/>
              </a:rPr>
              <a:t>Condition is transient during AR fate specification period, later O2</a:t>
            </a:r>
            <a:r>
              <a:rPr lang="en-US" sz="1200" kern="1200" baseline="0" dirty="0">
                <a:solidFill>
                  <a:schemeClr val="tx1"/>
                </a:solidFill>
                <a:latin typeface="+mn-lt"/>
                <a:ea typeface="+mn-ea"/>
                <a:cs typeface="+mn-cs"/>
              </a:rPr>
              <a:t> was 5%</a:t>
            </a:r>
            <a:endParaRPr lang="en-US" sz="1200" kern="1200" dirty="0">
              <a:solidFill>
                <a:schemeClr val="tx1"/>
              </a:solidFill>
              <a:latin typeface="+mn-lt"/>
              <a:ea typeface="+mn-ea"/>
              <a:cs typeface="+mn-cs"/>
            </a:endParaRPr>
          </a:p>
          <a:p>
            <a:endParaRPr lang="en-US" dirty="0"/>
          </a:p>
          <a:p>
            <a:r>
              <a:rPr lang="en-US" dirty="0"/>
              <a:t>What else exists</a:t>
            </a:r>
            <a:r>
              <a:rPr lang="en-US" baseline="0" dirty="0"/>
              <a:t> in hypoxic state?  Isn’t that bad for the cells? </a:t>
            </a:r>
            <a:r>
              <a:rPr lang="en-US" dirty="0"/>
              <a:t>Stem</a:t>
            </a:r>
            <a:r>
              <a:rPr lang="en-US" baseline="0" dirty="0"/>
              <a:t> cell niches in animals are hypoxic… allows them to proliferate more and keep them pluripotent while O2 seems to effect differentiation. Roots this is true too (H2O2)</a:t>
            </a:r>
            <a:endParaRPr lang="en-US" dirty="0"/>
          </a:p>
        </p:txBody>
      </p:sp>
      <p:sp>
        <p:nvSpPr>
          <p:cNvPr id="4" name="Slide Number Placeholder 3"/>
          <p:cNvSpPr>
            <a:spLocks noGrp="1"/>
          </p:cNvSpPr>
          <p:nvPr>
            <p:ph type="sldNum" sz="quarter" idx="10"/>
          </p:nvPr>
        </p:nvSpPr>
        <p:spPr/>
        <p:txBody>
          <a:bodyPr/>
          <a:lstStyle/>
          <a:p>
            <a:fld id="{147A7049-A9E5-074A-BDD4-97F1E4837D50}" type="slidenum">
              <a:rPr lang="en-US" smtClean="0"/>
              <a:pPr/>
              <a:t>11</a:t>
            </a:fld>
            <a:endParaRPr lang="en-US" dirty="0"/>
          </a:p>
        </p:txBody>
      </p:sp>
    </p:spTree>
    <p:extLst>
      <p:ext uri="{BB962C8B-B14F-4D97-AF65-F5344CB8AC3E}">
        <p14:creationId xmlns:p14="http://schemas.microsoft.com/office/powerpoint/2010/main" val="1209702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 </a:t>
            </a:r>
          </a:p>
          <a:p>
            <a:endParaRPr lang="en-US" baseline="0" dirty="0"/>
          </a:p>
          <a:p>
            <a:r>
              <a:rPr lang="en-US" baseline="0" dirty="0"/>
              <a:t>As for the 24-mers, we proposed that the binding partner of 24-phasiRNAs is AGO18. This is based on the expression pattern that</a:t>
            </a:r>
          </a:p>
        </p:txBody>
      </p:sp>
      <p:sp>
        <p:nvSpPr>
          <p:cNvPr id="4" name="Slide Number Placeholder 3"/>
          <p:cNvSpPr>
            <a:spLocks noGrp="1"/>
          </p:cNvSpPr>
          <p:nvPr>
            <p:ph type="sldNum" sz="quarter" idx="10"/>
          </p:nvPr>
        </p:nvSpPr>
        <p:spPr/>
        <p:txBody>
          <a:bodyPr/>
          <a:lstStyle/>
          <a:p>
            <a:fld id="{BA4C9AC2-9B61-8346-81D0-76C2249A4B43}" type="slidenum">
              <a:rPr lang="en-US" smtClean="0"/>
              <a:pPr/>
              <a:t>18</a:t>
            </a:fld>
            <a:endParaRPr lang="en-US" dirty="0"/>
          </a:p>
        </p:txBody>
      </p:sp>
    </p:spTree>
    <p:extLst>
      <p:ext uri="{BB962C8B-B14F-4D97-AF65-F5344CB8AC3E}">
        <p14:creationId xmlns:p14="http://schemas.microsoft.com/office/powerpoint/2010/main" val="881117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 </a:t>
            </a:r>
          </a:p>
          <a:p>
            <a:endParaRPr lang="en-US" baseline="0" dirty="0"/>
          </a:p>
          <a:p>
            <a:r>
              <a:rPr lang="en-US" baseline="0" dirty="0"/>
              <a:t>As for the 24-mers, we proposed that the binding partner of 24-phasiRNAs is AGO18. This is based on the expression pattern that</a:t>
            </a:r>
          </a:p>
        </p:txBody>
      </p:sp>
      <p:sp>
        <p:nvSpPr>
          <p:cNvPr id="4" name="Slide Number Placeholder 3"/>
          <p:cNvSpPr>
            <a:spLocks noGrp="1"/>
          </p:cNvSpPr>
          <p:nvPr>
            <p:ph type="sldNum" sz="quarter" idx="10"/>
          </p:nvPr>
        </p:nvSpPr>
        <p:spPr/>
        <p:txBody>
          <a:bodyPr/>
          <a:lstStyle/>
          <a:p>
            <a:fld id="{BA4C9AC2-9B61-8346-81D0-76C2249A4B43}" type="slidenum">
              <a:rPr lang="en-US" smtClean="0"/>
              <a:pPr/>
              <a:t>32</a:t>
            </a:fld>
            <a:endParaRPr lang="en-US" dirty="0"/>
          </a:p>
        </p:txBody>
      </p:sp>
    </p:spTree>
    <p:extLst>
      <p:ext uri="{BB962C8B-B14F-4D97-AF65-F5344CB8AC3E}">
        <p14:creationId xmlns:p14="http://schemas.microsoft.com/office/powerpoint/2010/main" val="2538346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D8A5CD0-07E6-43DB-A9E3-1034B65C11DA}" type="datetimeFigureOut">
              <a:rPr lang="en-US" smtClean="0"/>
              <a:t>10/16/23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26FE66-D1D4-4509-817D-7B64E42527B0}" type="slidenum">
              <a:rPr lang="en-US" smtClean="0"/>
              <a:t>‹#›</a:t>
            </a:fld>
            <a:endParaRPr lang="en-US" dirty="0"/>
          </a:p>
        </p:txBody>
      </p:sp>
    </p:spTree>
    <p:extLst>
      <p:ext uri="{BB962C8B-B14F-4D97-AF65-F5344CB8AC3E}">
        <p14:creationId xmlns:p14="http://schemas.microsoft.com/office/powerpoint/2010/main" val="28014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8A5CD0-07E6-43DB-A9E3-1034B65C11DA}" type="datetimeFigureOut">
              <a:rPr lang="en-US" smtClean="0"/>
              <a:t>10/16/23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26FE66-D1D4-4509-817D-7B64E42527B0}" type="slidenum">
              <a:rPr lang="en-US" smtClean="0"/>
              <a:t>‹#›</a:t>
            </a:fld>
            <a:endParaRPr lang="en-US" dirty="0"/>
          </a:p>
        </p:txBody>
      </p:sp>
    </p:spTree>
    <p:extLst>
      <p:ext uri="{BB962C8B-B14F-4D97-AF65-F5344CB8AC3E}">
        <p14:creationId xmlns:p14="http://schemas.microsoft.com/office/powerpoint/2010/main" val="129074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D8A5CD0-07E6-43DB-A9E3-1034B65C11DA}" type="datetimeFigureOut">
              <a:rPr lang="en-US" smtClean="0"/>
              <a:t>10/16/23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26FE66-D1D4-4509-817D-7B64E42527B0}" type="slidenum">
              <a:rPr lang="en-US" smtClean="0"/>
              <a:t>‹#›</a:t>
            </a:fld>
            <a:endParaRPr lang="en-US" dirty="0"/>
          </a:p>
        </p:txBody>
      </p:sp>
    </p:spTree>
    <p:extLst>
      <p:ext uri="{BB962C8B-B14F-4D97-AF65-F5344CB8AC3E}">
        <p14:creationId xmlns:p14="http://schemas.microsoft.com/office/powerpoint/2010/main" val="3268671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D8A5CD0-07E6-43DB-A9E3-1034B65C11DA}" type="datetimeFigureOut">
              <a:rPr lang="en-US" smtClean="0"/>
              <a:t>10/16/23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26FE66-D1D4-4509-817D-7B64E42527B0}" type="slidenum">
              <a:rPr lang="en-US" smtClean="0"/>
              <a:t>‹#›</a:t>
            </a:fld>
            <a:endParaRPr lang="en-US" dirty="0"/>
          </a:p>
        </p:txBody>
      </p:sp>
    </p:spTree>
    <p:extLst>
      <p:ext uri="{BB962C8B-B14F-4D97-AF65-F5344CB8AC3E}">
        <p14:creationId xmlns:p14="http://schemas.microsoft.com/office/powerpoint/2010/main" val="1165534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8A5CD0-07E6-43DB-A9E3-1034B65C11DA}" type="datetimeFigureOut">
              <a:rPr lang="en-US" smtClean="0"/>
              <a:t>10/16/23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26FE66-D1D4-4509-817D-7B64E42527B0}" type="slidenum">
              <a:rPr lang="en-US" smtClean="0"/>
              <a:t>‹#›</a:t>
            </a:fld>
            <a:endParaRPr lang="en-US" dirty="0"/>
          </a:p>
        </p:txBody>
      </p:sp>
    </p:spTree>
    <p:extLst>
      <p:ext uri="{BB962C8B-B14F-4D97-AF65-F5344CB8AC3E}">
        <p14:creationId xmlns:p14="http://schemas.microsoft.com/office/powerpoint/2010/main" val="4082919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D8A5CD0-07E6-43DB-A9E3-1034B65C11DA}" type="datetimeFigureOut">
              <a:rPr lang="en-US" smtClean="0"/>
              <a:t>10/16/23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26FE66-D1D4-4509-817D-7B64E42527B0}" type="slidenum">
              <a:rPr lang="en-US" smtClean="0"/>
              <a:t>‹#›</a:t>
            </a:fld>
            <a:endParaRPr lang="en-US" dirty="0"/>
          </a:p>
        </p:txBody>
      </p:sp>
    </p:spTree>
    <p:extLst>
      <p:ext uri="{BB962C8B-B14F-4D97-AF65-F5344CB8AC3E}">
        <p14:creationId xmlns:p14="http://schemas.microsoft.com/office/powerpoint/2010/main" val="485555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8A5CD0-07E6-43DB-A9E3-1034B65C11DA}" type="datetimeFigureOut">
              <a:rPr lang="en-US" smtClean="0"/>
              <a:t>10/16/23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26FE66-D1D4-4509-817D-7B64E42527B0}" type="slidenum">
              <a:rPr lang="en-US" smtClean="0"/>
              <a:t>‹#›</a:t>
            </a:fld>
            <a:endParaRPr lang="en-US" dirty="0"/>
          </a:p>
        </p:txBody>
      </p:sp>
    </p:spTree>
    <p:extLst>
      <p:ext uri="{BB962C8B-B14F-4D97-AF65-F5344CB8AC3E}">
        <p14:creationId xmlns:p14="http://schemas.microsoft.com/office/powerpoint/2010/main" val="801286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8A5CD0-07E6-43DB-A9E3-1034B65C11DA}" type="datetimeFigureOut">
              <a:rPr lang="en-US" smtClean="0"/>
              <a:t>10/16/23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26FE66-D1D4-4509-817D-7B64E42527B0}" type="slidenum">
              <a:rPr lang="en-US" smtClean="0"/>
              <a:t>‹#›</a:t>
            </a:fld>
            <a:endParaRPr lang="en-US" dirty="0"/>
          </a:p>
        </p:txBody>
      </p:sp>
    </p:spTree>
    <p:extLst>
      <p:ext uri="{BB962C8B-B14F-4D97-AF65-F5344CB8AC3E}">
        <p14:creationId xmlns:p14="http://schemas.microsoft.com/office/powerpoint/2010/main" val="1054678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D8A5CD0-07E6-43DB-A9E3-1034B65C11DA}" type="datetimeFigureOut">
              <a:rPr lang="en-US" smtClean="0"/>
              <a:t>10/16/23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26FE66-D1D4-4509-817D-7B64E42527B0}" type="slidenum">
              <a:rPr lang="en-US" smtClean="0"/>
              <a:t>‹#›</a:t>
            </a:fld>
            <a:endParaRPr lang="en-US" dirty="0"/>
          </a:p>
        </p:txBody>
      </p:sp>
    </p:spTree>
    <p:extLst>
      <p:ext uri="{BB962C8B-B14F-4D97-AF65-F5344CB8AC3E}">
        <p14:creationId xmlns:p14="http://schemas.microsoft.com/office/powerpoint/2010/main" val="2536616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8A5CD0-07E6-43DB-A9E3-1034B65C11DA}" type="datetimeFigureOut">
              <a:rPr lang="en-US" smtClean="0"/>
              <a:t>10/16/23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26FE66-D1D4-4509-817D-7B64E42527B0}" type="slidenum">
              <a:rPr lang="en-US" smtClean="0"/>
              <a:t>‹#›</a:t>
            </a:fld>
            <a:endParaRPr lang="en-US" dirty="0"/>
          </a:p>
        </p:txBody>
      </p:sp>
    </p:spTree>
    <p:extLst>
      <p:ext uri="{BB962C8B-B14F-4D97-AF65-F5344CB8AC3E}">
        <p14:creationId xmlns:p14="http://schemas.microsoft.com/office/powerpoint/2010/main" val="3361469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8A5CD0-07E6-43DB-A9E3-1034B65C11DA}" type="datetimeFigureOut">
              <a:rPr lang="en-US" smtClean="0"/>
              <a:t>10/16/23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26FE66-D1D4-4509-817D-7B64E42527B0}" type="slidenum">
              <a:rPr lang="en-US" smtClean="0"/>
              <a:t>‹#›</a:t>
            </a:fld>
            <a:endParaRPr lang="en-US" dirty="0"/>
          </a:p>
        </p:txBody>
      </p:sp>
    </p:spTree>
    <p:extLst>
      <p:ext uri="{BB962C8B-B14F-4D97-AF65-F5344CB8AC3E}">
        <p14:creationId xmlns:p14="http://schemas.microsoft.com/office/powerpoint/2010/main" val="3792533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65000">
              <a:srgbClr val="CCFFCC"/>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8A5CD0-07E6-43DB-A9E3-1034B65C11DA}" type="datetimeFigureOut">
              <a:rPr lang="en-US" smtClean="0"/>
              <a:t>10/16/23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26FE66-D1D4-4509-817D-7B64E42527B0}" type="slidenum">
              <a:rPr lang="en-US" smtClean="0"/>
              <a:t>‹#›</a:t>
            </a:fld>
            <a:endParaRPr lang="en-US" dirty="0"/>
          </a:p>
        </p:txBody>
      </p:sp>
    </p:spTree>
    <p:extLst>
      <p:ext uri="{BB962C8B-B14F-4D97-AF65-F5344CB8AC3E}">
        <p14:creationId xmlns:p14="http://schemas.microsoft.com/office/powerpoint/2010/main" val="3746469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wmf"/></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eg"/><Relationship Id="rId9"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9.tif"/><Relationship Id="rId2" Type="http://schemas.openxmlformats.org/officeDocument/2006/relationships/image" Target="../media/image48.tif"/><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5.tif"/><Relationship Id="rId5" Type="http://schemas.openxmlformats.org/officeDocument/2006/relationships/image" Target="../media/image54.png"/><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DD144-9E0B-BA7A-8932-696A36AA488C}"/>
              </a:ext>
            </a:extLst>
          </p:cNvPr>
          <p:cNvSpPr>
            <a:spLocks noGrp="1"/>
          </p:cNvSpPr>
          <p:nvPr>
            <p:ph type="title"/>
          </p:nvPr>
        </p:nvSpPr>
        <p:spPr>
          <a:xfrm>
            <a:off x="171450" y="1530756"/>
            <a:ext cx="10515600" cy="1325563"/>
          </a:xfrm>
        </p:spPr>
        <p:txBody>
          <a:bodyPr/>
          <a:lstStyle/>
          <a:p>
            <a:r>
              <a:rPr lang="en-US" dirty="0"/>
              <a:t> </a:t>
            </a:r>
          </a:p>
        </p:txBody>
      </p:sp>
      <p:pic>
        <p:nvPicPr>
          <p:cNvPr id="23" name="Picture 22">
            <a:extLst>
              <a:ext uri="{FF2B5EF4-FFF2-40B4-BE49-F238E27FC236}">
                <a16:creationId xmlns:a16="http://schemas.microsoft.com/office/drawing/2014/main" id="{2A7D361D-3176-97D7-7B16-942E658BB5E6}"/>
              </a:ext>
            </a:extLst>
          </p:cNvPr>
          <p:cNvPicPr>
            <a:picLocks noChangeAspect="1"/>
          </p:cNvPicPr>
          <p:nvPr/>
        </p:nvPicPr>
        <p:blipFill>
          <a:blip r:embed="rId2"/>
          <a:stretch>
            <a:fillRect/>
          </a:stretch>
        </p:blipFill>
        <p:spPr>
          <a:xfrm>
            <a:off x="8497737" y="3638958"/>
            <a:ext cx="1989288" cy="1869533"/>
          </a:xfrm>
          <a:prstGeom prst="rect">
            <a:avLst/>
          </a:prstGeom>
          <a:ln w="28575">
            <a:solidFill>
              <a:srgbClr val="FF0000"/>
            </a:solidFill>
          </a:ln>
        </p:spPr>
      </p:pic>
      <p:sp>
        <p:nvSpPr>
          <p:cNvPr id="8" name="Content Placeholder 7">
            <a:extLst>
              <a:ext uri="{FF2B5EF4-FFF2-40B4-BE49-F238E27FC236}">
                <a16:creationId xmlns:a16="http://schemas.microsoft.com/office/drawing/2014/main" id="{9B6A82AB-8E14-BB94-77EC-C7C5AD1DA021}"/>
              </a:ext>
            </a:extLst>
          </p:cNvPr>
          <p:cNvSpPr>
            <a:spLocks noGrp="1"/>
          </p:cNvSpPr>
          <p:nvPr>
            <p:ph idx="1"/>
          </p:nvPr>
        </p:nvSpPr>
        <p:spPr>
          <a:xfrm>
            <a:off x="4714875" y="3609201"/>
            <a:ext cx="4324350" cy="2304508"/>
          </a:xfrm>
        </p:spPr>
        <p:txBody>
          <a:bodyPr/>
          <a:lstStyle/>
          <a:p>
            <a:pPr marL="0" indent="0">
              <a:buNone/>
            </a:pPr>
            <a:r>
              <a:rPr lang="en-US" dirty="0"/>
              <a:t>Virginia Walbot</a:t>
            </a:r>
          </a:p>
          <a:p>
            <a:pPr marL="0" indent="0">
              <a:buNone/>
            </a:pPr>
            <a:r>
              <a:rPr lang="en-US" dirty="0"/>
              <a:t>Biology Department</a:t>
            </a:r>
          </a:p>
          <a:p>
            <a:pPr marL="0" indent="0">
              <a:buNone/>
            </a:pPr>
            <a:r>
              <a:rPr lang="en-US" dirty="0"/>
              <a:t>Stanford University</a:t>
            </a:r>
          </a:p>
          <a:p>
            <a:pPr marL="0" indent="0">
              <a:buNone/>
            </a:pPr>
            <a:r>
              <a:rPr lang="en-US" dirty="0"/>
              <a:t>walbot@stanford.edu</a:t>
            </a:r>
          </a:p>
        </p:txBody>
      </p:sp>
      <p:sp>
        <p:nvSpPr>
          <p:cNvPr id="9" name="Content Placeholder 7">
            <a:extLst>
              <a:ext uri="{FF2B5EF4-FFF2-40B4-BE49-F238E27FC236}">
                <a16:creationId xmlns:a16="http://schemas.microsoft.com/office/drawing/2014/main" id="{642D784F-CBF1-1BBC-0820-4D381F5171CF}"/>
              </a:ext>
            </a:extLst>
          </p:cNvPr>
          <p:cNvSpPr txBox="1">
            <a:spLocks/>
          </p:cNvSpPr>
          <p:nvPr/>
        </p:nvSpPr>
        <p:spPr>
          <a:xfrm>
            <a:off x="771525" y="1843359"/>
            <a:ext cx="9315450" cy="14237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400" dirty="0"/>
              <a:t>Maize anthers</a:t>
            </a:r>
          </a:p>
          <a:p>
            <a:pPr marL="0" indent="0">
              <a:buFont typeface="Arial" panose="020B0604020202020204" pitchFamily="34" charset="0"/>
              <a:buNone/>
            </a:pPr>
            <a:endParaRPr lang="en-US" sz="4400" dirty="0"/>
          </a:p>
        </p:txBody>
      </p:sp>
      <p:pic>
        <p:nvPicPr>
          <p:cNvPr id="10" name="Picture 15">
            <a:extLst>
              <a:ext uri="{FF2B5EF4-FFF2-40B4-BE49-F238E27FC236}">
                <a16:creationId xmlns:a16="http://schemas.microsoft.com/office/drawing/2014/main" id="{1FEF0A59-4827-F914-E5AD-553E7F135037}"/>
              </a:ext>
            </a:extLst>
          </p:cNvPr>
          <p:cNvPicPr>
            <a:picLocks noChangeAspect="1" noChangeArrowheads="1"/>
          </p:cNvPicPr>
          <p:nvPr/>
        </p:nvPicPr>
        <p:blipFill>
          <a:blip r:embed="rId3" cstate="print"/>
          <a:srcRect l="7527" t="14333" r="8603" b="3583"/>
          <a:stretch>
            <a:fillRect/>
          </a:stretch>
        </p:blipFill>
        <p:spPr bwMode="auto">
          <a:xfrm>
            <a:off x="4623924" y="110605"/>
            <a:ext cx="5939301" cy="3474411"/>
          </a:xfrm>
          <a:prstGeom prst="rect">
            <a:avLst/>
          </a:prstGeom>
          <a:ln>
            <a:noFill/>
          </a:ln>
          <a:effectLst>
            <a:softEdge rad="112500"/>
          </a:effectLst>
        </p:spPr>
      </p:pic>
    </p:spTree>
    <p:extLst>
      <p:ext uri="{BB962C8B-B14F-4D97-AF65-F5344CB8AC3E}">
        <p14:creationId xmlns:p14="http://schemas.microsoft.com/office/powerpoint/2010/main" val="159939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7B934-1932-7F76-2F05-0EA877D2AEA5}"/>
              </a:ext>
            </a:extLst>
          </p:cNvPr>
          <p:cNvSpPr>
            <a:spLocks noGrp="1"/>
          </p:cNvSpPr>
          <p:nvPr>
            <p:ph type="title"/>
          </p:nvPr>
        </p:nvSpPr>
        <p:spPr>
          <a:xfrm>
            <a:off x="2920093" y="255586"/>
            <a:ext cx="8858250" cy="1325563"/>
          </a:xfrm>
        </p:spPr>
        <p:txBody>
          <a:bodyPr>
            <a:normAutofit/>
          </a:bodyPr>
          <a:lstStyle/>
          <a:p>
            <a:pPr algn="ctr"/>
            <a:r>
              <a:rPr lang="en-US" sz="4800" dirty="0">
                <a:solidFill>
                  <a:srgbClr val="FF0000"/>
                </a:solidFill>
              </a:rPr>
              <a:t>Why study anthers?</a:t>
            </a:r>
          </a:p>
        </p:txBody>
      </p:sp>
      <p:sp>
        <p:nvSpPr>
          <p:cNvPr id="3" name="Content Placeholder 2">
            <a:extLst>
              <a:ext uri="{FF2B5EF4-FFF2-40B4-BE49-F238E27FC236}">
                <a16:creationId xmlns:a16="http://schemas.microsoft.com/office/drawing/2014/main" id="{EF8161EA-3747-EF32-66A3-A309CC9EAE16}"/>
              </a:ext>
            </a:extLst>
          </p:cNvPr>
          <p:cNvSpPr>
            <a:spLocks noGrp="1"/>
          </p:cNvSpPr>
          <p:nvPr>
            <p:ph idx="1"/>
          </p:nvPr>
        </p:nvSpPr>
        <p:spPr>
          <a:xfrm>
            <a:off x="615043" y="2097851"/>
            <a:ext cx="11163300" cy="4649620"/>
          </a:xfrm>
        </p:spPr>
        <p:txBody>
          <a:bodyPr>
            <a:normAutofit/>
          </a:bodyPr>
          <a:lstStyle/>
          <a:p>
            <a:pPr>
              <a:buFont typeface="Wingdings" panose="05000000000000000000" pitchFamily="2" charset="2"/>
              <a:buChar char="v"/>
            </a:pPr>
            <a:r>
              <a:rPr lang="en-US" sz="3600" dirty="0">
                <a:solidFill>
                  <a:srgbClr val="FF0000"/>
                </a:solidFill>
              </a:rPr>
              <a:t>Organ where somatic cells acquire meiotic competence and mature into pollen.</a:t>
            </a:r>
          </a:p>
          <a:p>
            <a:pPr>
              <a:buFont typeface="Wingdings" panose="05000000000000000000" pitchFamily="2" charset="2"/>
              <a:buChar char="v"/>
            </a:pPr>
            <a:r>
              <a:rPr lang="en-US" sz="3600" dirty="0">
                <a:solidFill>
                  <a:srgbClr val="0000FF"/>
                </a:solidFill>
              </a:rPr>
              <a:t>Control of pollination is essential </a:t>
            </a:r>
            <a:r>
              <a:rPr lang="en-US" sz="3600" dirty="0"/>
              <a:t>for the multi-billion $ hybrid seed industry and determines gene flow in natural populations. </a:t>
            </a:r>
          </a:p>
          <a:p>
            <a:pPr>
              <a:buFont typeface="Wingdings" panose="05000000000000000000" pitchFamily="2" charset="2"/>
              <a:buChar char="v"/>
            </a:pPr>
            <a:r>
              <a:rPr lang="en-US" sz="3600" dirty="0">
                <a:solidFill>
                  <a:srgbClr val="0000FF"/>
                </a:solidFill>
              </a:rPr>
              <a:t>100X more </a:t>
            </a:r>
            <a:r>
              <a:rPr lang="en-US" sz="3600" i="1" dirty="0">
                <a:solidFill>
                  <a:srgbClr val="0000FF"/>
                </a:solidFill>
              </a:rPr>
              <a:t>male-sterile</a:t>
            </a:r>
            <a:r>
              <a:rPr lang="en-US" sz="3600" dirty="0">
                <a:solidFill>
                  <a:srgbClr val="0000FF"/>
                </a:solidFill>
              </a:rPr>
              <a:t> </a:t>
            </a:r>
            <a:r>
              <a:rPr lang="en-US" sz="3600" dirty="0"/>
              <a:t>than </a:t>
            </a:r>
            <a:r>
              <a:rPr lang="en-US" sz="3600" i="1" dirty="0"/>
              <a:t>female-sterile</a:t>
            </a:r>
            <a:r>
              <a:rPr lang="en-US" sz="3600" dirty="0"/>
              <a:t> mutants.</a:t>
            </a:r>
          </a:p>
          <a:p>
            <a:pPr>
              <a:buFont typeface="Wingdings" panose="05000000000000000000" pitchFamily="2" charset="2"/>
              <a:buChar char="v"/>
            </a:pPr>
            <a:r>
              <a:rPr lang="en-US" sz="3600" dirty="0"/>
              <a:t>Pollen production is the </a:t>
            </a:r>
            <a:r>
              <a:rPr lang="en-US" sz="3600" dirty="0">
                <a:solidFill>
                  <a:srgbClr val="0000FF"/>
                </a:solidFill>
              </a:rPr>
              <a:t>most environmentally sensitive plant life stage</a:t>
            </a:r>
            <a:r>
              <a:rPr lang="en-US" sz="3600" dirty="0"/>
              <a:t>.</a:t>
            </a:r>
          </a:p>
          <a:p>
            <a:pPr marL="0" indent="0">
              <a:buNone/>
            </a:pPr>
            <a:endParaRPr lang="en-US" dirty="0"/>
          </a:p>
        </p:txBody>
      </p:sp>
      <p:pic>
        <p:nvPicPr>
          <p:cNvPr id="9" name="Picture 15">
            <a:extLst>
              <a:ext uri="{FF2B5EF4-FFF2-40B4-BE49-F238E27FC236}">
                <a16:creationId xmlns:a16="http://schemas.microsoft.com/office/drawing/2014/main" id="{BDE0C658-91B7-D19D-6F69-4882FC55EB45}"/>
              </a:ext>
            </a:extLst>
          </p:cNvPr>
          <p:cNvPicPr>
            <a:picLocks noChangeAspect="1" noChangeArrowheads="1"/>
          </p:cNvPicPr>
          <p:nvPr/>
        </p:nvPicPr>
        <p:blipFill>
          <a:blip r:embed="rId2" cstate="print"/>
          <a:srcRect l="7527" t="14333" r="8603" b="3583"/>
          <a:stretch>
            <a:fillRect/>
          </a:stretch>
        </p:blipFill>
        <p:spPr bwMode="auto">
          <a:xfrm>
            <a:off x="1704975" y="339128"/>
            <a:ext cx="2794473" cy="1634729"/>
          </a:xfrm>
          <a:prstGeom prst="rect">
            <a:avLst/>
          </a:prstGeom>
          <a:ln>
            <a:noFill/>
          </a:ln>
          <a:effectLst>
            <a:softEdge rad="112500"/>
          </a:effectLst>
        </p:spPr>
      </p:pic>
    </p:spTree>
    <p:extLst>
      <p:ext uri="{BB962C8B-B14F-4D97-AF65-F5344CB8AC3E}">
        <p14:creationId xmlns:p14="http://schemas.microsoft.com/office/powerpoint/2010/main" val="3274795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7B934-1932-7F76-2F05-0EA877D2AEA5}"/>
              </a:ext>
            </a:extLst>
          </p:cNvPr>
          <p:cNvSpPr>
            <a:spLocks noGrp="1"/>
          </p:cNvSpPr>
          <p:nvPr>
            <p:ph type="title"/>
          </p:nvPr>
        </p:nvSpPr>
        <p:spPr/>
        <p:txBody>
          <a:bodyPr>
            <a:normAutofit/>
          </a:bodyPr>
          <a:lstStyle/>
          <a:p>
            <a:pPr algn="ctr"/>
            <a:r>
              <a:rPr lang="en-US" sz="4800" dirty="0">
                <a:solidFill>
                  <a:srgbClr val="FF0000"/>
                </a:solidFill>
              </a:rPr>
              <a:t>Why study anthers?</a:t>
            </a:r>
          </a:p>
        </p:txBody>
      </p:sp>
      <p:sp>
        <p:nvSpPr>
          <p:cNvPr id="3" name="Content Placeholder 2">
            <a:extLst>
              <a:ext uri="{FF2B5EF4-FFF2-40B4-BE49-F238E27FC236}">
                <a16:creationId xmlns:a16="http://schemas.microsoft.com/office/drawing/2014/main" id="{EF8161EA-3747-EF32-66A3-A309CC9EAE16}"/>
              </a:ext>
            </a:extLst>
          </p:cNvPr>
          <p:cNvSpPr>
            <a:spLocks noGrp="1"/>
          </p:cNvSpPr>
          <p:nvPr>
            <p:ph idx="1"/>
          </p:nvPr>
        </p:nvSpPr>
        <p:spPr>
          <a:xfrm>
            <a:off x="125620" y="1814680"/>
            <a:ext cx="11361530" cy="3733800"/>
          </a:xfrm>
        </p:spPr>
        <p:txBody>
          <a:bodyPr>
            <a:normAutofit/>
          </a:bodyPr>
          <a:lstStyle/>
          <a:p>
            <a:pPr>
              <a:buFont typeface="Wingdings" panose="05000000000000000000" pitchFamily="2" charset="2"/>
              <a:buChar char="v"/>
            </a:pPr>
            <a:r>
              <a:rPr lang="en-US" sz="3600" dirty="0"/>
              <a:t>Anthers </a:t>
            </a:r>
            <a:r>
              <a:rPr lang="en-US" sz="3600" dirty="0">
                <a:solidFill>
                  <a:srgbClr val="0000FF"/>
                </a:solidFill>
              </a:rPr>
              <a:t>express the most genes </a:t>
            </a:r>
            <a:r>
              <a:rPr lang="en-US" sz="3600" dirty="0"/>
              <a:t>of any plant organ.</a:t>
            </a:r>
          </a:p>
          <a:p>
            <a:pPr>
              <a:buFont typeface="Wingdings" panose="05000000000000000000" pitchFamily="2" charset="2"/>
              <a:buChar char="v"/>
            </a:pPr>
            <a:r>
              <a:rPr lang="en-US" sz="3600" dirty="0">
                <a:solidFill>
                  <a:srgbClr val="0000FF"/>
                </a:solidFill>
              </a:rPr>
              <a:t>No meristem </a:t>
            </a:r>
            <a:r>
              <a:rPr lang="en-US" sz="3600" dirty="0"/>
              <a:t>– expect distinct developmental mechanisms for </a:t>
            </a:r>
            <a:r>
              <a:rPr lang="en-US" sz="3600" i="1" dirty="0"/>
              <a:t>de novo </a:t>
            </a:r>
            <a:r>
              <a:rPr lang="en-US" sz="3600" dirty="0"/>
              <a:t>acquisition of cell fate.</a:t>
            </a:r>
          </a:p>
          <a:p>
            <a:pPr>
              <a:buFont typeface="Wingdings" panose="05000000000000000000" pitchFamily="2" charset="2"/>
              <a:buChar char="v"/>
            </a:pPr>
            <a:r>
              <a:rPr lang="en-US" sz="3600" dirty="0">
                <a:solidFill>
                  <a:srgbClr val="0000FF"/>
                </a:solidFill>
              </a:rPr>
              <a:t>One third of the annual plant lifecycle is required </a:t>
            </a:r>
            <a:r>
              <a:rPr lang="en-US" sz="3600" dirty="0"/>
              <a:t>to build an anther and pollen.</a:t>
            </a:r>
          </a:p>
          <a:p>
            <a:pPr marL="0" indent="0">
              <a:buNone/>
            </a:pPr>
            <a:endParaRPr lang="en-US" dirty="0"/>
          </a:p>
        </p:txBody>
      </p:sp>
      <p:grpSp>
        <p:nvGrpSpPr>
          <p:cNvPr id="8" name="Group 7">
            <a:extLst>
              <a:ext uri="{FF2B5EF4-FFF2-40B4-BE49-F238E27FC236}">
                <a16:creationId xmlns:a16="http://schemas.microsoft.com/office/drawing/2014/main" id="{D96B0128-9B0C-1C24-2BDC-54EEFB80CC37}"/>
              </a:ext>
            </a:extLst>
          </p:cNvPr>
          <p:cNvGrpSpPr/>
          <p:nvPr/>
        </p:nvGrpSpPr>
        <p:grpSpPr>
          <a:xfrm>
            <a:off x="2226237" y="4767585"/>
            <a:ext cx="8147838" cy="650730"/>
            <a:chOff x="2073837" y="5415285"/>
            <a:chExt cx="8147838" cy="650730"/>
          </a:xfrm>
        </p:grpSpPr>
        <p:sp>
          <p:nvSpPr>
            <p:cNvPr id="4" name="TextBox 3">
              <a:extLst>
                <a:ext uri="{FF2B5EF4-FFF2-40B4-BE49-F238E27FC236}">
                  <a16:creationId xmlns:a16="http://schemas.microsoft.com/office/drawing/2014/main" id="{C1396CB9-F3DF-9CDF-FDFC-7E1AADBE7107}"/>
                </a:ext>
              </a:extLst>
            </p:cNvPr>
            <p:cNvSpPr txBox="1"/>
            <p:nvPr/>
          </p:nvSpPr>
          <p:spPr>
            <a:xfrm>
              <a:off x="2073837" y="5419685"/>
              <a:ext cx="2696925" cy="646330"/>
            </a:xfrm>
            <a:prstGeom prst="rect">
              <a:avLst/>
            </a:prstGeom>
            <a:solidFill>
              <a:srgbClr val="269626"/>
            </a:solidFill>
            <a:ln w="28575">
              <a:solidFill>
                <a:srgbClr val="FF0000"/>
              </a:solidFill>
            </a:ln>
          </p:spPr>
          <p:txBody>
            <a:bodyPr wrap="square" rtlCol="0">
              <a:spAutoFit/>
            </a:bodyPr>
            <a:lstStyle/>
            <a:p>
              <a:pPr algn="ctr"/>
              <a:r>
                <a:rPr lang="en-US" sz="3600" dirty="0">
                  <a:solidFill>
                    <a:srgbClr val="FFFF00"/>
                  </a:solidFill>
                </a:rPr>
                <a:t>Vegetative</a:t>
              </a:r>
              <a:r>
                <a:rPr lang="en-US" sz="3600" dirty="0"/>
                <a:t> </a:t>
              </a:r>
            </a:p>
          </p:txBody>
        </p:sp>
        <p:sp>
          <p:nvSpPr>
            <p:cNvPr id="5" name="TextBox 4">
              <a:extLst>
                <a:ext uri="{FF2B5EF4-FFF2-40B4-BE49-F238E27FC236}">
                  <a16:creationId xmlns:a16="http://schemas.microsoft.com/office/drawing/2014/main" id="{B8C59A22-17CB-3912-4AED-38AFDFD5CD84}"/>
                </a:ext>
              </a:extLst>
            </p:cNvPr>
            <p:cNvSpPr txBox="1"/>
            <p:nvPr/>
          </p:nvSpPr>
          <p:spPr>
            <a:xfrm>
              <a:off x="7677163" y="5415285"/>
              <a:ext cx="2544512" cy="646331"/>
            </a:xfrm>
            <a:prstGeom prst="rect">
              <a:avLst/>
            </a:prstGeom>
            <a:solidFill>
              <a:schemeClr val="accent4">
                <a:lumMod val="20000"/>
                <a:lumOff val="80000"/>
              </a:schemeClr>
            </a:solidFill>
            <a:ln w="38100">
              <a:solidFill>
                <a:srgbClr val="FF0000"/>
              </a:solidFill>
            </a:ln>
          </p:spPr>
          <p:txBody>
            <a:bodyPr wrap="square" rtlCol="0">
              <a:spAutoFit/>
            </a:bodyPr>
            <a:lstStyle/>
            <a:p>
              <a:pPr algn="ctr"/>
              <a:r>
                <a:rPr lang="en-US" sz="3600" dirty="0"/>
                <a:t>Seed</a:t>
              </a:r>
              <a:r>
                <a:rPr lang="en-US" sz="3200" dirty="0"/>
                <a:t>  </a:t>
              </a:r>
            </a:p>
          </p:txBody>
        </p:sp>
        <p:sp>
          <p:nvSpPr>
            <p:cNvPr id="6" name="TextBox 5">
              <a:extLst>
                <a:ext uri="{FF2B5EF4-FFF2-40B4-BE49-F238E27FC236}">
                  <a16:creationId xmlns:a16="http://schemas.microsoft.com/office/drawing/2014/main" id="{1D055517-06A3-C150-29E2-E52DA3F9688C}"/>
                </a:ext>
              </a:extLst>
            </p:cNvPr>
            <p:cNvSpPr txBox="1"/>
            <p:nvPr/>
          </p:nvSpPr>
          <p:spPr>
            <a:xfrm>
              <a:off x="4770762" y="5415285"/>
              <a:ext cx="2909700" cy="646330"/>
            </a:xfrm>
            <a:prstGeom prst="rect">
              <a:avLst/>
            </a:prstGeom>
            <a:solidFill>
              <a:schemeClr val="bg1"/>
            </a:solidFill>
            <a:ln w="28575">
              <a:solidFill>
                <a:srgbClr val="FF0000"/>
              </a:solidFill>
            </a:ln>
          </p:spPr>
          <p:txBody>
            <a:bodyPr wrap="square" rtlCol="0">
              <a:spAutoFit/>
            </a:bodyPr>
            <a:lstStyle/>
            <a:p>
              <a:pPr algn="ctr"/>
              <a:r>
                <a:rPr lang="en-US" sz="3600" dirty="0"/>
                <a:t>Anther  </a:t>
              </a:r>
            </a:p>
          </p:txBody>
        </p:sp>
      </p:grpSp>
      <p:pic>
        <p:nvPicPr>
          <p:cNvPr id="9" name="Picture 15">
            <a:extLst>
              <a:ext uri="{FF2B5EF4-FFF2-40B4-BE49-F238E27FC236}">
                <a16:creationId xmlns:a16="http://schemas.microsoft.com/office/drawing/2014/main" id="{BDE0C658-91B7-D19D-6F69-4882FC55EB45}"/>
              </a:ext>
            </a:extLst>
          </p:cNvPr>
          <p:cNvPicPr>
            <a:picLocks noChangeAspect="1" noChangeArrowheads="1"/>
          </p:cNvPicPr>
          <p:nvPr/>
        </p:nvPicPr>
        <p:blipFill>
          <a:blip r:embed="rId2" cstate="print"/>
          <a:srcRect l="7527" t="14333" r="8603" b="3583"/>
          <a:stretch>
            <a:fillRect/>
          </a:stretch>
        </p:blipFill>
        <p:spPr bwMode="auto">
          <a:xfrm>
            <a:off x="478045" y="117955"/>
            <a:ext cx="2794473" cy="1634729"/>
          </a:xfrm>
          <a:prstGeom prst="rect">
            <a:avLst/>
          </a:prstGeom>
          <a:ln>
            <a:noFill/>
          </a:ln>
          <a:effectLst>
            <a:softEdge rad="112500"/>
          </a:effectLst>
        </p:spPr>
      </p:pic>
    </p:spTree>
    <p:extLst>
      <p:ext uri="{BB962C8B-B14F-4D97-AF65-F5344CB8AC3E}">
        <p14:creationId xmlns:p14="http://schemas.microsoft.com/office/powerpoint/2010/main" val="3810368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CC5E238-0604-6BED-2CA6-2A32F409E9F0}"/>
              </a:ext>
            </a:extLst>
          </p:cNvPr>
          <p:cNvPicPr>
            <a:picLocks noGrp="1" noChangeAspect="1"/>
          </p:cNvPicPr>
          <p:nvPr>
            <p:ph idx="1"/>
          </p:nvPr>
        </p:nvPicPr>
        <p:blipFill>
          <a:blip r:embed="rId2"/>
          <a:stretch>
            <a:fillRect/>
          </a:stretch>
        </p:blipFill>
        <p:spPr>
          <a:xfrm>
            <a:off x="4544630" y="88471"/>
            <a:ext cx="7606998" cy="6176963"/>
          </a:xfrm>
          <a:prstGeom prst="rect">
            <a:avLst/>
          </a:prstGeom>
        </p:spPr>
      </p:pic>
      <p:sp>
        <p:nvSpPr>
          <p:cNvPr id="2" name="Title 1">
            <a:extLst>
              <a:ext uri="{FF2B5EF4-FFF2-40B4-BE49-F238E27FC236}">
                <a16:creationId xmlns:a16="http://schemas.microsoft.com/office/drawing/2014/main" id="{2B83D423-EA3E-FC4E-2991-F5A6A33E4D0C}"/>
              </a:ext>
            </a:extLst>
          </p:cNvPr>
          <p:cNvSpPr>
            <a:spLocks noGrp="1"/>
          </p:cNvSpPr>
          <p:nvPr>
            <p:ph type="title"/>
          </p:nvPr>
        </p:nvSpPr>
        <p:spPr>
          <a:xfrm rot="565680">
            <a:off x="3754164" y="262532"/>
            <a:ext cx="2214492" cy="583999"/>
          </a:xfrm>
        </p:spPr>
        <p:txBody>
          <a:bodyPr>
            <a:normAutofit/>
          </a:bodyPr>
          <a:lstStyle/>
          <a:p>
            <a:r>
              <a:rPr lang="en-US" sz="2800" b="1" dirty="0">
                <a:solidFill>
                  <a:srgbClr val="800000"/>
                </a:solidFill>
              </a:rPr>
              <a:t>Epidermis</a:t>
            </a:r>
          </a:p>
        </p:txBody>
      </p:sp>
      <p:sp>
        <p:nvSpPr>
          <p:cNvPr id="5" name="Title 1">
            <a:extLst>
              <a:ext uri="{FF2B5EF4-FFF2-40B4-BE49-F238E27FC236}">
                <a16:creationId xmlns:a16="http://schemas.microsoft.com/office/drawing/2014/main" id="{A3E8FDF6-E080-E47F-0E33-6A3EAAC61BE2}"/>
              </a:ext>
            </a:extLst>
          </p:cNvPr>
          <p:cNvSpPr txBox="1">
            <a:spLocks/>
          </p:cNvSpPr>
          <p:nvPr/>
        </p:nvSpPr>
        <p:spPr>
          <a:xfrm rot="565680">
            <a:off x="3277114" y="801840"/>
            <a:ext cx="2394736" cy="58399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00B050"/>
                </a:solidFill>
              </a:rPr>
              <a:t>Endothecium</a:t>
            </a:r>
          </a:p>
        </p:txBody>
      </p:sp>
      <p:sp>
        <p:nvSpPr>
          <p:cNvPr id="6" name="Title 1">
            <a:extLst>
              <a:ext uri="{FF2B5EF4-FFF2-40B4-BE49-F238E27FC236}">
                <a16:creationId xmlns:a16="http://schemas.microsoft.com/office/drawing/2014/main" id="{908B5B41-963A-3AE6-91D0-E853801E43C7}"/>
              </a:ext>
            </a:extLst>
          </p:cNvPr>
          <p:cNvSpPr txBox="1">
            <a:spLocks/>
          </p:cNvSpPr>
          <p:nvPr/>
        </p:nvSpPr>
        <p:spPr>
          <a:xfrm rot="179169">
            <a:off x="2960642" y="1377537"/>
            <a:ext cx="2450479" cy="57103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FF0000"/>
                </a:solidFill>
              </a:rPr>
              <a:t>Middle Layer</a:t>
            </a:r>
          </a:p>
        </p:txBody>
      </p:sp>
      <p:sp>
        <p:nvSpPr>
          <p:cNvPr id="7" name="Title 1">
            <a:extLst>
              <a:ext uri="{FF2B5EF4-FFF2-40B4-BE49-F238E27FC236}">
                <a16:creationId xmlns:a16="http://schemas.microsoft.com/office/drawing/2014/main" id="{C83E33EB-12CD-4025-4752-59A52E29695F}"/>
              </a:ext>
            </a:extLst>
          </p:cNvPr>
          <p:cNvSpPr txBox="1">
            <a:spLocks/>
          </p:cNvSpPr>
          <p:nvPr/>
        </p:nvSpPr>
        <p:spPr>
          <a:xfrm rot="20989519">
            <a:off x="980636" y="2801018"/>
            <a:ext cx="4985836" cy="84080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6600CC"/>
                </a:solidFill>
              </a:rPr>
              <a:t>Archespore -&gt; Meiocyte -&gt; Gametophyte -&gt; Pollen</a:t>
            </a:r>
          </a:p>
        </p:txBody>
      </p:sp>
      <p:sp>
        <p:nvSpPr>
          <p:cNvPr id="8" name="Title 1">
            <a:extLst>
              <a:ext uri="{FF2B5EF4-FFF2-40B4-BE49-F238E27FC236}">
                <a16:creationId xmlns:a16="http://schemas.microsoft.com/office/drawing/2014/main" id="{5F5C4F84-FBE1-2559-5702-00C2050FAC3E}"/>
              </a:ext>
            </a:extLst>
          </p:cNvPr>
          <p:cNvSpPr txBox="1">
            <a:spLocks/>
          </p:cNvSpPr>
          <p:nvPr/>
        </p:nvSpPr>
        <p:spPr>
          <a:xfrm rot="20989519">
            <a:off x="3664485" y="1871730"/>
            <a:ext cx="1848168" cy="6738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0000FF"/>
                </a:solidFill>
              </a:rPr>
              <a:t>Tapetum</a:t>
            </a:r>
          </a:p>
        </p:txBody>
      </p:sp>
      <p:sp>
        <p:nvSpPr>
          <p:cNvPr id="3" name="TextBox 2">
            <a:extLst>
              <a:ext uri="{FF2B5EF4-FFF2-40B4-BE49-F238E27FC236}">
                <a16:creationId xmlns:a16="http://schemas.microsoft.com/office/drawing/2014/main" id="{6A692C1D-1726-8CA5-46EA-DA007A423113}"/>
              </a:ext>
            </a:extLst>
          </p:cNvPr>
          <p:cNvSpPr txBox="1"/>
          <p:nvPr/>
        </p:nvSpPr>
        <p:spPr>
          <a:xfrm>
            <a:off x="7500149" y="69856"/>
            <a:ext cx="2234173" cy="954107"/>
          </a:xfrm>
          <a:prstGeom prst="rect">
            <a:avLst/>
          </a:prstGeom>
          <a:noFill/>
        </p:spPr>
        <p:txBody>
          <a:bodyPr wrap="square" rtlCol="0">
            <a:spAutoFit/>
          </a:bodyPr>
          <a:lstStyle/>
          <a:p>
            <a:r>
              <a:rPr lang="en-US" sz="2800" b="1" dirty="0"/>
              <a:t>Vascular &amp; Connective</a:t>
            </a:r>
          </a:p>
        </p:txBody>
      </p:sp>
      <p:pic>
        <p:nvPicPr>
          <p:cNvPr id="9" name="Picture 8">
            <a:extLst>
              <a:ext uri="{FF2B5EF4-FFF2-40B4-BE49-F238E27FC236}">
                <a16:creationId xmlns:a16="http://schemas.microsoft.com/office/drawing/2014/main" id="{7A7DF4D4-98C2-CC63-DFF0-439BDD17B0C6}"/>
              </a:ext>
            </a:extLst>
          </p:cNvPr>
          <p:cNvPicPr>
            <a:picLocks noChangeAspect="1"/>
          </p:cNvPicPr>
          <p:nvPr/>
        </p:nvPicPr>
        <p:blipFill>
          <a:blip r:embed="rId3"/>
          <a:stretch>
            <a:fillRect/>
          </a:stretch>
        </p:blipFill>
        <p:spPr>
          <a:xfrm>
            <a:off x="-27053" y="-2199"/>
            <a:ext cx="2974483" cy="2726608"/>
          </a:xfrm>
          <a:prstGeom prst="rect">
            <a:avLst/>
          </a:prstGeom>
        </p:spPr>
      </p:pic>
    </p:spTree>
    <p:extLst>
      <p:ext uri="{BB962C8B-B14F-4D97-AF65-F5344CB8AC3E}">
        <p14:creationId xmlns:p14="http://schemas.microsoft.com/office/powerpoint/2010/main" val="3401153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075" y="65454"/>
            <a:ext cx="11477625" cy="944562"/>
          </a:xfrm>
        </p:spPr>
        <p:txBody>
          <a:bodyPr>
            <a:noAutofit/>
          </a:bodyPr>
          <a:lstStyle/>
          <a:p>
            <a:pPr>
              <a:defRPr/>
            </a:pPr>
            <a:r>
              <a:rPr lang="en-US" sz="3200" dirty="0">
                <a:solidFill>
                  <a:srgbClr val="FF0000"/>
                </a:solidFill>
                <a:latin typeface="Arial" pitchFamily="34" charset="0"/>
                <a:cs typeface="Arial" pitchFamily="34" charset="0"/>
              </a:rPr>
              <a:t>Building an anther:  rapid cell proliferation and fate setting.</a:t>
            </a:r>
          </a:p>
        </p:txBody>
      </p:sp>
      <p:sp>
        <p:nvSpPr>
          <p:cNvPr id="3" name="Content Placeholder 2"/>
          <p:cNvSpPr>
            <a:spLocks noGrp="1"/>
          </p:cNvSpPr>
          <p:nvPr>
            <p:ph idx="1"/>
          </p:nvPr>
        </p:nvSpPr>
        <p:spPr>
          <a:xfrm>
            <a:off x="5791201" y="1143000"/>
            <a:ext cx="6105524" cy="5562600"/>
          </a:xfrm>
        </p:spPr>
        <p:txBody>
          <a:bodyPr>
            <a:normAutofit/>
          </a:bodyPr>
          <a:lstStyle/>
          <a:p>
            <a:pPr>
              <a:buFontTx/>
              <a:buNone/>
              <a:defRPr/>
            </a:pPr>
            <a:endParaRPr lang="en-US" sz="2400" dirty="0">
              <a:latin typeface="Arial" pitchFamily="34" charset="0"/>
              <a:cs typeface="Arial" pitchFamily="34" charset="0"/>
            </a:endParaRPr>
          </a:p>
          <a:p>
            <a:pPr>
              <a:buFontTx/>
              <a:buNone/>
              <a:defRPr/>
            </a:pPr>
            <a:r>
              <a:rPr lang="en-US" sz="2000" dirty="0">
                <a:latin typeface="Arial" pitchFamily="34" charset="0"/>
                <a:cs typeface="Arial" pitchFamily="34" charset="0"/>
              </a:rPr>
              <a:t>    </a:t>
            </a:r>
            <a:r>
              <a:rPr lang="en-US" sz="2400" dirty="0">
                <a:latin typeface="Arial" pitchFamily="34" charset="0"/>
                <a:cs typeface="Arial" pitchFamily="34" charset="0"/>
              </a:rPr>
              <a:t>9 days later meiosis starts in the 1.2 mm anther with </a:t>
            </a:r>
            <a:r>
              <a:rPr lang="en-US" sz="2400" dirty="0">
                <a:solidFill>
                  <a:srgbClr val="FF0000"/>
                </a:solidFill>
                <a:latin typeface="Arial" pitchFamily="34" charset="0"/>
                <a:cs typeface="Arial" pitchFamily="34" charset="0"/>
              </a:rPr>
              <a:t>50,000 cells </a:t>
            </a:r>
            <a:r>
              <a:rPr lang="en-US" sz="2400" dirty="0">
                <a:latin typeface="Arial" pitchFamily="34" charset="0"/>
                <a:cs typeface="Arial" pitchFamily="34" charset="0"/>
              </a:rPr>
              <a:t>in </a:t>
            </a:r>
            <a:r>
              <a:rPr lang="en-US" sz="2400" dirty="0">
                <a:solidFill>
                  <a:srgbClr val="FF0000"/>
                </a:solidFill>
                <a:latin typeface="Arial" pitchFamily="34" charset="0"/>
                <a:cs typeface="Arial" pitchFamily="34" charset="0"/>
              </a:rPr>
              <a:t>four lobes </a:t>
            </a:r>
            <a:r>
              <a:rPr lang="en-US" sz="2400" dirty="0">
                <a:latin typeface="Arial" pitchFamily="34" charset="0"/>
                <a:cs typeface="Arial" pitchFamily="34" charset="0"/>
              </a:rPr>
              <a:t>each</a:t>
            </a:r>
            <a:r>
              <a:rPr lang="en-US" sz="2400" dirty="0">
                <a:solidFill>
                  <a:srgbClr val="FF0000"/>
                </a:solidFill>
                <a:latin typeface="Arial" pitchFamily="34" charset="0"/>
                <a:cs typeface="Arial" pitchFamily="34" charset="0"/>
              </a:rPr>
              <a:t> </a:t>
            </a:r>
            <a:r>
              <a:rPr lang="en-US" sz="2400" dirty="0">
                <a:latin typeface="Arial" pitchFamily="34" charset="0"/>
                <a:cs typeface="Arial" pitchFamily="34" charset="0"/>
              </a:rPr>
              <a:t>with a dartboard architecture of </a:t>
            </a:r>
            <a:r>
              <a:rPr lang="en-US" sz="2400" dirty="0">
                <a:solidFill>
                  <a:srgbClr val="FF0000"/>
                </a:solidFill>
                <a:latin typeface="Arial" pitchFamily="34" charset="0"/>
                <a:cs typeface="Arial" pitchFamily="34" charset="0"/>
              </a:rPr>
              <a:t>5 tissues each composed of one cell type.  </a:t>
            </a:r>
          </a:p>
        </p:txBody>
      </p:sp>
      <p:grpSp>
        <p:nvGrpSpPr>
          <p:cNvPr id="10" name="Group 9">
            <a:extLst>
              <a:ext uri="{FF2B5EF4-FFF2-40B4-BE49-F238E27FC236}">
                <a16:creationId xmlns:a16="http://schemas.microsoft.com/office/drawing/2014/main" id="{B8220DD0-5D1F-0B2F-F8B2-98874885F97F}"/>
              </a:ext>
            </a:extLst>
          </p:cNvPr>
          <p:cNvGrpSpPr/>
          <p:nvPr/>
        </p:nvGrpSpPr>
        <p:grpSpPr>
          <a:xfrm>
            <a:off x="1076325" y="1375751"/>
            <a:ext cx="3962400" cy="2230438"/>
            <a:chOff x="1828800" y="1143000"/>
            <a:chExt cx="3962400" cy="2230438"/>
          </a:xfrm>
          <a:effectLst>
            <a:glow rad="63500">
              <a:schemeClr val="accent2">
                <a:satMod val="175000"/>
                <a:alpha val="40000"/>
              </a:schemeClr>
            </a:glow>
          </a:effectLst>
        </p:grpSpPr>
        <p:pic>
          <p:nvPicPr>
            <p:cNvPr id="7172" name="Picture 3" descr="C:\Users\Virginia\Desktop\for Ginny's Dev Bio Talk\Figure 1\55.png"/>
            <p:cNvPicPr>
              <a:picLocks noChangeAspect="1" noChangeArrowheads="1"/>
            </p:cNvPicPr>
            <p:nvPr/>
          </p:nvPicPr>
          <p:blipFill>
            <a:blip r:embed="rId2" cstate="print"/>
            <a:srcRect/>
            <a:stretch>
              <a:fillRect/>
            </a:stretch>
          </p:blipFill>
          <p:spPr bwMode="auto">
            <a:xfrm>
              <a:off x="1828800" y="1143000"/>
              <a:ext cx="3962400" cy="2230438"/>
            </a:xfrm>
            <a:prstGeom prst="rect">
              <a:avLst/>
            </a:prstGeom>
            <a:noFill/>
            <a:ln w="9525">
              <a:solidFill>
                <a:srgbClr val="FFC000"/>
              </a:solidFill>
              <a:miter lim="800000"/>
              <a:headEnd/>
              <a:tailEnd/>
            </a:ln>
          </p:spPr>
        </p:pic>
        <p:sp>
          <p:nvSpPr>
            <p:cNvPr id="11" name="TextBox 10"/>
            <p:cNvSpPr txBox="1"/>
            <p:nvPr/>
          </p:nvSpPr>
          <p:spPr>
            <a:xfrm>
              <a:off x="3886199" y="1905000"/>
              <a:ext cx="485775" cy="307777"/>
            </a:xfrm>
            <a:prstGeom prst="rect">
              <a:avLst/>
            </a:prstGeom>
            <a:solidFill>
              <a:srgbClr val="FFC000"/>
            </a:solidFill>
            <a:ln>
              <a:solidFill>
                <a:srgbClr val="FFC000"/>
              </a:solidFill>
            </a:ln>
          </p:spPr>
          <p:txBody>
            <a:bodyPr wrap="square" rtlCol="0">
              <a:spAutoFit/>
            </a:bodyPr>
            <a:lstStyle/>
            <a:p>
              <a:r>
                <a:rPr lang="en-US" sz="1400" b="1" dirty="0"/>
                <a:t>L2</a:t>
              </a:r>
            </a:p>
          </p:txBody>
        </p:sp>
      </p:grpSp>
      <p:pic>
        <p:nvPicPr>
          <p:cNvPr id="12" name="Picture 11" descr="locule"/>
          <p:cNvPicPr>
            <a:picLocks noChangeAspect="1" noChangeArrowheads="1"/>
          </p:cNvPicPr>
          <p:nvPr/>
        </p:nvPicPr>
        <p:blipFill>
          <a:blip r:embed="rId3" cstate="print"/>
          <a:srcRect/>
          <a:stretch>
            <a:fillRect/>
          </a:stretch>
        </p:blipFill>
        <p:spPr bwMode="auto">
          <a:xfrm>
            <a:off x="6915150" y="3289588"/>
            <a:ext cx="3857625" cy="2856072"/>
          </a:xfrm>
          <a:prstGeom prst="rect">
            <a:avLst/>
          </a:prstGeom>
          <a:noFill/>
          <a:ln w="9525">
            <a:solidFill>
              <a:srgbClr val="FFC000"/>
            </a:solidFill>
            <a:miter lim="800000"/>
            <a:headEnd/>
            <a:tailEnd/>
          </a:ln>
          <a:effectLst>
            <a:glow rad="63500">
              <a:schemeClr val="accent2">
                <a:satMod val="175000"/>
                <a:alpha val="40000"/>
              </a:schemeClr>
            </a:glow>
          </a:effectLst>
        </p:spPr>
      </p:pic>
      <p:sp>
        <p:nvSpPr>
          <p:cNvPr id="14" name="TextBox 13">
            <a:extLst>
              <a:ext uri="{FF2B5EF4-FFF2-40B4-BE49-F238E27FC236}">
                <a16:creationId xmlns:a16="http://schemas.microsoft.com/office/drawing/2014/main" id="{0EC2EF1F-74E4-6CA2-44BA-05B6BB964CE4}"/>
              </a:ext>
            </a:extLst>
          </p:cNvPr>
          <p:cNvSpPr txBox="1"/>
          <p:nvPr/>
        </p:nvSpPr>
        <p:spPr>
          <a:xfrm>
            <a:off x="1028700" y="3971925"/>
            <a:ext cx="4057650" cy="2308324"/>
          </a:xfrm>
          <a:prstGeom prst="rect">
            <a:avLst/>
          </a:prstGeom>
          <a:noFill/>
        </p:spPr>
        <p:txBody>
          <a:bodyPr wrap="square" rtlCol="0">
            <a:spAutoFit/>
          </a:bodyPr>
          <a:lstStyle/>
          <a:p>
            <a:r>
              <a:rPr lang="en-US" sz="2400" dirty="0">
                <a:latin typeface="Arial" pitchFamily="34" charset="0"/>
                <a:cs typeface="Arial" pitchFamily="34" charset="0"/>
              </a:rPr>
              <a:t>Floret meristem makes 3 stamen initials, using up the meristem.  Anther primordia of </a:t>
            </a:r>
            <a:r>
              <a:rPr lang="en-US" sz="2400" dirty="0">
                <a:solidFill>
                  <a:srgbClr val="FF0000"/>
                </a:solidFill>
                <a:latin typeface="Arial" pitchFamily="34" charset="0"/>
                <a:cs typeface="Arial" pitchFamily="34" charset="0"/>
              </a:rPr>
              <a:t>~100 Layer1 and Layer2 cells </a:t>
            </a:r>
            <a:r>
              <a:rPr lang="en-US" sz="2400" dirty="0">
                <a:latin typeface="Arial" pitchFamily="34" charset="0"/>
                <a:cs typeface="Arial" pitchFamily="34" charset="0"/>
              </a:rPr>
              <a:t>form at the stamen tips.</a:t>
            </a:r>
            <a:endParaRPr lang="en-US" sz="2400" dirty="0"/>
          </a:p>
        </p:txBody>
      </p:sp>
    </p:spTree>
    <p:extLst>
      <p:ext uri="{BB962C8B-B14F-4D97-AF65-F5344CB8AC3E}">
        <p14:creationId xmlns:p14="http://schemas.microsoft.com/office/powerpoint/2010/main" val="1052233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1"/>
          <p:cNvSpPr txBox="1">
            <a:spLocks noChangeArrowheads="1"/>
          </p:cNvSpPr>
          <p:nvPr/>
        </p:nvSpPr>
        <p:spPr bwMode="auto">
          <a:xfrm>
            <a:off x="123825" y="87245"/>
            <a:ext cx="112585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3600" dirty="0">
                <a:solidFill>
                  <a:srgbClr val="FF0000"/>
                </a:solidFill>
              </a:rPr>
              <a:t>The LINEAGE MODEL … where we started …. </a:t>
            </a:r>
          </a:p>
          <a:p>
            <a:pPr eaLnBrk="1" hangingPunct="1"/>
            <a:r>
              <a:rPr lang="en-US" altLang="en-US" sz="3600" dirty="0"/>
              <a:t>Asymmetric division of a hypothesized giant lobe cell?    </a:t>
            </a:r>
          </a:p>
        </p:txBody>
      </p:sp>
      <p:sp>
        <p:nvSpPr>
          <p:cNvPr id="3" name="Rounded Rectangle 2"/>
          <p:cNvSpPr/>
          <p:nvPr/>
        </p:nvSpPr>
        <p:spPr>
          <a:xfrm rot="3569387">
            <a:off x="5386800" y="1672383"/>
            <a:ext cx="1112837" cy="558800"/>
          </a:xfrm>
          <a:prstGeom prst="roundRect">
            <a:avLst/>
          </a:prstGeom>
          <a:solidFill>
            <a:srgbClr val="FFFF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17" name="Group 16">
            <a:extLst>
              <a:ext uri="{FF2B5EF4-FFF2-40B4-BE49-F238E27FC236}">
                <a16:creationId xmlns:a16="http://schemas.microsoft.com/office/drawing/2014/main" id="{C2197A77-591A-1B48-6ED0-4F36093E2796}"/>
              </a:ext>
            </a:extLst>
          </p:cNvPr>
          <p:cNvGrpSpPr/>
          <p:nvPr/>
        </p:nvGrpSpPr>
        <p:grpSpPr>
          <a:xfrm>
            <a:off x="6688418" y="1470747"/>
            <a:ext cx="906903" cy="1236992"/>
            <a:chOff x="4543657" y="1493900"/>
            <a:chExt cx="906903" cy="1236992"/>
          </a:xfrm>
        </p:grpSpPr>
        <p:sp>
          <p:nvSpPr>
            <p:cNvPr id="4" name="Rounded Rectangle 3"/>
            <p:cNvSpPr/>
            <p:nvPr/>
          </p:nvSpPr>
          <p:spPr>
            <a:xfrm rot="3569387">
              <a:off x="4541276" y="1496281"/>
              <a:ext cx="563562" cy="558800"/>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 name="Rounded Rectangle 4"/>
            <p:cNvSpPr/>
            <p:nvPr/>
          </p:nvSpPr>
          <p:spPr>
            <a:xfrm rot="3569387">
              <a:off x="4756028" y="2036361"/>
              <a:ext cx="785813" cy="603250"/>
            </a:xfrm>
            <a:prstGeom prst="roundRect">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nvGrpSpPr>
          <p:cNvPr id="22534" name="Group 18"/>
          <p:cNvGrpSpPr>
            <a:grpSpLocks/>
          </p:cNvGrpSpPr>
          <p:nvPr/>
        </p:nvGrpSpPr>
        <p:grpSpPr bwMode="auto">
          <a:xfrm>
            <a:off x="8614477" y="1276302"/>
            <a:ext cx="2057400" cy="1885950"/>
            <a:chOff x="5836587" y="1042378"/>
            <a:chExt cx="2514600" cy="2418617"/>
          </a:xfrm>
        </p:grpSpPr>
        <p:sp>
          <p:nvSpPr>
            <p:cNvPr id="6" name="Rounded Rectangle 5"/>
            <p:cNvSpPr/>
            <p:nvPr/>
          </p:nvSpPr>
          <p:spPr>
            <a:xfrm rot="3569387">
              <a:off x="7370269" y="1565213"/>
              <a:ext cx="665731" cy="686858"/>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Rounded Rectangle 6"/>
            <p:cNvSpPr/>
            <p:nvPr/>
          </p:nvSpPr>
          <p:spPr>
            <a:xfrm rot="3569387">
              <a:off x="6151776" y="2251302"/>
              <a:ext cx="665730" cy="686858"/>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ounded Rectangle 7"/>
            <p:cNvSpPr/>
            <p:nvPr/>
          </p:nvSpPr>
          <p:spPr>
            <a:xfrm rot="3569387">
              <a:off x="6989975" y="1031814"/>
              <a:ext cx="665731" cy="686858"/>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Rounded Rectangle 8"/>
            <p:cNvSpPr/>
            <p:nvPr/>
          </p:nvSpPr>
          <p:spPr>
            <a:xfrm rot="3569387">
              <a:off x="5845163" y="1642528"/>
              <a:ext cx="667766" cy="684919"/>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 name="Rounded Rectangle 9"/>
            <p:cNvSpPr/>
            <p:nvPr/>
          </p:nvSpPr>
          <p:spPr>
            <a:xfrm rot="3569387">
              <a:off x="6379758" y="1185475"/>
              <a:ext cx="665730" cy="684917"/>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Rounded Rectangle 10"/>
            <p:cNvSpPr/>
            <p:nvPr/>
          </p:nvSpPr>
          <p:spPr>
            <a:xfrm rot="3569387">
              <a:off x="7142287" y="2557653"/>
              <a:ext cx="665730" cy="684919"/>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2" name="Rounded Rectangle 11"/>
            <p:cNvSpPr/>
            <p:nvPr/>
          </p:nvSpPr>
          <p:spPr>
            <a:xfrm rot="3569387">
              <a:off x="6608711" y="2785671"/>
              <a:ext cx="665730" cy="684917"/>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Rounded Rectangle 12"/>
            <p:cNvSpPr/>
            <p:nvPr/>
          </p:nvSpPr>
          <p:spPr>
            <a:xfrm rot="3569387">
              <a:off x="7675863" y="2099582"/>
              <a:ext cx="665731" cy="684917"/>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Rounded Rectangle 13"/>
            <p:cNvSpPr/>
            <p:nvPr/>
          </p:nvSpPr>
          <p:spPr>
            <a:xfrm rot="3569387">
              <a:off x="6623252" y="1901131"/>
              <a:ext cx="914108" cy="686858"/>
            </a:xfrm>
            <a:prstGeom prst="roundRect">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37" name="TextBox 36"/>
          <p:cNvSpPr txBox="1"/>
          <p:nvPr/>
        </p:nvSpPr>
        <p:spPr>
          <a:xfrm>
            <a:off x="213489" y="2745939"/>
            <a:ext cx="4215879" cy="3539430"/>
          </a:xfrm>
          <a:prstGeom prst="rect">
            <a:avLst/>
          </a:prstGeom>
          <a:noFill/>
        </p:spPr>
        <p:txBody>
          <a:bodyPr wrap="square">
            <a:spAutoFit/>
          </a:bodyPr>
          <a:lstStyle/>
          <a:p>
            <a:pPr>
              <a:defRPr/>
            </a:pPr>
            <a:r>
              <a:rPr lang="en-US" sz="3200" dirty="0">
                <a:solidFill>
                  <a:srgbClr val="0000FF"/>
                </a:solidFill>
                <a:latin typeface="Arial" charset="0"/>
              </a:rPr>
              <a:t>Confocal analysis</a:t>
            </a:r>
          </a:p>
          <a:p>
            <a:pPr>
              <a:defRPr/>
            </a:pPr>
            <a:r>
              <a:rPr lang="en-US" sz="3200" dirty="0">
                <a:latin typeface="Arial" charset="0"/>
              </a:rPr>
              <a:t>Four real lobes have </a:t>
            </a:r>
            <a:r>
              <a:rPr lang="en-US" sz="3200" dirty="0">
                <a:solidFill>
                  <a:srgbClr val="FF0000"/>
                </a:solidFill>
                <a:latin typeface="Arial" charset="0"/>
              </a:rPr>
              <a:t>multiple same size L2-derived cells </a:t>
            </a:r>
            <a:r>
              <a:rPr lang="en-US" sz="3200" dirty="0">
                <a:latin typeface="Arial" charset="0"/>
              </a:rPr>
              <a:t>of diverse cell shapes with </a:t>
            </a:r>
            <a:r>
              <a:rPr lang="en-US" sz="3200" dirty="0">
                <a:solidFill>
                  <a:srgbClr val="FF0000"/>
                </a:solidFill>
                <a:latin typeface="Arial" charset="0"/>
              </a:rPr>
              <a:t>similar 3D volumes </a:t>
            </a:r>
            <a:r>
              <a:rPr lang="en-US" sz="3200" dirty="0">
                <a:latin typeface="Arial" charset="0"/>
              </a:rPr>
              <a:t>at ~115 µm.  </a:t>
            </a:r>
            <a:r>
              <a:rPr lang="en-US" sz="3200" dirty="0">
                <a:solidFill>
                  <a:srgbClr val="FF0000"/>
                </a:solidFill>
                <a:latin typeface="Arial" charset="0"/>
              </a:rPr>
              <a:t> </a:t>
            </a:r>
          </a:p>
        </p:txBody>
      </p:sp>
      <p:pic>
        <p:nvPicPr>
          <p:cNvPr id="22540" name="Picture 5" descr="C:\Users\Virginia\Desktop\for Ginny's Dev Bio Talk\Figure 2 pictures\third xz 12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6147" y="3175466"/>
            <a:ext cx="3820550" cy="3090783"/>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7759410" y="1351121"/>
            <a:ext cx="990600" cy="1569660"/>
          </a:xfrm>
          <a:prstGeom prst="rect">
            <a:avLst/>
          </a:prstGeom>
          <a:noFill/>
        </p:spPr>
        <p:txBody>
          <a:bodyPr>
            <a:spAutoFit/>
          </a:bodyPr>
          <a:lstStyle/>
          <a:p>
            <a:pPr>
              <a:defRPr/>
            </a:pPr>
            <a:r>
              <a:rPr lang="en-US" sz="9600" dirty="0">
                <a:ln>
                  <a:solidFill>
                    <a:srgbClr val="FFFF00"/>
                  </a:solidFill>
                </a:ln>
                <a:latin typeface="Arial" charset="0"/>
              </a:rPr>
              <a:t>?</a:t>
            </a:r>
          </a:p>
        </p:txBody>
      </p:sp>
    </p:spTree>
    <p:extLst>
      <p:ext uri="{BB962C8B-B14F-4D97-AF65-F5344CB8AC3E}">
        <p14:creationId xmlns:p14="http://schemas.microsoft.com/office/powerpoint/2010/main" val="1992070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11760"/>
            <a:ext cx="11653520" cy="2235200"/>
          </a:xfrm>
          <a:solidFill>
            <a:schemeClr val="bg1"/>
          </a:solidFill>
        </p:spPr>
        <p:txBody>
          <a:bodyPr>
            <a:noAutofit/>
          </a:bodyPr>
          <a:lstStyle/>
          <a:p>
            <a:pPr>
              <a:lnSpc>
                <a:spcPct val="150000"/>
              </a:lnSpc>
              <a:defRPr/>
            </a:pPr>
            <a:r>
              <a:rPr lang="en-US" sz="2000" dirty="0">
                <a:latin typeface="Arial" panose="020B0604020202020204" pitchFamily="34" charset="0"/>
                <a:cs typeface="Arial" panose="020B0604020202020204" pitchFamily="34" charset="0"/>
              </a:rPr>
              <a:t>	L2 remain similar until </a:t>
            </a:r>
            <a:r>
              <a:rPr lang="en-US" sz="20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some L2 have only L2 neighbors</a:t>
            </a:r>
            <a:r>
              <a:rPr lang="en-US" sz="2000" dirty="0">
                <a:latin typeface="Arial" panose="020B0604020202020204" pitchFamily="34" charset="0"/>
                <a:cs typeface="Arial" panose="020B0604020202020204" pitchFamily="34" charset="0"/>
              </a:rPr>
              <a:t> </a:t>
            </a:r>
            <a:r>
              <a:rPr lang="en-US" sz="20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r>
              <a:rPr lang="en-US" sz="2000" dirty="0">
                <a:solidFill>
                  <a:srgbClr val="7030A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dot</a:t>
            </a:r>
            <a:r>
              <a:rPr lang="en-US" sz="20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20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Then</a:t>
            </a:r>
            <a:r>
              <a:rPr lang="en-US" sz="20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dependent on MSCA1 glutaredoxin</a:t>
            </a:r>
            <a:r>
              <a:rPr lang="en-US" sz="2000" dirty="0">
                <a:latin typeface="Arial" panose="020B0604020202020204" pitchFamily="34" charset="0"/>
                <a:cs typeface="Arial" panose="020B0604020202020204" pitchFamily="34" charset="0"/>
              </a:rPr>
              <a:t>, these cells enlarge as pre-Archesporial Cells (AR).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	</a:t>
            </a:r>
            <a:r>
              <a:rPr lang="en-US" sz="2000"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 physically asymmetric cell division makes a giant cell:  enlargement is after specification.  </a:t>
            </a:r>
            <a:r>
              <a:rPr lang="en-US" sz="2000" dirty="0">
                <a:latin typeface="Arial" panose="020B0604020202020204" pitchFamily="34" charset="0"/>
                <a:cs typeface="Arial" panose="020B0604020202020204" pitchFamily="34" charset="0"/>
              </a:rPr>
              <a:t>About 10 – 12 AR cells are specified in a column within each lobe:  some pre-AR are being born as older pre-AR enlarge to AR over a 24 hour period and neighbor cells divide periclinally.</a:t>
            </a:r>
          </a:p>
        </p:txBody>
      </p:sp>
      <p:pic>
        <p:nvPicPr>
          <p:cNvPr id="23555" name="Picture 2" descr="C:\Users\Virginia\Desktop\Tim K manuscripts\Dev 2011 Reproductive cell fate specification\fig3.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 y="2346960"/>
            <a:ext cx="9112250" cy="4343400"/>
          </a:xfrm>
          <a:noFill/>
        </p:spPr>
      </p:pic>
      <p:sp>
        <p:nvSpPr>
          <p:cNvPr id="3" name="TextBox 2"/>
          <p:cNvSpPr txBox="1"/>
          <p:nvPr/>
        </p:nvSpPr>
        <p:spPr>
          <a:xfrm>
            <a:off x="1463040" y="3377901"/>
            <a:ext cx="751840" cy="369332"/>
          </a:xfrm>
          <a:prstGeom prst="rect">
            <a:avLst/>
          </a:prstGeom>
          <a:solidFill>
            <a:schemeClr val="accent4">
              <a:lumMod val="60000"/>
              <a:lumOff val="40000"/>
            </a:schemeClr>
          </a:solidFill>
          <a:ln>
            <a:solidFill>
              <a:schemeClr val="accent1"/>
            </a:solidFill>
          </a:ln>
        </p:spPr>
        <p:txBody>
          <a:bodyPr wrap="square" rtlCol="0">
            <a:spAutoFit/>
          </a:bodyPr>
          <a:lstStyle/>
          <a:p>
            <a:r>
              <a:rPr lang="en-US" dirty="0"/>
              <a:t>Pre vt</a:t>
            </a:r>
          </a:p>
        </p:txBody>
      </p:sp>
      <p:sp>
        <p:nvSpPr>
          <p:cNvPr id="5" name="TextBox 4"/>
          <p:cNvSpPr txBox="1"/>
          <p:nvPr/>
        </p:nvSpPr>
        <p:spPr>
          <a:xfrm>
            <a:off x="5363845" y="3377901"/>
            <a:ext cx="751840" cy="369332"/>
          </a:xfrm>
          <a:prstGeom prst="rect">
            <a:avLst/>
          </a:prstGeom>
          <a:solidFill>
            <a:schemeClr val="accent4">
              <a:lumMod val="60000"/>
              <a:lumOff val="40000"/>
            </a:schemeClr>
          </a:solidFill>
          <a:ln>
            <a:solidFill>
              <a:schemeClr val="accent1"/>
            </a:solidFill>
          </a:ln>
        </p:spPr>
        <p:txBody>
          <a:bodyPr wrap="square" rtlCol="0">
            <a:spAutoFit/>
          </a:bodyPr>
          <a:lstStyle/>
          <a:p>
            <a:r>
              <a:rPr lang="en-US" dirty="0"/>
              <a:t>Pre vt</a:t>
            </a:r>
          </a:p>
        </p:txBody>
      </p:sp>
      <p:sp>
        <p:nvSpPr>
          <p:cNvPr id="4" name="TextBox 3"/>
          <p:cNvSpPr txBox="1"/>
          <p:nvPr/>
        </p:nvSpPr>
        <p:spPr>
          <a:xfrm>
            <a:off x="9264650" y="5648325"/>
            <a:ext cx="2798397" cy="646331"/>
          </a:xfrm>
          <a:prstGeom prst="rect">
            <a:avLst/>
          </a:prstGeom>
          <a:solidFill>
            <a:schemeClr val="tx2">
              <a:lumMod val="20000"/>
              <a:lumOff val="80000"/>
            </a:schemeClr>
          </a:solidFill>
        </p:spPr>
        <p:txBody>
          <a:bodyPr wrap="square" rtlCol="0">
            <a:spAutoFit/>
          </a:bodyPr>
          <a:lstStyle/>
          <a:p>
            <a:r>
              <a:rPr lang="en-US" dirty="0">
                <a:latin typeface="Arial" panose="020B0604020202020204" pitchFamily="34" charset="0"/>
                <a:cs typeface="Arial" panose="020B0604020202020204" pitchFamily="34" charset="0"/>
              </a:rPr>
              <a:t>Kelliher &amp; Walbot. 2011 Developmental Biology</a:t>
            </a:r>
          </a:p>
        </p:txBody>
      </p:sp>
    </p:spTree>
    <p:extLst>
      <p:ext uri="{BB962C8B-B14F-4D97-AF65-F5344CB8AC3E}">
        <p14:creationId xmlns:p14="http://schemas.microsoft.com/office/powerpoint/2010/main" val="2725490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 S2.pdf"/>
          <p:cNvPicPr>
            <a:picLocks noChangeAspect="1"/>
          </p:cNvPicPr>
          <p:nvPr/>
        </p:nvPicPr>
        <p:blipFill>
          <a:blip r:embed="rId2" cstate="print"/>
          <a:stretch>
            <a:fillRect/>
          </a:stretch>
        </p:blipFill>
        <p:spPr>
          <a:xfrm>
            <a:off x="3535256" y="2434361"/>
            <a:ext cx="7815304" cy="4387968"/>
          </a:xfrm>
          <a:prstGeom prst="rect">
            <a:avLst/>
          </a:prstGeom>
        </p:spPr>
      </p:pic>
      <p:sp>
        <p:nvSpPr>
          <p:cNvPr id="3" name="TextBox 2"/>
          <p:cNvSpPr txBox="1"/>
          <p:nvPr/>
        </p:nvSpPr>
        <p:spPr>
          <a:xfrm>
            <a:off x="421288" y="220560"/>
            <a:ext cx="11671652" cy="2985433"/>
          </a:xfrm>
          <a:prstGeom prst="rect">
            <a:avLst/>
          </a:prstGeom>
          <a:noFill/>
        </p:spPr>
        <p:txBody>
          <a:bodyPr wrap="square" rtlCol="0">
            <a:spAutoFit/>
          </a:bodyPr>
          <a:lstStyle/>
          <a:p>
            <a:r>
              <a:rPr lang="en-US" sz="3600" dirty="0">
                <a:solidFill>
                  <a:srgbClr val="0000FF"/>
                </a:solidFill>
                <a:latin typeface="Arial" pitchFamily="34" charset="0"/>
                <a:cs typeface="Arial" pitchFamily="34" charset="0"/>
              </a:rPr>
              <a:t>Archesporial column of ~10 - 12 cells is generated  </a:t>
            </a:r>
            <a:r>
              <a:rPr lang="en-US" sz="3600" dirty="0">
                <a:latin typeface="Arial" pitchFamily="34" charset="0"/>
                <a:cs typeface="Arial" pitchFamily="34" charset="0"/>
              </a:rPr>
              <a:t> </a:t>
            </a:r>
          </a:p>
          <a:p>
            <a:r>
              <a:rPr lang="en-US" sz="3600" dirty="0">
                <a:latin typeface="Arial" pitchFamily="34" charset="0"/>
                <a:cs typeface="Arial" pitchFamily="34" charset="0"/>
              </a:rPr>
              <a:t>MSCA1, a glutaredoxin, is required </a:t>
            </a:r>
          </a:p>
          <a:p>
            <a:r>
              <a:rPr lang="en-US" sz="3600" dirty="0">
                <a:latin typeface="Arial" pitchFamily="34" charset="0"/>
                <a:cs typeface="Arial" pitchFamily="34" charset="0"/>
              </a:rPr>
              <a:t>Enlargement after specification  </a:t>
            </a:r>
          </a:p>
          <a:p>
            <a:r>
              <a:rPr lang="en-US" sz="3600" dirty="0">
                <a:solidFill>
                  <a:srgbClr val="FF0000"/>
                </a:solidFill>
                <a:latin typeface="Arial" pitchFamily="34" charset="0"/>
                <a:cs typeface="Arial" pitchFamily="34" charset="0"/>
              </a:rPr>
              <a:t>AR secrete MAC1 =&gt; periclinal division in L2-d   </a:t>
            </a:r>
          </a:p>
          <a:p>
            <a:pPr marL="342900" indent="-342900">
              <a:buFont typeface="Wingdings" panose="05000000000000000000" pitchFamily="2" charset="2"/>
              <a:buChar char="§"/>
            </a:pPr>
            <a:endParaRPr lang="en-US" sz="2200" dirty="0">
              <a:solidFill>
                <a:srgbClr val="FF0000"/>
              </a:solidFill>
              <a:latin typeface="Arial" pitchFamily="34" charset="0"/>
              <a:cs typeface="Arial" pitchFamily="34" charset="0"/>
            </a:endParaRPr>
          </a:p>
          <a:p>
            <a:endParaRPr lang="en-US" sz="2200" dirty="0">
              <a:solidFill>
                <a:srgbClr val="FF0000"/>
              </a:solidFill>
              <a:latin typeface="Arial" pitchFamily="34" charset="0"/>
              <a:cs typeface="Arial" pitchFamily="34" charset="0"/>
            </a:endParaRPr>
          </a:p>
        </p:txBody>
      </p:sp>
      <p:sp>
        <p:nvSpPr>
          <p:cNvPr id="6" name="Isosceles Triangle 5"/>
          <p:cNvSpPr/>
          <p:nvPr/>
        </p:nvSpPr>
        <p:spPr>
          <a:xfrm>
            <a:off x="9167447" y="4216179"/>
            <a:ext cx="181707" cy="293077"/>
          </a:xfrm>
          <a:prstGeom prst="triangle">
            <a:avLst/>
          </a:prstGeom>
          <a:solidFill>
            <a:srgbClr val="3399FF"/>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Isosceles Triangle 6"/>
          <p:cNvSpPr/>
          <p:nvPr/>
        </p:nvSpPr>
        <p:spPr>
          <a:xfrm>
            <a:off x="9258301" y="4769228"/>
            <a:ext cx="181707" cy="293077"/>
          </a:xfrm>
          <a:prstGeom prst="triangle">
            <a:avLst/>
          </a:prstGeom>
          <a:solidFill>
            <a:srgbClr val="3399FF"/>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Isosceles Triangle 7"/>
          <p:cNvSpPr/>
          <p:nvPr/>
        </p:nvSpPr>
        <p:spPr>
          <a:xfrm>
            <a:off x="7261201" y="5239144"/>
            <a:ext cx="181707" cy="293077"/>
          </a:xfrm>
          <a:prstGeom prst="triangle">
            <a:avLst/>
          </a:prstGeom>
          <a:solidFill>
            <a:srgbClr val="3399FF"/>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Isosceles Triangle 8"/>
          <p:cNvSpPr/>
          <p:nvPr/>
        </p:nvSpPr>
        <p:spPr>
          <a:xfrm>
            <a:off x="9378461" y="5385682"/>
            <a:ext cx="181707" cy="293077"/>
          </a:xfrm>
          <a:prstGeom prst="triangle">
            <a:avLst/>
          </a:prstGeom>
          <a:solidFill>
            <a:srgbClr val="3399FF"/>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p:nvSpPr>
        <p:spPr>
          <a:xfrm>
            <a:off x="-27094" y="6382408"/>
            <a:ext cx="3562350" cy="369332"/>
          </a:xfrm>
          <a:prstGeom prst="rect">
            <a:avLst/>
          </a:prstGeom>
          <a:solidFill>
            <a:schemeClr val="bg1"/>
          </a:solidFill>
          <a:ln>
            <a:solidFill>
              <a:srgbClr val="FF0000"/>
            </a:solidFill>
          </a:ln>
        </p:spPr>
        <p:txBody>
          <a:bodyPr wrap="square" rtlCol="0">
            <a:spAutoFit/>
          </a:bodyPr>
          <a:lstStyle/>
          <a:p>
            <a:r>
              <a:rPr lang="en-US" dirty="0"/>
              <a:t>Kelliher &amp; Walbot Dev. Biol. 2011</a:t>
            </a:r>
          </a:p>
        </p:txBody>
      </p:sp>
      <p:pic>
        <p:nvPicPr>
          <p:cNvPr id="11" name="Picture 10">
            <a:extLst>
              <a:ext uri="{FF2B5EF4-FFF2-40B4-BE49-F238E27FC236}">
                <a16:creationId xmlns:a16="http://schemas.microsoft.com/office/drawing/2014/main" id="{9EE51894-BECD-C903-F54D-210B8540D5C8}"/>
              </a:ext>
            </a:extLst>
          </p:cNvPr>
          <p:cNvPicPr>
            <a:picLocks noChangeAspect="1"/>
          </p:cNvPicPr>
          <p:nvPr/>
        </p:nvPicPr>
        <p:blipFill>
          <a:blip r:embed="rId3"/>
          <a:stretch>
            <a:fillRect/>
          </a:stretch>
        </p:blipFill>
        <p:spPr>
          <a:xfrm>
            <a:off x="575142" y="2603629"/>
            <a:ext cx="2778407" cy="2928591"/>
          </a:xfrm>
          <a:prstGeom prst="rect">
            <a:avLst/>
          </a:prstGeom>
        </p:spPr>
      </p:pic>
    </p:spTree>
    <p:extLst>
      <p:ext uri="{BB962C8B-B14F-4D97-AF65-F5344CB8AC3E}">
        <p14:creationId xmlns:p14="http://schemas.microsoft.com/office/powerpoint/2010/main" val="1487951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p:cNvSpPr>
            <a:spLocks noChangeArrowheads="1"/>
          </p:cNvSpPr>
          <p:nvPr/>
        </p:nvSpPr>
        <p:spPr bwMode="auto">
          <a:xfrm>
            <a:off x="2743200" y="3505200"/>
            <a:ext cx="304800" cy="228600"/>
          </a:xfrm>
          <a:prstGeom prst="roundRect">
            <a:avLst>
              <a:gd name="adj" fmla="val 16667"/>
            </a:avLst>
          </a:prstGeom>
          <a:solidFill>
            <a:srgbClr val="FFCC99"/>
          </a:solidFill>
          <a:ln w="38100">
            <a:noFill/>
            <a:round/>
            <a:headEnd/>
            <a:tailEnd/>
          </a:ln>
          <a:effectLst/>
        </p:spPr>
        <p:txBody>
          <a:bodyPr vert="horz" wrap="square" lIns="91440" tIns="45720" rIns="91440" bIns="45720" numCol="1" anchor="t" anchorCtr="0" compatLnSpc="1">
            <a:prstTxWarp prst="textNoShape">
              <a:avLst/>
            </a:prstTxWarp>
          </a:bodyPr>
          <a:lstStyle/>
          <a:p>
            <a:endParaRPr lang="en-US" dirty="0"/>
          </a:p>
        </p:txBody>
      </p:sp>
      <p:sp>
        <p:nvSpPr>
          <p:cNvPr id="2055" name="Rectangle 7"/>
          <p:cNvSpPr>
            <a:spLocks noChangeArrowheads="1"/>
          </p:cNvSpPr>
          <p:nvPr/>
        </p:nvSpPr>
        <p:spPr bwMode="auto">
          <a:xfrm>
            <a:off x="1524001"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2056" name="Rectangle 8"/>
          <p:cNvSpPr>
            <a:spLocks noChangeArrowheads="1"/>
          </p:cNvSpPr>
          <p:nvPr/>
        </p:nvSpPr>
        <p:spPr bwMode="auto">
          <a:xfrm>
            <a:off x="1524001" y="121550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2057" name="Rectangle 9"/>
          <p:cNvSpPr>
            <a:spLocks noChangeArrowheads="1"/>
          </p:cNvSpPr>
          <p:nvPr/>
        </p:nvSpPr>
        <p:spPr bwMode="auto">
          <a:xfrm>
            <a:off x="3200401" y="3343616"/>
            <a:ext cx="761999"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dirty="0">
                <a:latin typeface="Arial" pitchFamily="34" charset="0"/>
                <a:ea typeface="Calibri" pitchFamily="34" charset="0"/>
                <a:cs typeface="Arial" pitchFamily="34" charset="0"/>
              </a:rPr>
              <a:t>L1-d</a:t>
            </a:r>
          </a:p>
          <a:p>
            <a:pPr fontAlgn="base">
              <a:spcBef>
                <a:spcPct val="0"/>
              </a:spcBef>
              <a:spcAft>
                <a:spcPct val="0"/>
              </a:spcAft>
            </a:pPr>
            <a:endParaRPr lang="en-US" dirty="0">
              <a:latin typeface="Arial" pitchFamily="34" charset="0"/>
              <a:ea typeface="Calibri" pitchFamily="34" charset="0"/>
              <a:cs typeface="Arial" pitchFamily="34" charset="0"/>
            </a:endParaRPr>
          </a:p>
          <a:p>
            <a:pPr fontAlgn="base">
              <a:spcBef>
                <a:spcPct val="0"/>
              </a:spcBef>
              <a:spcAft>
                <a:spcPct val="0"/>
              </a:spcAft>
            </a:pPr>
            <a:r>
              <a:rPr lang="en-US" dirty="0">
                <a:latin typeface="Arial" pitchFamily="34" charset="0"/>
                <a:ea typeface="Calibri" pitchFamily="34" charset="0"/>
                <a:cs typeface="Arial" pitchFamily="34" charset="0"/>
              </a:rPr>
              <a:t>L2-d</a:t>
            </a:r>
            <a:r>
              <a:rPr lang="en-US" sz="1200" dirty="0">
                <a:latin typeface="Arial" pitchFamily="34" charset="0"/>
                <a:ea typeface="Calibri" pitchFamily="34" charset="0"/>
                <a:cs typeface="Arial" pitchFamily="34" charset="0"/>
              </a:rPr>
              <a:t>	</a:t>
            </a:r>
            <a:endParaRPr lang="en-US" dirty="0">
              <a:latin typeface="Arial" pitchFamily="34" charset="0"/>
              <a:cs typeface="Arial" pitchFamily="34" charset="0"/>
            </a:endParaRPr>
          </a:p>
        </p:txBody>
      </p:sp>
      <p:sp>
        <p:nvSpPr>
          <p:cNvPr id="2058" name="Rectangle 10"/>
          <p:cNvSpPr>
            <a:spLocks noChangeArrowheads="1"/>
          </p:cNvSpPr>
          <p:nvPr/>
        </p:nvSpPr>
        <p:spPr bwMode="auto">
          <a:xfrm>
            <a:off x="1524001" y="144410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pSp>
        <p:nvGrpSpPr>
          <p:cNvPr id="2" name="Group 23"/>
          <p:cNvGrpSpPr/>
          <p:nvPr/>
        </p:nvGrpSpPr>
        <p:grpSpPr>
          <a:xfrm>
            <a:off x="5105401" y="3522254"/>
            <a:ext cx="2126673" cy="1808391"/>
            <a:chOff x="3581400" y="3522253"/>
            <a:chExt cx="2126673" cy="1808391"/>
          </a:xfrm>
        </p:grpSpPr>
        <p:sp>
          <p:nvSpPr>
            <p:cNvPr id="2053" name="AutoShape 5"/>
            <p:cNvSpPr>
              <a:spLocks noChangeArrowheads="1"/>
            </p:cNvSpPr>
            <p:nvPr/>
          </p:nvSpPr>
          <p:spPr bwMode="auto">
            <a:xfrm>
              <a:off x="3581400" y="3522253"/>
              <a:ext cx="304800" cy="276079"/>
            </a:xfrm>
            <a:prstGeom prst="roundRect">
              <a:avLst>
                <a:gd name="adj" fmla="val 16667"/>
              </a:avLst>
            </a:prstGeom>
            <a:solidFill>
              <a:srgbClr val="FF7DFF"/>
            </a:solidFill>
            <a:ln w="38100">
              <a:noFill/>
              <a:round/>
              <a:headEnd/>
              <a:tailEnd/>
            </a:ln>
            <a:effectLst/>
          </p:spPr>
          <p:txBody>
            <a:bodyPr vert="horz" wrap="square" lIns="91440" tIns="45720" rIns="91440" bIns="45720" numCol="1" anchor="t" anchorCtr="0" compatLnSpc="1">
              <a:prstTxWarp prst="textNoShape">
                <a:avLst/>
              </a:prstTxWarp>
            </a:bodyPr>
            <a:lstStyle/>
            <a:p>
              <a:endParaRPr lang="en-US" dirty="0"/>
            </a:p>
          </p:txBody>
        </p:sp>
        <p:sp>
          <p:nvSpPr>
            <p:cNvPr id="2051" name="AutoShape 3"/>
            <p:cNvSpPr>
              <a:spLocks noChangeArrowheads="1"/>
            </p:cNvSpPr>
            <p:nvPr/>
          </p:nvSpPr>
          <p:spPr bwMode="auto">
            <a:xfrm>
              <a:off x="5403273" y="5119097"/>
              <a:ext cx="304800" cy="211547"/>
            </a:xfrm>
            <a:prstGeom prst="roundRect">
              <a:avLst>
                <a:gd name="adj" fmla="val 16667"/>
              </a:avLst>
            </a:prstGeom>
            <a:solidFill>
              <a:srgbClr val="97FFC6"/>
            </a:solidFill>
            <a:ln w="38100">
              <a:noFill/>
              <a:round/>
              <a:headEnd/>
              <a:tailEnd/>
            </a:ln>
            <a:effectLst/>
          </p:spPr>
          <p:txBody>
            <a:bodyPr vert="horz" wrap="square" lIns="91440" tIns="45720" rIns="91440" bIns="45720" numCol="1" anchor="t" anchorCtr="0" compatLnSpc="1">
              <a:prstTxWarp prst="textNoShape">
                <a:avLst/>
              </a:prstTxWarp>
            </a:bodyPr>
            <a:lstStyle/>
            <a:p>
              <a:endParaRPr lang="en-US" dirty="0"/>
            </a:p>
          </p:txBody>
        </p:sp>
        <p:sp>
          <p:nvSpPr>
            <p:cNvPr id="2050" name="AutoShape 2"/>
            <p:cNvSpPr>
              <a:spLocks noChangeArrowheads="1"/>
            </p:cNvSpPr>
            <p:nvPr/>
          </p:nvSpPr>
          <p:spPr bwMode="auto">
            <a:xfrm>
              <a:off x="5403273" y="4789239"/>
              <a:ext cx="304800" cy="211547"/>
            </a:xfrm>
            <a:prstGeom prst="roundRect">
              <a:avLst>
                <a:gd name="adj" fmla="val 16667"/>
              </a:avLst>
            </a:prstGeom>
            <a:solidFill>
              <a:srgbClr val="FFFF9B"/>
            </a:solidFill>
            <a:ln w="38100">
              <a:noFill/>
              <a:round/>
              <a:headEnd/>
              <a:tailEnd/>
            </a:ln>
            <a:effectLst/>
          </p:spPr>
          <p:txBody>
            <a:bodyPr vert="horz" wrap="square" lIns="91440" tIns="45720" rIns="91440" bIns="45720" numCol="1" anchor="t" anchorCtr="0" compatLnSpc="1">
              <a:prstTxWarp prst="textNoShape">
                <a:avLst/>
              </a:prstTxWarp>
            </a:bodyPr>
            <a:lstStyle/>
            <a:p>
              <a:endParaRPr lang="en-US" dirty="0"/>
            </a:p>
          </p:txBody>
        </p:sp>
      </p:grpSp>
      <p:sp>
        <p:nvSpPr>
          <p:cNvPr id="14" name="TextBox 13"/>
          <p:cNvSpPr txBox="1"/>
          <p:nvPr/>
        </p:nvSpPr>
        <p:spPr>
          <a:xfrm>
            <a:off x="921323" y="2362200"/>
            <a:ext cx="2736277" cy="739754"/>
          </a:xfrm>
          <a:prstGeom prst="rect">
            <a:avLst/>
          </a:prstGeom>
          <a:solidFill>
            <a:schemeClr val="accent5">
              <a:lumMod val="20000"/>
              <a:lumOff val="80000"/>
            </a:schemeClr>
          </a:solidFill>
          <a:effectLst>
            <a:glow rad="139700">
              <a:schemeClr val="accent6">
                <a:satMod val="175000"/>
                <a:alpha val="40000"/>
              </a:schemeClr>
            </a:glow>
          </a:effectLst>
        </p:spPr>
        <p:txBody>
          <a:bodyPr wrap="square" rtlCol="0">
            <a:spAutoFit/>
          </a:bodyPr>
          <a:lstStyle/>
          <a:p>
            <a:pPr algn="ctr">
              <a:lnSpc>
                <a:spcPct val="150000"/>
              </a:lnSpc>
            </a:pPr>
            <a:r>
              <a:rPr lang="en-US" sz="2400" dirty="0">
                <a:latin typeface="Arial" pitchFamily="34" charset="0"/>
                <a:cs typeface="Arial" pitchFamily="34" charset="0"/>
              </a:rPr>
              <a:t> </a:t>
            </a:r>
            <a:r>
              <a:rPr lang="en-US" sz="3200" dirty="0">
                <a:latin typeface="Arial" pitchFamily="34" charset="0"/>
                <a:cs typeface="Arial" pitchFamily="34" charset="0"/>
              </a:rPr>
              <a:t>L1-d  L2-d</a:t>
            </a:r>
            <a:endParaRPr lang="en-US" sz="3200" u="sng" dirty="0">
              <a:solidFill>
                <a:schemeClr val="bg1">
                  <a:lumMod val="65000"/>
                </a:schemeClr>
              </a:solidFill>
              <a:latin typeface="Arial" pitchFamily="34" charset="0"/>
              <a:cs typeface="Arial" pitchFamily="34" charset="0"/>
            </a:endParaRPr>
          </a:p>
        </p:txBody>
      </p:sp>
      <p:sp>
        <p:nvSpPr>
          <p:cNvPr id="16" name="AutoShape 4"/>
          <p:cNvSpPr>
            <a:spLocks noChangeArrowheads="1"/>
          </p:cNvSpPr>
          <p:nvPr/>
        </p:nvSpPr>
        <p:spPr bwMode="auto">
          <a:xfrm>
            <a:off x="6927277" y="4337312"/>
            <a:ext cx="304800" cy="228600"/>
          </a:xfrm>
          <a:prstGeom prst="roundRect">
            <a:avLst>
              <a:gd name="adj" fmla="val 16667"/>
            </a:avLst>
          </a:prstGeom>
          <a:solidFill>
            <a:srgbClr val="F2875C"/>
          </a:solidFill>
          <a:ln w="38100">
            <a:noFill/>
            <a:round/>
            <a:headEnd/>
            <a:tailEnd/>
          </a:ln>
          <a:effectLst/>
        </p:spPr>
        <p:txBody>
          <a:bodyPr vert="horz" wrap="square" lIns="91440" tIns="45720" rIns="91440" bIns="45720" numCol="1" anchor="t" anchorCtr="0" compatLnSpc="1">
            <a:prstTxWarp prst="textNoShape">
              <a:avLst/>
            </a:prstTxWarp>
          </a:bodyPr>
          <a:lstStyle/>
          <a:p>
            <a:endParaRPr lang="en-US"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54729" r="86339"/>
          <a:stretch/>
        </p:blipFill>
        <p:spPr>
          <a:xfrm>
            <a:off x="3886200" y="2087195"/>
            <a:ext cx="3820406" cy="121625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6073398"/>
            <a:ext cx="9144000" cy="704570"/>
          </a:xfrm>
          <a:prstGeom prst="rect">
            <a:avLst/>
          </a:prstGeom>
        </p:spPr>
      </p:pic>
      <p:sp>
        <p:nvSpPr>
          <p:cNvPr id="18" name="AutoShape 5"/>
          <p:cNvSpPr>
            <a:spLocks noChangeArrowheads="1"/>
          </p:cNvSpPr>
          <p:nvPr/>
        </p:nvSpPr>
        <p:spPr bwMode="auto">
          <a:xfrm>
            <a:off x="2743201" y="3962400"/>
            <a:ext cx="298027" cy="228600"/>
          </a:xfrm>
          <a:prstGeom prst="roundRect">
            <a:avLst>
              <a:gd name="adj" fmla="val 16667"/>
            </a:avLst>
          </a:prstGeom>
          <a:solidFill>
            <a:schemeClr val="bg2">
              <a:lumMod val="75000"/>
            </a:schemeClr>
          </a:solidFill>
          <a:ln w="38100">
            <a:noFill/>
            <a:round/>
            <a:headEnd/>
            <a:tailEnd/>
          </a:ln>
          <a:effectLst/>
        </p:spPr>
        <p:txBody>
          <a:bodyPr vert="horz" wrap="square" lIns="91440" tIns="45720" rIns="91440" bIns="45720" numCol="1" anchor="t" anchorCtr="0" compatLnSpc="1">
            <a:prstTxWarp prst="textNoShape">
              <a:avLst/>
            </a:prstTxWarp>
          </a:bodyPr>
          <a:lstStyle/>
          <a:p>
            <a:endParaRPr lang="en-US" sz="1600" dirty="0"/>
          </a:p>
        </p:txBody>
      </p:sp>
      <p:sp>
        <p:nvSpPr>
          <p:cNvPr id="17" name="TextBox 16"/>
          <p:cNvSpPr txBox="1"/>
          <p:nvPr/>
        </p:nvSpPr>
        <p:spPr>
          <a:xfrm>
            <a:off x="1708732" y="218848"/>
            <a:ext cx="9102143" cy="1569660"/>
          </a:xfrm>
          <a:prstGeom prst="rect">
            <a:avLst/>
          </a:prstGeom>
          <a:solidFill>
            <a:schemeClr val="accent5">
              <a:lumMod val="20000"/>
              <a:lumOff val="80000"/>
            </a:schemeClr>
          </a:solidFill>
          <a:effectLst>
            <a:glow rad="228600">
              <a:schemeClr val="accent5">
                <a:satMod val="175000"/>
                <a:alpha val="40000"/>
              </a:schemeClr>
            </a:glow>
          </a:effectLst>
        </p:spPr>
        <p:txBody>
          <a:bodyPr wrap="square" rtlCol="0">
            <a:spAutoFit/>
          </a:bodyPr>
          <a:lstStyle/>
          <a:p>
            <a:pPr algn="ctr"/>
            <a:r>
              <a:rPr lang="en-US" sz="2400" dirty="0">
                <a:latin typeface="Arial" pitchFamily="34" charset="0"/>
                <a:cs typeface="Arial" pitchFamily="34" charset="0"/>
              </a:rPr>
              <a:t> </a:t>
            </a:r>
            <a:r>
              <a:rPr lang="en-US" sz="3200" dirty="0">
                <a:latin typeface="Arial" pitchFamily="34" charset="0"/>
                <a:cs typeface="Arial" pitchFamily="34" charset="0"/>
              </a:rPr>
              <a:t>MSCA1 dependent step =&gt; </a:t>
            </a:r>
          </a:p>
          <a:p>
            <a:pPr algn="ctr"/>
            <a:r>
              <a:rPr lang="en-US" sz="3200" dirty="0">
                <a:latin typeface="Arial" pitchFamily="34" charset="0"/>
                <a:cs typeface="Arial" pitchFamily="34" charset="0"/>
              </a:rPr>
              <a:t>AR secrete MAC1 =&gt; neighbor L2-d acquire somatic fate as </a:t>
            </a:r>
            <a:r>
              <a:rPr lang="en-US" sz="3200" dirty="0">
                <a:solidFill>
                  <a:srgbClr val="FF0000"/>
                </a:solidFill>
                <a:latin typeface="Arial" pitchFamily="34" charset="0"/>
                <a:cs typeface="Arial" pitchFamily="34" charset="0"/>
              </a:rPr>
              <a:t>PPC stem cells</a:t>
            </a:r>
            <a:endParaRPr lang="en-US" sz="3200" u="sng" dirty="0">
              <a:solidFill>
                <a:srgbClr val="FF0000"/>
              </a:solidFill>
              <a:latin typeface="Arial" pitchFamily="34" charset="0"/>
              <a:cs typeface="Arial" pitchFamily="34" charset="0"/>
            </a:endParaRPr>
          </a:p>
        </p:txBody>
      </p:sp>
      <p:sp>
        <p:nvSpPr>
          <p:cNvPr id="19" name="TextBox 18"/>
          <p:cNvSpPr txBox="1"/>
          <p:nvPr/>
        </p:nvSpPr>
        <p:spPr>
          <a:xfrm>
            <a:off x="7521075" y="1906819"/>
            <a:ext cx="4289925" cy="1569660"/>
          </a:xfrm>
          <a:prstGeom prst="rect">
            <a:avLst/>
          </a:prstGeom>
          <a:solidFill>
            <a:schemeClr val="accent5">
              <a:lumMod val="20000"/>
              <a:lumOff val="80000"/>
            </a:schemeClr>
          </a:solidFill>
          <a:effectLst>
            <a:glow rad="228600">
              <a:schemeClr val="accent3">
                <a:satMod val="175000"/>
                <a:alpha val="40000"/>
              </a:schemeClr>
            </a:glow>
          </a:effectLst>
        </p:spPr>
        <p:txBody>
          <a:bodyPr wrap="square" rtlCol="0">
            <a:spAutoFit/>
          </a:bodyPr>
          <a:lstStyle/>
          <a:p>
            <a:pPr algn="ctr"/>
            <a:r>
              <a:rPr lang="en-US" sz="3200" dirty="0">
                <a:latin typeface="Arial" pitchFamily="34" charset="0"/>
                <a:cs typeface="Arial" pitchFamily="34" charset="0"/>
              </a:rPr>
              <a:t>PPC =&gt; SPL and EN  </a:t>
            </a:r>
            <a:r>
              <a:rPr lang="en-US" sz="3200" dirty="0">
                <a:solidFill>
                  <a:srgbClr val="FF0000"/>
                </a:solidFill>
                <a:latin typeface="Arial" pitchFamily="34" charset="0"/>
                <a:cs typeface="Arial" pitchFamily="34" charset="0"/>
              </a:rPr>
              <a:t>SPL</a:t>
            </a:r>
            <a:r>
              <a:rPr lang="en-US" sz="3200" dirty="0">
                <a:latin typeface="Arial" pitchFamily="34" charset="0"/>
                <a:cs typeface="Arial" pitchFamily="34" charset="0"/>
              </a:rPr>
              <a:t> =&gt; Middle Layer </a:t>
            </a:r>
          </a:p>
          <a:p>
            <a:pPr algn="ctr"/>
            <a:r>
              <a:rPr lang="en-US" sz="3200" dirty="0">
                <a:latin typeface="Arial" pitchFamily="34" charset="0"/>
                <a:cs typeface="Arial" pitchFamily="34" charset="0"/>
              </a:rPr>
              <a:t>         &amp; Tapetum </a:t>
            </a:r>
            <a:endParaRPr lang="en-US" sz="3200" u="sng" dirty="0">
              <a:solidFill>
                <a:schemeClr val="bg1">
                  <a:lumMod val="65000"/>
                </a:schemeClr>
              </a:solidFill>
              <a:latin typeface="Arial" pitchFamily="34" charset="0"/>
              <a:cs typeface="Arial" pitchFamily="34" charset="0"/>
            </a:endParaRPr>
          </a:p>
        </p:txBody>
      </p:sp>
      <p:sp>
        <p:nvSpPr>
          <p:cNvPr id="20" name="AutoShape 4"/>
          <p:cNvSpPr>
            <a:spLocks noChangeArrowheads="1"/>
          </p:cNvSpPr>
          <p:nvPr/>
        </p:nvSpPr>
        <p:spPr bwMode="auto">
          <a:xfrm>
            <a:off x="5105400" y="3886200"/>
            <a:ext cx="304800" cy="228600"/>
          </a:xfrm>
          <a:prstGeom prst="roundRect">
            <a:avLst>
              <a:gd name="adj" fmla="val 16667"/>
            </a:avLst>
          </a:prstGeom>
          <a:solidFill>
            <a:srgbClr val="93FFFF"/>
          </a:solidFill>
          <a:ln w="38100">
            <a:noFill/>
            <a:round/>
            <a:headEnd/>
            <a:tailEnd/>
          </a:ln>
          <a:effectLst/>
        </p:spPr>
        <p:txBody>
          <a:bodyPr vert="horz" wrap="square" lIns="91440" tIns="45720" rIns="91440" bIns="45720" numCol="1" anchor="t" anchorCtr="0" compatLnSpc="1">
            <a:prstTxWarp prst="textNoShape">
              <a:avLst/>
            </a:prstTxWarp>
          </a:bodyPr>
          <a:lstStyle/>
          <a:p>
            <a:endParaRPr lang="en-US" dirty="0"/>
          </a:p>
        </p:txBody>
      </p:sp>
      <p:sp>
        <p:nvSpPr>
          <p:cNvPr id="21" name="TextBox 20"/>
          <p:cNvSpPr txBox="1"/>
          <p:nvPr/>
        </p:nvSpPr>
        <p:spPr>
          <a:xfrm>
            <a:off x="5562600" y="3810000"/>
            <a:ext cx="762000" cy="369332"/>
          </a:xfrm>
          <a:prstGeom prst="rect">
            <a:avLst/>
          </a:prstGeom>
          <a:noFill/>
        </p:spPr>
        <p:txBody>
          <a:bodyPr wrap="square" rtlCol="0">
            <a:spAutoFit/>
          </a:bodyPr>
          <a:lstStyle/>
          <a:p>
            <a:r>
              <a:rPr lang="en-US" dirty="0">
                <a:latin typeface="Arial" pitchFamily="34" charset="0"/>
                <a:ea typeface="Calibri" pitchFamily="34" charset="0"/>
                <a:cs typeface="Arial" pitchFamily="34" charset="0"/>
              </a:rPr>
              <a:t>PPC</a:t>
            </a:r>
          </a:p>
        </p:txBody>
      </p:sp>
      <p:sp>
        <p:nvSpPr>
          <p:cNvPr id="22" name="TextBox 21"/>
          <p:cNvSpPr txBox="1"/>
          <p:nvPr/>
        </p:nvSpPr>
        <p:spPr>
          <a:xfrm>
            <a:off x="5486400" y="3429000"/>
            <a:ext cx="2667000" cy="369332"/>
          </a:xfrm>
          <a:prstGeom prst="rect">
            <a:avLst/>
          </a:prstGeom>
          <a:noFill/>
        </p:spPr>
        <p:txBody>
          <a:bodyPr wrap="square" rtlCol="0">
            <a:spAutoFit/>
          </a:bodyPr>
          <a:lstStyle/>
          <a:p>
            <a:pPr lvl="0" fontAlgn="base">
              <a:spcBef>
                <a:spcPct val="0"/>
              </a:spcBef>
              <a:spcAft>
                <a:spcPct val="0"/>
              </a:spcAft>
            </a:pPr>
            <a:r>
              <a:rPr lang="en-US" dirty="0">
                <a:latin typeface="Arial" pitchFamily="34" charset="0"/>
                <a:ea typeface="Calibri" pitchFamily="34" charset="0"/>
                <a:cs typeface="Arial" pitchFamily="34" charset="0"/>
              </a:rPr>
              <a:t>Archesporial specified</a:t>
            </a:r>
          </a:p>
        </p:txBody>
      </p:sp>
      <p:sp>
        <p:nvSpPr>
          <p:cNvPr id="23" name="TextBox 22"/>
          <p:cNvSpPr txBox="1"/>
          <p:nvPr/>
        </p:nvSpPr>
        <p:spPr>
          <a:xfrm>
            <a:off x="7333673" y="4179332"/>
            <a:ext cx="2586182" cy="1287532"/>
          </a:xfrm>
          <a:prstGeom prst="rect">
            <a:avLst/>
          </a:prstGeom>
          <a:noFill/>
        </p:spPr>
        <p:txBody>
          <a:bodyPr wrap="square" rtlCol="0">
            <a:spAutoFit/>
          </a:bodyPr>
          <a:lstStyle/>
          <a:p>
            <a:pPr>
              <a:lnSpc>
                <a:spcPct val="150000"/>
              </a:lnSpc>
            </a:pPr>
            <a:r>
              <a:rPr lang="en-US" dirty="0">
                <a:latin typeface="Arial" pitchFamily="34" charset="0"/>
                <a:cs typeface="Arial" pitchFamily="34" charset="0"/>
              </a:rPr>
              <a:t>Epidermis specified</a:t>
            </a:r>
          </a:p>
          <a:p>
            <a:pPr>
              <a:lnSpc>
                <a:spcPct val="150000"/>
              </a:lnSpc>
            </a:pPr>
            <a:r>
              <a:rPr lang="en-US" dirty="0">
                <a:latin typeface="Arial" pitchFamily="34" charset="0"/>
                <a:cs typeface="Arial" pitchFamily="34" charset="0"/>
              </a:rPr>
              <a:t>SPL specified</a:t>
            </a:r>
          </a:p>
          <a:p>
            <a:pPr>
              <a:lnSpc>
                <a:spcPct val="150000"/>
              </a:lnSpc>
            </a:pPr>
            <a:r>
              <a:rPr lang="en-US" dirty="0">
                <a:latin typeface="Arial" pitchFamily="34" charset="0"/>
                <a:cs typeface="Arial" pitchFamily="34" charset="0"/>
              </a:rPr>
              <a:t>Endothecium specified</a:t>
            </a:r>
          </a:p>
        </p:txBody>
      </p:sp>
      <p:sp>
        <p:nvSpPr>
          <p:cNvPr id="5" name="Rectangle 4">
            <a:extLst>
              <a:ext uri="{FF2B5EF4-FFF2-40B4-BE49-F238E27FC236}">
                <a16:creationId xmlns:a16="http://schemas.microsoft.com/office/drawing/2014/main" id="{D9CB83C5-0576-C06A-4A41-C90772C6DA6F}"/>
              </a:ext>
            </a:extLst>
          </p:cNvPr>
          <p:cNvSpPr/>
          <p:nvPr/>
        </p:nvSpPr>
        <p:spPr>
          <a:xfrm>
            <a:off x="1419225" y="5690191"/>
            <a:ext cx="10363200" cy="1123875"/>
          </a:xfrm>
          <a:prstGeom prst="rect">
            <a:avLst/>
          </a:prstGeom>
          <a:solidFill>
            <a:srgbClr val="E5FDD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A24D3A1F-046A-8B7A-2441-DE327EE2ABDD}"/>
              </a:ext>
            </a:extLst>
          </p:cNvPr>
          <p:cNvSpPr/>
          <p:nvPr/>
        </p:nvSpPr>
        <p:spPr>
          <a:xfrm>
            <a:off x="2507571" y="5711806"/>
            <a:ext cx="8980783" cy="600476"/>
          </a:xfrm>
          <a:prstGeom prst="rect">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FF0000"/>
                </a:solidFill>
              </a:rPr>
              <a:t>Lineage Model is Dead – Dynamic Origin of Cell Types  </a:t>
            </a:r>
          </a:p>
        </p:txBody>
      </p:sp>
      <p:pic>
        <p:nvPicPr>
          <p:cNvPr id="10" name="Picture 9">
            <a:extLst>
              <a:ext uri="{FF2B5EF4-FFF2-40B4-BE49-F238E27FC236}">
                <a16:creationId xmlns:a16="http://schemas.microsoft.com/office/drawing/2014/main" id="{6112BDCF-4BB2-40FC-024A-D924A12F781F}"/>
              </a:ext>
            </a:extLst>
          </p:cNvPr>
          <p:cNvPicPr>
            <a:picLocks noChangeAspect="1"/>
          </p:cNvPicPr>
          <p:nvPr/>
        </p:nvPicPr>
        <p:blipFill>
          <a:blip r:embed="rId4"/>
          <a:stretch>
            <a:fillRect/>
          </a:stretch>
        </p:blipFill>
        <p:spPr>
          <a:xfrm>
            <a:off x="450908" y="4267523"/>
            <a:ext cx="1799129" cy="2126243"/>
          </a:xfrm>
          <a:prstGeom prst="rect">
            <a:avLst/>
          </a:prstGeom>
          <a:ln w="38100">
            <a:solidFill>
              <a:srgbClr val="00B050"/>
            </a:solidFill>
          </a:ln>
        </p:spPr>
      </p:pic>
    </p:spTree>
    <p:extLst>
      <p:ext uri="{BB962C8B-B14F-4D97-AF65-F5344CB8AC3E}">
        <p14:creationId xmlns:p14="http://schemas.microsoft.com/office/powerpoint/2010/main" val="7725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005358"/>
          </a:xfrm>
          <a:solidFill>
            <a:srgbClr val="CCFFCC"/>
          </a:solidFill>
        </p:spPr>
        <p:txBody>
          <a:bodyPr>
            <a:normAutofit fontScale="90000"/>
          </a:bodyPr>
          <a:lstStyle/>
          <a:p>
            <a:pPr>
              <a:lnSpc>
                <a:spcPct val="100000"/>
              </a:lnSpc>
            </a:pPr>
            <a:r>
              <a:rPr lang="en-US" sz="2200" dirty="0">
                <a:latin typeface="Arial" panose="020B0604020202020204" pitchFamily="34" charset="0"/>
                <a:cs typeface="Arial" panose="020B0604020202020204" pitchFamily="34" charset="0"/>
              </a:rPr>
              <a:t> </a:t>
            </a:r>
            <a:br>
              <a:rPr lang="en-US" sz="2200" dirty="0">
                <a:latin typeface="Arial" panose="020B0604020202020204" pitchFamily="34" charset="0"/>
                <a:cs typeface="Arial" panose="020B0604020202020204" pitchFamily="34" charset="0"/>
              </a:rPr>
            </a:br>
            <a:r>
              <a:rPr lang="en-US" sz="2700" dirty="0">
                <a:solidFill>
                  <a:srgbClr val="FF0000"/>
                </a:solidFill>
                <a:latin typeface="Arial" panose="020B0604020202020204" pitchFamily="34" charset="0"/>
                <a:cs typeface="Arial" panose="020B0604020202020204" pitchFamily="34" charset="0"/>
              </a:rPr>
              <a:t>Trojan horse proof                        </a:t>
            </a:r>
            <a:r>
              <a:rPr lang="en-US" sz="2200" dirty="0">
                <a:solidFill>
                  <a:srgbClr val="FF0000"/>
                </a:solidFill>
                <a:latin typeface="Arial" panose="020B0604020202020204" pitchFamily="34" charset="0"/>
                <a:cs typeface="Arial" panose="020B0604020202020204" pitchFamily="34" charset="0"/>
              </a:rPr>
              <a:t>	</a:t>
            </a:r>
            <a:r>
              <a:rPr lang="en-US" sz="2700" i="1" dirty="0">
                <a:latin typeface="Arial" panose="020B0604020202020204" pitchFamily="34" charset="0"/>
                <a:cs typeface="Arial" panose="020B0604020202020204" pitchFamily="34" charset="0"/>
              </a:rPr>
              <a:t>Ustilago maydis </a:t>
            </a:r>
            <a:r>
              <a:rPr lang="en-US" sz="2700" dirty="0">
                <a:latin typeface="Arial" panose="020B0604020202020204" pitchFamily="34" charset="0"/>
                <a:cs typeface="Arial" panose="020B0604020202020204" pitchFamily="34" charset="0"/>
              </a:rPr>
              <a:t>secreting MAC1 cause mutant </a:t>
            </a:r>
            <a:r>
              <a:rPr lang="en-US" sz="2700" i="1" dirty="0">
                <a:latin typeface="Arial" panose="020B0604020202020204" pitchFamily="34" charset="0"/>
                <a:cs typeface="Arial" panose="020B0604020202020204" pitchFamily="34" charset="0"/>
              </a:rPr>
              <a:t>mac1</a:t>
            </a:r>
            <a:r>
              <a:rPr lang="en-US" sz="2700" dirty="0">
                <a:latin typeface="Arial" panose="020B0604020202020204" pitchFamily="34" charset="0"/>
                <a:cs typeface="Arial" panose="020B0604020202020204" pitchFamily="34" charset="0"/>
              </a:rPr>
              <a:t> 						L2 cells to divide periclinally.  </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70322326"/>
              </p:ext>
            </p:extLst>
          </p:nvPr>
        </p:nvGraphicFramePr>
        <p:xfrm>
          <a:off x="4724400" y="1124534"/>
          <a:ext cx="6518829" cy="5385803"/>
        </p:xfrm>
        <a:graphic>
          <a:graphicData uri="http://schemas.openxmlformats.org/drawingml/2006/table">
            <a:tbl>
              <a:tblPr firstRow="1" firstCol="1" bandRow="1">
                <a:tableStyleId>{5C22544A-7EE6-4342-B048-85BDC9FD1C3A}</a:tableStyleId>
              </a:tblPr>
              <a:tblGrid>
                <a:gridCol w="6518829">
                  <a:extLst>
                    <a:ext uri="{9D8B030D-6E8A-4147-A177-3AD203B41FA5}">
                      <a16:colId xmlns:a16="http://schemas.microsoft.com/office/drawing/2014/main" val="20000"/>
                    </a:ext>
                  </a:extLst>
                </a:gridCol>
              </a:tblGrid>
              <a:tr h="5385803">
                <a:tc>
                  <a:txBody>
                    <a:bodyPr/>
                    <a:lstStyle/>
                    <a:p>
                      <a:pPr marL="0" marR="0" algn="ctr">
                        <a:spcBef>
                          <a:spcPts val="1200"/>
                        </a:spcBef>
                        <a:spcAft>
                          <a:spcPts val="0"/>
                        </a:spcAft>
                      </a:pPr>
                      <a:endParaRPr lang="en-US" sz="1200" kern="1400" dirty="0">
                        <a:effectLst/>
                        <a:latin typeface="Times New Roman" panose="02020603050405020304" pitchFamily="18" charset="0"/>
                        <a:ea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0000"/>
                  </a:ext>
                </a:extLst>
              </a:tr>
            </a:tbl>
          </a:graphicData>
        </a:graphic>
      </p:graphicFrame>
      <p:pic>
        <p:nvPicPr>
          <p:cNvPr id="3073" name="Picture 1" descr="Fig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0155" y="1241138"/>
            <a:ext cx="10102098" cy="50348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2165EED-D09E-6B5A-D041-BBF9D6F7BA03}"/>
              </a:ext>
            </a:extLst>
          </p:cNvPr>
          <p:cNvPicPr>
            <a:picLocks noChangeAspect="1"/>
          </p:cNvPicPr>
          <p:nvPr/>
        </p:nvPicPr>
        <p:blipFill>
          <a:blip r:embed="rId3"/>
          <a:stretch>
            <a:fillRect/>
          </a:stretch>
        </p:blipFill>
        <p:spPr>
          <a:xfrm>
            <a:off x="582818" y="4336923"/>
            <a:ext cx="1457326" cy="2055679"/>
          </a:xfrm>
          <a:prstGeom prst="rect">
            <a:avLst/>
          </a:prstGeom>
        </p:spPr>
      </p:pic>
      <p:sp>
        <p:nvSpPr>
          <p:cNvPr id="6" name="Rectangle 5">
            <a:extLst>
              <a:ext uri="{FF2B5EF4-FFF2-40B4-BE49-F238E27FC236}">
                <a16:creationId xmlns:a16="http://schemas.microsoft.com/office/drawing/2014/main" id="{0A3FDB57-4B94-C84A-1394-7CD325204B11}"/>
              </a:ext>
            </a:extLst>
          </p:cNvPr>
          <p:cNvSpPr/>
          <p:nvPr/>
        </p:nvSpPr>
        <p:spPr>
          <a:xfrm>
            <a:off x="557048" y="6334124"/>
            <a:ext cx="1457326" cy="3524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Skibbe </a:t>
            </a:r>
            <a:r>
              <a:rPr lang="en-US" i="1" dirty="0">
                <a:solidFill>
                  <a:schemeClr val="tx1"/>
                </a:solidFill>
              </a:rPr>
              <a:t>et al</a:t>
            </a:r>
            <a:r>
              <a:rPr lang="en-US" dirty="0">
                <a:solidFill>
                  <a:schemeClr val="tx1"/>
                </a:solidFill>
              </a:rPr>
              <a:t>.</a:t>
            </a:r>
          </a:p>
        </p:txBody>
      </p:sp>
      <p:sp>
        <p:nvSpPr>
          <p:cNvPr id="7" name="Rectangle 6">
            <a:extLst>
              <a:ext uri="{FF2B5EF4-FFF2-40B4-BE49-F238E27FC236}">
                <a16:creationId xmlns:a16="http://schemas.microsoft.com/office/drawing/2014/main" id="{EB074567-6F9E-822A-1721-597C2063D105}"/>
              </a:ext>
            </a:extLst>
          </p:cNvPr>
          <p:cNvSpPr/>
          <p:nvPr/>
        </p:nvSpPr>
        <p:spPr>
          <a:xfrm>
            <a:off x="9486900" y="972958"/>
            <a:ext cx="2409825" cy="536360"/>
          </a:xfrm>
          <a:prstGeom prst="rect">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Arial" panose="020B0604020202020204" pitchFamily="34" charset="0"/>
                <a:cs typeface="Arial" panose="020B0604020202020204" pitchFamily="34" charset="0"/>
              </a:rPr>
              <a:t>van der Linde </a:t>
            </a:r>
            <a:r>
              <a:rPr lang="en-US" sz="2000" i="1" dirty="0">
                <a:solidFill>
                  <a:schemeClr val="tx1"/>
                </a:solidFill>
                <a:latin typeface="Arial" panose="020B0604020202020204" pitchFamily="34" charset="0"/>
                <a:cs typeface="Arial" panose="020B0604020202020204" pitchFamily="34" charset="0"/>
              </a:rPr>
              <a:t>et al</a:t>
            </a:r>
            <a:r>
              <a:rPr lang="en-US" sz="2000" dirty="0">
                <a:solidFill>
                  <a:schemeClr val="tx1"/>
                </a:solidFill>
                <a:latin typeface="Arial" panose="020B0604020202020204" pitchFamily="34" charset="0"/>
                <a:cs typeface="Arial" panose="020B0604020202020204" pitchFamily="34" charset="0"/>
              </a:rPr>
              <a:t>.  2018. Plant Cell  </a:t>
            </a:r>
            <a:r>
              <a:rPr lang="en-US" sz="2000" i="1" dirty="0">
                <a:latin typeface="Arial" panose="020B0604020202020204" pitchFamily="34" charset="0"/>
                <a:cs typeface="Arial" panose="020B0604020202020204" pitchFamily="34" charset="0"/>
              </a:rPr>
              <a:t> </a:t>
            </a:r>
            <a:endParaRPr lang="en-US" sz="2000" dirty="0">
              <a:solidFill>
                <a:schemeClr val="tx1"/>
              </a:solidFill>
            </a:endParaRPr>
          </a:p>
        </p:txBody>
      </p:sp>
      <p:sp>
        <p:nvSpPr>
          <p:cNvPr id="3" name="Rectangle 2">
            <a:extLst>
              <a:ext uri="{FF2B5EF4-FFF2-40B4-BE49-F238E27FC236}">
                <a16:creationId xmlns:a16="http://schemas.microsoft.com/office/drawing/2014/main" id="{74FC77C6-B16D-7E7C-AA55-D0006C7C2662}"/>
              </a:ext>
            </a:extLst>
          </p:cNvPr>
          <p:cNvSpPr/>
          <p:nvPr/>
        </p:nvSpPr>
        <p:spPr>
          <a:xfrm>
            <a:off x="4886325" y="4469258"/>
            <a:ext cx="4103564" cy="19060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Arrow Connector 10">
            <a:extLst>
              <a:ext uri="{FF2B5EF4-FFF2-40B4-BE49-F238E27FC236}">
                <a16:creationId xmlns:a16="http://schemas.microsoft.com/office/drawing/2014/main" id="{C1CA668F-0469-176E-8152-AC96BF0F719C}"/>
              </a:ext>
            </a:extLst>
          </p:cNvPr>
          <p:cNvCxnSpPr/>
          <p:nvPr/>
        </p:nvCxnSpPr>
        <p:spPr>
          <a:xfrm>
            <a:off x="3200400" y="3934688"/>
            <a:ext cx="533400" cy="42776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B11E340-415A-ACD5-316C-475C6B3DFD96}"/>
              </a:ext>
            </a:extLst>
          </p:cNvPr>
          <p:cNvCxnSpPr/>
          <p:nvPr/>
        </p:nvCxnSpPr>
        <p:spPr>
          <a:xfrm>
            <a:off x="3234672" y="1420088"/>
            <a:ext cx="533400" cy="42776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D0237A2-8589-617A-3C19-9803A5523573}"/>
              </a:ext>
            </a:extLst>
          </p:cNvPr>
          <p:cNvSpPr/>
          <p:nvPr/>
        </p:nvSpPr>
        <p:spPr>
          <a:xfrm>
            <a:off x="4505325" y="4648200"/>
            <a:ext cx="219075" cy="6572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A0269297-C4EC-EDE4-DAB2-65C15574F87F}"/>
              </a:ext>
            </a:extLst>
          </p:cNvPr>
          <p:cNvSpPr/>
          <p:nvPr/>
        </p:nvSpPr>
        <p:spPr>
          <a:xfrm>
            <a:off x="4750170" y="4648200"/>
            <a:ext cx="3983319" cy="968662"/>
          </a:xfrm>
          <a:prstGeom prst="rect">
            <a:avLst/>
          </a:prstGeom>
          <a:solidFill>
            <a:srgbClr val="E5FDDB"/>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tx1"/>
                </a:solidFill>
                <a:latin typeface="Arial" panose="020B0604020202020204" pitchFamily="34" charset="0"/>
                <a:cs typeface="Arial" panose="020B0604020202020204" pitchFamily="34" charset="0"/>
              </a:rPr>
              <a:t>Score L2-d periclinal divisions 2 days later. </a:t>
            </a:r>
            <a:r>
              <a:rPr lang="en-US" sz="2800" i="1" dirty="0">
                <a:latin typeface="Arial" panose="020B0604020202020204" pitchFamily="34" charset="0"/>
                <a:cs typeface="Arial" panose="020B0604020202020204" pitchFamily="34" charset="0"/>
              </a:rPr>
              <a:t> </a:t>
            </a:r>
            <a:endParaRPr lang="en-US" sz="2800" dirty="0">
              <a:solidFill>
                <a:schemeClr val="tx1"/>
              </a:solidFill>
            </a:endParaRPr>
          </a:p>
        </p:txBody>
      </p:sp>
      <p:cxnSp>
        <p:nvCxnSpPr>
          <p:cNvPr id="8" name="Straight Arrow Connector 7">
            <a:extLst>
              <a:ext uri="{FF2B5EF4-FFF2-40B4-BE49-F238E27FC236}">
                <a16:creationId xmlns:a16="http://schemas.microsoft.com/office/drawing/2014/main" id="{A2D21A2E-5D69-C8A7-8186-3A4E7E4BB742}"/>
              </a:ext>
            </a:extLst>
          </p:cNvPr>
          <p:cNvCxnSpPr/>
          <p:nvPr/>
        </p:nvCxnSpPr>
        <p:spPr>
          <a:xfrm>
            <a:off x="9980489" y="4148569"/>
            <a:ext cx="533400" cy="427762"/>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9" name="Picture 4" descr="bd04940_">
            <a:extLst>
              <a:ext uri="{FF2B5EF4-FFF2-40B4-BE49-F238E27FC236}">
                <a16:creationId xmlns:a16="http://schemas.microsoft.com/office/drawing/2014/main" id="{CE5A0A15-4D76-0B61-722A-67D72A96E4FC}"/>
              </a:ext>
            </a:extLst>
          </p:cNvPr>
          <p:cNvPicPr>
            <a:picLocks noChangeAspect="1" noChangeArrowheads="1"/>
          </p:cNvPicPr>
          <p:nvPr/>
        </p:nvPicPr>
        <p:blipFill>
          <a:blip r:embed="rId4" cstate="print"/>
          <a:srcRect/>
          <a:stretch>
            <a:fillRect/>
          </a:stretch>
        </p:blipFill>
        <p:spPr bwMode="auto">
          <a:xfrm>
            <a:off x="2624328" y="-73678"/>
            <a:ext cx="1738121" cy="1357079"/>
          </a:xfrm>
          <a:prstGeom prst="rect">
            <a:avLst/>
          </a:prstGeom>
          <a:noFill/>
        </p:spPr>
      </p:pic>
      <p:sp>
        <p:nvSpPr>
          <p:cNvPr id="10" name="TextBox 9">
            <a:extLst>
              <a:ext uri="{FF2B5EF4-FFF2-40B4-BE49-F238E27FC236}">
                <a16:creationId xmlns:a16="http://schemas.microsoft.com/office/drawing/2014/main" id="{84C71D90-366B-45CF-3781-7BD8CF8BCBCA}"/>
              </a:ext>
            </a:extLst>
          </p:cNvPr>
          <p:cNvSpPr txBox="1"/>
          <p:nvPr/>
        </p:nvSpPr>
        <p:spPr>
          <a:xfrm>
            <a:off x="2989862" y="302625"/>
            <a:ext cx="954475" cy="400110"/>
          </a:xfrm>
          <a:prstGeom prst="rect">
            <a:avLst/>
          </a:prstGeom>
          <a:solidFill>
            <a:srgbClr val="FFFFCC"/>
          </a:solidFill>
          <a:ln w="6350">
            <a:solidFill>
              <a:schemeClr val="tx1"/>
            </a:solidFill>
          </a:ln>
          <a:effectLst>
            <a:glow rad="228600">
              <a:schemeClr val="accent6">
                <a:satMod val="175000"/>
                <a:alpha val="40000"/>
              </a:schemeClr>
            </a:glow>
          </a:effectLst>
        </p:spPr>
        <p:txBody>
          <a:bodyPr wrap="square" rtlCol="0">
            <a:spAutoFit/>
          </a:bodyPr>
          <a:lstStyle/>
          <a:p>
            <a:r>
              <a:rPr lang="en-US" sz="2000" dirty="0">
                <a:latin typeface="Arial" pitchFamily="34" charset="0"/>
                <a:cs typeface="Arial" pitchFamily="34" charset="0"/>
              </a:rPr>
              <a:t>MAC1</a:t>
            </a:r>
          </a:p>
        </p:txBody>
      </p:sp>
    </p:spTree>
    <p:extLst>
      <p:ext uri="{BB962C8B-B14F-4D97-AF65-F5344CB8AC3E}">
        <p14:creationId xmlns:p14="http://schemas.microsoft.com/office/powerpoint/2010/main" val="3027039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00050" y="38866"/>
            <a:ext cx="11706679" cy="1143000"/>
          </a:xfrm>
          <a:prstGeom prst="rect">
            <a:avLst/>
          </a:prstGeom>
        </p:spPr>
        <p:txBody>
          <a:bodyPr vert="horz" lIns="91440" tIns="45720" rIns="91440" bIns="45720" rtlCol="0" anchor="ctr">
            <a:noAutofit/>
          </a:bodyPr>
          <a:lstStyle/>
          <a:p>
            <a:pPr>
              <a:spcBef>
                <a:spcPct val="0"/>
              </a:spcBef>
              <a:defRPr/>
            </a:pPr>
            <a:r>
              <a:rPr lang="en-US" sz="3200" dirty="0">
                <a:latin typeface="Arial" pitchFamily="34" charset="0"/>
                <a:cs typeface="Arial" pitchFamily="34" charset="0"/>
              </a:rPr>
              <a:t>What triggers AR specification to start events? Glutaredoxin MSCA1 is a clue.   </a:t>
            </a:r>
          </a:p>
        </p:txBody>
      </p:sp>
      <p:grpSp>
        <p:nvGrpSpPr>
          <p:cNvPr id="2" name="Group 18"/>
          <p:cNvGrpSpPr/>
          <p:nvPr/>
        </p:nvGrpSpPr>
        <p:grpSpPr>
          <a:xfrm>
            <a:off x="2662232" y="2667888"/>
            <a:ext cx="8736965" cy="4101466"/>
            <a:chOff x="1138231" y="2667888"/>
            <a:chExt cx="8736965" cy="4101466"/>
          </a:xfrm>
        </p:grpSpPr>
        <p:sp>
          <p:nvSpPr>
            <p:cNvPr id="17" name="Cloud 16"/>
            <p:cNvSpPr/>
            <p:nvPr/>
          </p:nvSpPr>
          <p:spPr>
            <a:xfrm>
              <a:off x="5105400" y="2895600"/>
              <a:ext cx="2590800" cy="457200"/>
            </a:xfrm>
            <a:prstGeom prst="cloud">
              <a:avLst/>
            </a:prstGeom>
            <a:solidFill>
              <a:srgbClr val="CCECFF"/>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a1173-4.jpeg"/>
            <p:cNvPicPr>
              <a:picLocks noChangeAspect="1"/>
            </p:cNvPicPr>
            <p:nvPr/>
          </p:nvPicPr>
          <p:blipFill>
            <a:blip r:embed="rId3" cstate="print"/>
            <a:stretch>
              <a:fillRect/>
            </a:stretch>
          </p:blipFill>
          <p:spPr>
            <a:xfrm>
              <a:off x="1138231" y="2667888"/>
              <a:ext cx="3886200" cy="3916800"/>
            </a:xfrm>
            <a:prstGeom prst="rect">
              <a:avLst/>
            </a:prstGeom>
            <a:ln>
              <a:solidFill>
                <a:schemeClr val="bg1"/>
              </a:solidFill>
            </a:ln>
          </p:spPr>
        </p:pic>
        <p:cxnSp>
          <p:nvCxnSpPr>
            <p:cNvPr id="11" name="Straight Arrow Connector 10"/>
            <p:cNvCxnSpPr/>
            <p:nvPr/>
          </p:nvCxnSpPr>
          <p:spPr>
            <a:xfrm flipH="1">
              <a:off x="3445132" y="5354599"/>
              <a:ext cx="1888868" cy="0"/>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a:off x="3445133" y="4799011"/>
              <a:ext cx="1881244" cy="264044"/>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a:off x="3445133" y="4191000"/>
              <a:ext cx="1881245" cy="608011"/>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H="1">
              <a:off x="3445133" y="3733800"/>
              <a:ext cx="1872735" cy="609601"/>
            </a:xfrm>
            <a:prstGeom prst="straightConnector1">
              <a:avLst/>
            </a:prstGeom>
            <a:ln>
              <a:solidFill>
                <a:schemeClr val="bg1"/>
              </a:solidFill>
              <a:tailEnd type="arrow"/>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5235784" y="2799036"/>
              <a:ext cx="4639412" cy="3970318"/>
            </a:xfrm>
            <a:prstGeom prst="rect">
              <a:avLst/>
            </a:prstGeom>
            <a:noFill/>
            <a:ln>
              <a:solidFill>
                <a:schemeClr val="bg1"/>
              </a:solidFill>
            </a:ln>
          </p:spPr>
          <p:txBody>
            <a:bodyPr wrap="none" rtlCol="0">
              <a:spAutoFit/>
            </a:bodyPr>
            <a:lstStyle/>
            <a:p>
              <a:r>
                <a:rPr lang="en-US" dirty="0">
                  <a:latin typeface="Arial Rounded MT Bold" pitchFamily="34" charset="0"/>
                </a:rPr>
                <a:t>  </a:t>
              </a:r>
              <a:r>
                <a:rPr lang="en-US" sz="3200" dirty="0">
                  <a:latin typeface="Arial" panose="020B0604020202020204" pitchFamily="34" charset="0"/>
                  <a:cs typeface="Arial" panose="020B0604020202020204" pitchFamily="34" charset="0"/>
                </a:rPr>
                <a:t>Ambient air = 20%</a:t>
              </a:r>
            </a:p>
            <a:p>
              <a:endParaRPr lang="en-US" dirty="0">
                <a:latin typeface="Arial Rounded MT Bold" pitchFamily="34" charset="0"/>
              </a:endParaRPr>
            </a:p>
            <a:p>
              <a:r>
                <a:rPr lang="en-US" dirty="0">
                  <a:latin typeface="Arial Rounded MT Bold" pitchFamily="34" charset="0"/>
                </a:rPr>
                <a:t>16%</a:t>
              </a:r>
            </a:p>
            <a:p>
              <a:endParaRPr lang="en-US" dirty="0">
                <a:latin typeface="Arial Rounded MT Bold" pitchFamily="34" charset="0"/>
              </a:endParaRPr>
            </a:p>
            <a:p>
              <a:r>
                <a:rPr lang="en-US" dirty="0">
                  <a:latin typeface="Arial Rounded MT Bold" pitchFamily="34" charset="0"/>
                </a:rPr>
                <a:t>11 %</a:t>
              </a:r>
            </a:p>
            <a:p>
              <a:endParaRPr lang="en-US" dirty="0">
                <a:latin typeface="Arial Rounded MT Bold" pitchFamily="34" charset="0"/>
              </a:endParaRPr>
            </a:p>
            <a:p>
              <a:r>
                <a:rPr lang="en-US" dirty="0">
                  <a:latin typeface="Arial Rounded MT Bold" pitchFamily="34" charset="0"/>
                </a:rPr>
                <a:t>4 %</a:t>
              </a:r>
            </a:p>
            <a:p>
              <a:endParaRPr lang="en-US" dirty="0">
                <a:latin typeface="Arial Rounded MT Bold" pitchFamily="34" charset="0"/>
              </a:endParaRPr>
            </a:p>
            <a:p>
              <a:r>
                <a:rPr lang="en-US" sz="2800" dirty="0">
                  <a:solidFill>
                    <a:srgbClr val="FF0000"/>
                  </a:solidFill>
                  <a:latin typeface="Arial" pitchFamily="34" charset="0"/>
                  <a:cs typeface="Arial" pitchFamily="34" charset="0"/>
                </a:rPr>
                <a:t>1.4 % </a:t>
              </a:r>
              <a:r>
                <a:rPr lang="en-US" sz="2800" dirty="0">
                  <a:latin typeface="Arial" pitchFamily="34" charset="0"/>
                  <a:cs typeface="Arial" pitchFamily="34" charset="0"/>
                </a:rPr>
                <a:t>at tassel (2 cm stage)</a:t>
              </a:r>
            </a:p>
            <a:p>
              <a:endParaRPr lang="en-US" b="1" dirty="0">
                <a:latin typeface="Arial" pitchFamily="34" charset="0"/>
                <a:cs typeface="Arial" pitchFamily="34" charset="0"/>
              </a:endParaRPr>
            </a:p>
            <a:p>
              <a:r>
                <a:rPr lang="en-US" sz="2400" dirty="0">
                  <a:latin typeface="Arial" pitchFamily="34" charset="0"/>
                  <a:cs typeface="Arial" pitchFamily="34" charset="0"/>
                </a:rPr>
                <a:t>The condition is transient – </a:t>
              </a:r>
            </a:p>
            <a:p>
              <a:r>
                <a:rPr lang="en-US" sz="2400" dirty="0">
                  <a:latin typeface="Arial" pitchFamily="34" charset="0"/>
                  <a:cs typeface="Arial" pitchFamily="34" charset="0"/>
                </a:rPr>
                <a:t>3 days later O</a:t>
              </a:r>
              <a:r>
                <a:rPr lang="en-US" sz="2400" baseline="-25000" dirty="0">
                  <a:latin typeface="Arial" pitchFamily="34" charset="0"/>
                  <a:cs typeface="Arial" pitchFamily="34" charset="0"/>
                </a:rPr>
                <a:t>2</a:t>
              </a:r>
              <a:r>
                <a:rPr lang="en-US" sz="2400" dirty="0">
                  <a:latin typeface="Arial" pitchFamily="34" charset="0"/>
                  <a:cs typeface="Arial" pitchFamily="34" charset="0"/>
                </a:rPr>
                <a:t> is 5% or greater</a:t>
              </a:r>
            </a:p>
          </p:txBody>
        </p:sp>
        <p:sp>
          <p:nvSpPr>
            <p:cNvPr id="21" name="TextBox 20"/>
            <p:cNvSpPr txBox="1"/>
            <p:nvPr/>
          </p:nvSpPr>
          <p:spPr>
            <a:xfrm>
              <a:off x="2717529" y="5169933"/>
              <a:ext cx="787671" cy="369332"/>
            </a:xfrm>
            <a:prstGeom prst="rect">
              <a:avLst/>
            </a:prstGeom>
            <a:noFill/>
            <a:ln>
              <a:solidFill>
                <a:schemeClr val="bg1"/>
              </a:solidFill>
            </a:ln>
          </p:spPr>
          <p:txBody>
            <a:bodyPr wrap="none" rtlCol="0">
              <a:spAutoFit/>
            </a:bodyPr>
            <a:lstStyle/>
            <a:p>
              <a:r>
                <a:rPr lang="en-US" dirty="0">
                  <a:solidFill>
                    <a:srgbClr val="FF0000"/>
                  </a:solidFill>
                </a:rPr>
                <a:t>tassel</a:t>
              </a:r>
            </a:p>
          </p:txBody>
        </p:sp>
      </p:grpSp>
      <p:pic>
        <p:nvPicPr>
          <p:cNvPr id="16" name="Picture 15" descr="oxygen electrode closeup Oct 31 2011.jpg"/>
          <p:cNvPicPr>
            <a:picLocks noChangeAspect="1"/>
          </p:cNvPicPr>
          <p:nvPr/>
        </p:nvPicPr>
        <p:blipFill>
          <a:blip r:embed="rId4" cstate="print"/>
          <a:stretch>
            <a:fillRect/>
          </a:stretch>
        </p:blipFill>
        <p:spPr>
          <a:xfrm>
            <a:off x="400051" y="1237702"/>
            <a:ext cx="2578103" cy="1933577"/>
          </a:xfrm>
          <a:prstGeom prst="rect">
            <a:avLst/>
          </a:prstGeom>
          <a:ln w="19050">
            <a:solidFill>
              <a:srgbClr val="FF0000"/>
            </a:solidFill>
          </a:ln>
        </p:spPr>
      </p:pic>
      <p:sp>
        <p:nvSpPr>
          <p:cNvPr id="18" name="TextBox 17"/>
          <p:cNvSpPr txBox="1"/>
          <p:nvPr/>
        </p:nvSpPr>
        <p:spPr>
          <a:xfrm>
            <a:off x="3528594" y="1943866"/>
            <a:ext cx="6472656" cy="584775"/>
          </a:xfrm>
          <a:prstGeom prst="rect">
            <a:avLst/>
          </a:prstGeom>
          <a:noFill/>
        </p:spPr>
        <p:txBody>
          <a:bodyPr wrap="square" rtlCol="0">
            <a:spAutoFit/>
          </a:bodyPr>
          <a:lstStyle/>
          <a:p>
            <a:r>
              <a:rPr lang="en-US" sz="3200" dirty="0">
                <a:latin typeface="Arial" pitchFamily="34" charset="0"/>
                <a:cs typeface="Arial" pitchFamily="34" charset="0"/>
              </a:rPr>
              <a:t>O</a:t>
            </a:r>
            <a:r>
              <a:rPr lang="en-US" sz="3200" baseline="-25000" dirty="0">
                <a:latin typeface="Arial" pitchFamily="34" charset="0"/>
                <a:cs typeface="Arial" pitchFamily="34" charset="0"/>
              </a:rPr>
              <a:t>2</a:t>
            </a:r>
            <a:r>
              <a:rPr lang="en-US" sz="3200" dirty="0">
                <a:latin typeface="Arial" pitchFamily="34" charset="0"/>
                <a:cs typeface="Arial" pitchFamily="34" charset="0"/>
              </a:rPr>
              <a:t> measurement around tassel  </a:t>
            </a:r>
          </a:p>
        </p:txBody>
      </p:sp>
      <p:sp>
        <p:nvSpPr>
          <p:cNvPr id="20" name="TextBox 19"/>
          <p:cNvSpPr txBox="1"/>
          <p:nvPr/>
        </p:nvSpPr>
        <p:spPr>
          <a:xfrm>
            <a:off x="3528594" y="1423623"/>
            <a:ext cx="8578136" cy="584775"/>
          </a:xfrm>
          <a:prstGeom prst="rect">
            <a:avLst/>
          </a:prstGeom>
          <a:noFill/>
        </p:spPr>
        <p:txBody>
          <a:bodyPr wrap="square" rtlCol="0">
            <a:spAutoFit/>
          </a:bodyPr>
          <a:lstStyle/>
          <a:p>
            <a:pPr lvl="0"/>
            <a:r>
              <a:rPr lang="en-US" sz="3200" dirty="0">
                <a:solidFill>
                  <a:srgbClr val="FF0000"/>
                </a:solidFill>
                <a:latin typeface="Arial" pitchFamily="34" charset="0"/>
                <a:cs typeface="Arial" pitchFamily="34" charset="0"/>
              </a:rPr>
              <a:t>Tassel is hypoxic during AR specification!</a:t>
            </a:r>
          </a:p>
        </p:txBody>
      </p:sp>
      <p:sp>
        <p:nvSpPr>
          <p:cNvPr id="19" name="TextBox 18"/>
          <p:cNvSpPr txBox="1"/>
          <p:nvPr/>
        </p:nvSpPr>
        <p:spPr>
          <a:xfrm>
            <a:off x="0" y="3171280"/>
            <a:ext cx="2662232" cy="830997"/>
          </a:xfrm>
          <a:prstGeom prst="rect">
            <a:avLst/>
          </a:prstGeom>
          <a:solidFill>
            <a:schemeClr val="bg1"/>
          </a:solidFill>
          <a:ln>
            <a:solidFill>
              <a:srgbClr val="FF0000"/>
            </a:solidFill>
          </a:ln>
        </p:spPr>
        <p:txBody>
          <a:bodyPr wrap="square" rtlCol="0">
            <a:spAutoFit/>
          </a:bodyPr>
          <a:lstStyle/>
          <a:p>
            <a:r>
              <a:rPr lang="en-US" sz="2400" dirty="0"/>
              <a:t>Kelliher &amp; Walbot Science 2012</a:t>
            </a:r>
          </a:p>
        </p:txBody>
      </p:sp>
    </p:spTree>
    <p:extLst>
      <p:ext uri="{BB962C8B-B14F-4D97-AF65-F5344CB8AC3E}">
        <p14:creationId xmlns:p14="http://schemas.microsoft.com/office/powerpoint/2010/main" val="2727265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ig. S10.png"/>
          <p:cNvPicPr>
            <a:picLocks noChangeAspect="1"/>
          </p:cNvPicPr>
          <p:nvPr/>
        </p:nvPicPr>
        <p:blipFill>
          <a:blip r:embed="rId2" cstate="print"/>
          <a:stretch>
            <a:fillRect/>
          </a:stretch>
        </p:blipFill>
        <p:spPr>
          <a:xfrm>
            <a:off x="449601" y="740504"/>
            <a:ext cx="6318321" cy="5867400"/>
          </a:xfrm>
          <a:prstGeom prst="rect">
            <a:avLst/>
          </a:prstGeom>
        </p:spPr>
      </p:pic>
      <p:sp>
        <p:nvSpPr>
          <p:cNvPr id="8" name="Rectangle 7"/>
          <p:cNvSpPr/>
          <p:nvPr/>
        </p:nvSpPr>
        <p:spPr>
          <a:xfrm>
            <a:off x="6767922" y="4643698"/>
            <a:ext cx="5239830" cy="1461939"/>
          </a:xfrm>
          <a:prstGeom prst="rect">
            <a:avLst/>
          </a:prstGeom>
          <a:solidFill>
            <a:schemeClr val="bg1"/>
          </a:solidFill>
        </p:spPr>
        <p:txBody>
          <a:bodyPr wrap="square">
            <a:spAutoFit/>
          </a:bodyPr>
          <a:lstStyle/>
          <a:p>
            <a:pPr>
              <a:spcAft>
                <a:spcPts val="300"/>
              </a:spcAft>
            </a:pPr>
            <a:r>
              <a:rPr lang="en-US" sz="2800" b="1" dirty="0">
                <a:solidFill>
                  <a:srgbClr val="FF0000"/>
                </a:solidFill>
                <a:latin typeface="Arial" pitchFamily="34" charset="0"/>
                <a:cs typeface="Arial" pitchFamily="34" charset="0"/>
              </a:rPr>
              <a:t>Treatments modify O</a:t>
            </a:r>
            <a:r>
              <a:rPr lang="en-US" sz="2800" b="1" baseline="-25000" dirty="0">
                <a:solidFill>
                  <a:srgbClr val="FF0000"/>
                </a:solidFill>
                <a:latin typeface="Arial" pitchFamily="34" charset="0"/>
                <a:cs typeface="Arial" pitchFamily="34" charset="0"/>
              </a:rPr>
              <a:t>2</a:t>
            </a:r>
            <a:r>
              <a:rPr lang="en-US" sz="2800" b="1" dirty="0">
                <a:solidFill>
                  <a:srgbClr val="FF0000"/>
                </a:solidFill>
                <a:latin typeface="Arial" pitchFamily="34" charset="0"/>
                <a:cs typeface="Arial" pitchFamily="34" charset="0"/>
              </a:rPr>
              <a:t> levels.  </a:t>
            </a:r>
          </a:p>
          <a:p>
            <a:pPr>
              <a:spcAft>
                <a:spcPts val="300"/>
              </a:spcAft>
            </a:pPr>
            <a:r>
              <a:rPr lang="en-US" sz="2800" dirty="0">
                <a:solidFill>
                  <a:srgbClr val="0000FF"/>
                </a:solidFill>
                <a:latin typeface="Arial" pitchFamily="34" charset="0"/>
                <a:cs typeface="Arial" pitchFamily="34" charset="0"/>
              </a:rPr>
              <a:t>O</a:t>
            </a:r>
            <a:r>
              <a:rPr lang="en-US" sz="2800" baseline="-25000" dirty="0">
                <a:solidFill>
                  <a:srgbClr val="0000FF"/>
                </a:solidFill>
                <a:latin typeface="Arial" pitchFamily="34" charset="0"/>
                <a:cs typeface="Arial" pitchFamily="34" charset="0"/>
              </a:rPr>
              <a:t>2</a:t>
            </a:r>
            <a:r>
              <a:rPr lang="en-US" sz="2800" dirty="0">
                <a:solidFill>
                  <a:srgbClr val="0000FF"/>
                </a:solidFill>
                <a:latin typeface="Arial" pitchFamily="34" charset="0"/>
                <a:cs typeface="Arial" pitchFamily="34" charset="0"/>
              </a:rPr>
              <a:t> hose </a:t>
            </a:r>
            <a:r>
              <a:rPr lang="en-US" sz="2800" dirty="0">
                <a:solidFill>
                  <a:srgbClr val="0000FF"/>
                </a:solidFill>
                <a:latin typeface="Arial" pitchFamily="34" charset="0"/>
                <a:cs typeface="Arial" pitchFamily="34" charset="0"/>
                <a:sym typeface="Wingdings"/>
              </a:rPr>
              <a:t> &gt;30 % at tassel.  </a:t>
            </a:r>
          </a:p>
          <a:p>
            <a:pPr>
              <a:spcAft>
                <a:spcPts val="300"/>
              </a:spcAft>
            </a:pPr>
            <a:r>
              <a:rPr lang="en-US" sz="2800" dirty="0">
                <a:solidFill>
                  <a:srgbClr val="07A916"/>
                </a:solidFill>
                <a:latin typeface="Arial" pitchFamily="34" charset="0"/>
                <a:cs typeface="Arial" pitchFamily="34" charset="0"/>
                <a:sym typeface="Wingdings"/>
              </a:rPr>
              <a:t>N</a:t>
            </a:r>
            <a:r>
              <a:rPr lang="en-US" sz="2800" baseline="-25000" dirty="0">
                <a:solidFill>
                  <a:srgbClr val="07A916"/>
                </a:solidFill>
                <a:latin typeface="Arial" pitchFamily="34" charset="0"/>
                <a:cs typeface="Arial" pitchFamily="34" charset="0"/>
                <a:sym typeface="Wingdings"/>
              </a:rPr>
              <a:t>2</a:t>
            </a:r>
            <a:r>
              <a:rPr lang="en-US" sz="2800" dirty="0">
                <a:solidFill>
                  <a:srgbClr val="07A916"/>
                </a:solidFill>
                <a:latin typeface="Arial" pitchFamily="34" charset="0"/>
                <a:cs typeface="Arial" pitchFamily="34" charset="0"/>
                <a:sym typeface="Wingdings"/>
              </a:rPr>
              <a:t> hose  0 % at tassel.</a:t>
            </a:r>
            <a:endParaRPr lang="en-US" sz="2800" dirty="0">
              <a:solidFill>
                <a:srgbClr val="07A916"/>
              </a:solidFill>
              <a:latin typeface="Arial" pitchFamily="34" charset="0"/>
              <a:cs typeface="Arial" pitchFamily="34" charset="0"/>
            </a:endParaRPr>
          </a:p>
        </p:txBody>
      </p:sp>
      <p:sp>
        <p:nvSpPr>
          <p:cNvPr id="9" name="TextBox 8"/>
          <p:cNvSpPr txBox="1"/>
          <p:nvPr/>
        </p:nvSpPr>
        <p:spPr>
          <a:xfrm>
            <a:off x="6767922" y="740504"/>
            <a:ext cx="4055919" cy="1569660"/>
          </a:xfrm>
          <a:prstGeom prst="rect">
            <a:avLst/>
          </a:prstGeom>
          <a:noFill/>
        </p:spPr>
        <p:txBody>
          <a:bodyPr wrap="none" rtlCol="0">
            <a:spAutoFit/>
          </a:bodyPr>
          <a:lstStyle/>
          <a:p>
            <a:r>
              <a:rPr lang="en-US" sz="3200" dirty="0">
                <a:latin typeface="Arial" panose="020B0604020202020204" pitchFamily="34" charset="0"/>
                <a:cs typeface="Arial" panose="020B0604020202020204" pitchFamily="34" charset="0"/>
              </a:rPr>
              <a:t>Hose inserted</a:t>
            </a:r>
          </a:p>
          <a:p>
            <a:r>
              <a:rPr lang="en-US" sz="3200" dirty="0">
                <a:latin typeface="Arial" panose="020B0604020202020204" pitchFamily="34" charset="0"/>
                <a:cs typeface="Arial" panose="020B0604020202020204" pitchFamily="34" charset="0"/>
              </a:rPr>
              <a:t>into whorl, connected</a:t>
            </a:r>
          </a:p>
          <a:p>
            <a:r>
              <a:rPr lang="en-US" sz="3200" dirty="0">
                <a:latin typeface="Arial" panose="020B0604020202020204" pitchFamily="34" charset="0"/>
                <a:cs typeface="Arial" panose="020B0604020202020204" pitchFamily="34" charset="0"/>
              </a:rPr>
              <a:t>to</a:t>
            </a:r>
            <a:r>
              <a:rPr lang="en-US" sz="3200" dirty="0">
                <a:solidFill>
                  <a:srgbClr val="07A916"/>
                </a:solidFill>
                <a:latin typeface="Arial" panose="020B0604020202020204" pitchFamily="34" charset="0"/>
                <a:cs typeface="Arial" panose="020B0604020202020204" pitchFamily="34" charset="0"/>
              </a:rPr>
              <a:t> N</a:t>
            </a:r>
            <a:r>
              <a:rPr lang="en-US" sz="3200" baseline="-25000" dirty="0">
                <a:solidFill>
                  <a:srgbClr val="07A916"/>
                </a:solidFill>
                <a:latin typeface="Arial" panose="020B0604020202020204" pitchFamily="34" charset="0"/>
                <a:cs typeface="Arial" panose="020B0604020202020204" pitchFamily="34" charset="0"/>
              </a:rPr>
              <a:t>2</a:t>
            </a:r>
            <a:r>
              <a:rPr lang="en-US" sz="3200" dirty="0">
                <a:solidFill>
                  <a:srgbClr val="07A916"/>
                </a:solidFill>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or </a:t>
            </a:r>
            <a:r>
              <a:rPr lang="en-US" sz="3200" dirty="0">
                <a:solidFill>
                  <a:srgbClr val="FF0000"/>
                </a:solidFill>
                <a:latin typeface="Arial" panose="020B0604020202020204" pitchFamily="34" charset="0"/>
                <a:cs typeface="Arial" panose="020B0604020202020204" pitchFamily="34" charset="0"/>
              </a:rPr>
              <a:t>O</a:t>
            </a:r>
            <a:r>
              <a:rPr lang="en-US" sz="3200" baseline="-25000" dirty="0">
                <a:solidFill>
                  <a:srgbClr val="FF0000"/>
                </a:solidFill>
                <a:latin typeface="Arial" panose="020B0604020202020204" pitchFamily="34" charset="0"/>
                <a:cs typeface="Arial" panose="020B0604020202020204" pitchFamily="34" charset="0"/>
              </a:rPr>
              <a:t>2</a:t>
            </a:r>
            <a:r>
              <a:rPr lang="en-US" sz="3200" dirty="0">
                <a:latin typeface="Arial" panose="020B0604020202020204" pitchFamily="34" charset="0"/>
                <a:cs typeface="Arial" panose="020B0604020202020204" pitchFamily="34" charset="0"/>
              </a:rPr>
              <a:t> tank</a:t>
            </a:r>
          </a:p>
        </p:txBody>
      </p:sp>
      <p:sp>
        <p:nvSpPr>
          <p:cNvPr id="10" name="TextBox 9"/>
          <p:cNvSpPr txBox="1"/>
          <p:nvPr/>
        </p:nvSpPr>
        <p:spPr>
          <a:xfrm>
            <a:off x="6767922" y="3074038"/>
            <a:ext cx="5014503" cy="1077218"/>
          </a:xfrm>
          <a:prstGeom prst="rect">
            <a:avLst/>
          </a:prstGeom>
          <a:noFill/>
        </p:spPr>
        <p:txBody>
          <a:bodyPr wrap="square" rtlCol="0">
            <a:spAutoFit/>
          </a:bodyPr>
          <a:lstStyle/>
          <a:p>
            <a:r>
              <a:rPr lang="en-US" sz="3200" dirty="0">
                <a:latin typeface="Arial" panose="020B0604020202020204" pitchFamily="34" charset="0"/>
                <a:cs typeface="Arial" panose="020B0604020202020204" pitchFamily="34" charset="0"/>
              </a:rPr>
              <a:t>Needle delivery directly to the airspace</a:t>
            </a:r>
          </a:p>
        </p:txBody>
      </p:sp>
      <p:sp>
        <p:nvSpPr>
          <p:cNvPr id="2" name="TextBox 1">
            <a:extLst>
              <a:ext uri="{FF2B5EF4-FFF2-40B4-BE49-F238E27FC236}">
                <a16:creationId xmlns:a16="http://schemas.microsoft.com/office/drawing/2014/main" id="{5FB5BE22-8D1C-230E-2C51-5299C2FE9EC8}"/>
              </a:ext>
            </a:extLst>
          </p:cNvPr>
          <p:cNvSpPr txBox="1"/>
          <p:nvPr/>
        </p:nvSpPr>
        <p:spPr>
          <a:xfrm>
            <a:off x="449601" y="94173"/>
            <a:ext cx="11332824" cy="646331"/>
          </a:xfrm>
          <a:prstGeom prst="rect">
            <a:avLst/>
          </a:prstGeom>
          <a:noFill/>
        </p:spPr>
        <p:txBody>
          <a:bodyPr wrap="square" rtlCol="0">
            <a:spAutoFit/>
          </a:bodyPr>
          <a:lstStyle/>
          <a:p>
            <a:r>
              <a:rPr lang="en-US" sz="3600" dirty="0">
                <a:solidFill>
                  <a:srgbClr val="FF0000"/>
                </a:solidFill>
              </a:rPr>
              <a:t>Hypothesize HYPOXIA, then prove by an experiment. </a:t>
            </a:r>
          </a:p>
        </p:txBody>
      </p:sp>
    </p:spTree>
    <p:extLst>
      <p:ext uri="{BB962C8B-B14F-4D97-AF65-F5344CB8AC3E}">
        <p14:creationId xmlns:p14="http://schemas.microsoft.com/office/powerpoint/2010/main" val="3728948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48 h hose.png"/>
          <p:cNvPicPr>
            <a:picLocks noChangeAspect="1"/>
          </p:cNvPicPr>
          <p:nvPr/>
        </p:nvPicPr>
        <p:blipFill>
          <a:blip r:embed="rId2" cstate="print"/>
          <a:stretch>
            <a:fillRect/>
          </a:stretch>
        </p:blipFill>
        <p:spPr>
          <a:xfrm>
            <a:off x="1524000" y="2"/>
            <a:ext cx="2514600" cy="6858001"/>
          </a:xfrm>
          <a:prstGeom prst="rect">
            <a:avLst/>
          </a:prstGeom>
        </p:spPr>
      </p:pic>
      <p:pic>
        <p:nvPicPr>
          <p:cNvPr id="8" name="Picture 7" descr="arch spl : endo W23 hose.png"/>
          <p:cNvPicPr>
            <a:picLocks noChangeAspect="1"/>
          </p:cNvPicPr>
          <p:nvPr/>
        </p:nvPicPr>
        <p:blipFill>
          <a:blip r:embed="rId3" cstate="print"/>
          <a:stretch>
            <a:fillRect/>
          </a:stretch>
        </p:blipFill>
        <p:spPr>
          <a:xfrm>
            <a:off x="6756714" y="4116863"/>
            <a:ext cx="3799205" cy="2699019"/>
          </a:xfrm>
          <a:prstGeom prst="rect">
            <a:avLst/>
          </a:prstGeom>
          <a:ln w="9525">
            <a:solidFill>
              <a:schemeClr val="tx1"/>
            </a:solidFill>
          </a:ln>
        </p:spPr>
      </p:pic>
      <p:sp>
        <p:nvSpPr>
          <p:cNvPr id="10" name="TextBox 9"/>
          <p:cNvSpPr txBox="1"/>
          <p:nvPr/>
        </p:nvSpPr>
        <p:spPr>
          <a:xfrm>
            <a:off x="4114800" y="41032"/>
            <a:ext cx="7810500" cy="1815882"/>
          </a:xfrm>
          <a:prstGeom prst="rect">
            <a:avLst/>
          </a:prstGeom>
          <a:noFill/>
        </p:spPr>
        <p:txBody>
          <a:bodyPr wrap="square" rtlCol="0">
            <a:spAutoFit/>
          </a:bodyPr>
          <a:lstStyle/>
          <a:p>
            <a:r>
              <a:rPr lang="en-US" sz="2800" b="1" dirty="0">
                <a:solidFill>
                  <a:srgbClr val="07A916"/>
                </a:solidFill>
                <a:latin typeface="Arial" pitchFamily="34" charset="0"/>
                <a:cs typeface="Arial" pitchFamily="34" charset="0"/>
              </a:rPr>
              <a:t>N</a:t>
            </a:r>
            <a:r>
              <a:rPr lang="en-US" sz="2800" b="1" baseline="-25000" dirty="0">
                <a:solidFill>
                  <a:srgbClr val="07A916"/>
                </a:solidFill>
                <a:latin typeface="Arial" pitchFamily="34" charset="0"/>
                <a:cs typeface="Arial" pitchFamily="34" charset="0"/>
              </a:rPr>
              <a:t>2</a:t>
            </a:r>
            <a:r>
              <a:rPr lang="en-US" sz="2800" dirty="0">
                <a:latin typeface="Arial" pitchFamily="34" charset="0"/>
                <a:cs typeface="Arial" pitchFamily="34" charset="0"/>
              </a:rPr>
              <a:t> dramatically promotes AR specification and L2 periclinal division.   </a:t>
            </a:r>
            <a:r>
              <a:rPr lang="en-US" sz="2800" b="1" dirty="0">
                <a:solidFill>
                  <a:srgbClr val="FF0000"/>
                </a:solidFill>
                <a:latin typeface="Arial" pitchFamily="34" charset="0"/>
                <a:cs typeface="Arial" pitchFamily="34" charset="0"/>
              </a:rPr>
              <a:t>O</a:t>
            </a:r>
            <a:r>
              <a:rPr lang="en-US" sz="2800" b="1" baseline="-25000" dirty="0">
                <a:solidFill>
                  <a:srgbClr val="FF0000"/>
                </a:solidFill>
                <a:latin typeface="Arial" pitchFamily="34" charset="0"/>
                <a:cs typeface="Arial" pitchFamily="34" charset="0"/>
              </a:rPr>
              <a:t>2</a:t>
            </a:r>
            <a:r>
              <a:rPr lang="en-US" sz="2800" baseline="-25000" dirty="0">
                <a:solidFill>
                  <a:srgbClr val="FF0000"/>
                </a:solidFill>
                <a:latin typeface="Arial" pitchFamily="34" charset="0"/>
                <a:cs typeface="Arial" pitchFamily="34" charset="0"/>
              </a:rPr>
              <a:t> </a:t>
            </a:r>
            <a:r>
              <a:rPr lang="en-US" sz="2800" dirty="0">
                <a:latin typeface="Arial" pitchFamily="34" charset="0"/>
                <a:cs typeface="Arial" pitchFamily="34" charset="0"/>
              </a:rPr>
              <a:t> slightly inhibits both events. </a:t>
            </a:r>
            <a:r>
              <a:rPr lang="en-US" sz="2800" dirty="0">
                <a:solidFill>
                  <a:srgbClr val="0000FF"/>
                </a:solidFill>
                <a:latin typeface="Arial" pitchFamily="34" charset="0"/>
                <a:cs typeface="Arial" pitchFamily="34" charset="0"/>
              </a:rPr>
              <a:t>Chemicals that alter redox work equally well.</a:t>
            </a:r>
            <a:endParaRPr lang="en-US" sz="2800" baseline="-25000" dirty="0">
              <a:solidFill>
                <a:srgbClr val="0000FF"/>
              </a:solidFill>
              <a:latin typeface="Arial" pitchFamily="34" charset="0"/>
              <a:cs typeface="Arial" pitchFamily="34" charset="0"/>
            </a:endParaRPr>
          </a:p>
        </p:txBody>
      </p:sp>
      <p:pic>
        <p:nvPicPr>
          <p:cNvPr id="9" name="Picture 8" descr="ratio W23 hose.png"/>
          <p:cNvPicPr>
            <a:picLocks noChangeAspect="1"/>
          </p:cNvPicPr>
          <p:nvPr/>
        </p:nvPicPr>
        <p:blipFill>
          <a:blip r:embed="rId4" cstate="print"/>
          <a:stretch>
            <a:fillRect/>
          </a:stretch>
        </p:blipFill>
        <p:spPr>
          <a:xfrm>
            <a:off x="6756714" y="1320792"/>
            <a:ext cx="3013905" cy="2699019"/>
          </a:xfrm>
          <a:prstGeom prst="rect">
            <a:avLst/>
          </a:prstGeom>
          <a:ln w="9525">
            <a:solidFill>
              <a:schemeClr val="tx1"/>
            </a:solidFill>
          </a:ln>
        </p:spPr>
      </p:pic>
      <p:pic>
        <p:nvPicPr>
          <p:cNvPr id="11" name="Picture 10" descr="48 h hose.png"/>
          <p:cNvPicPr>
            <a:picLocks noChangeAspect="1"/>
          </p:cNvPicPr>
          <p:nvPr/>
        </p:nvPicPr>
        <p:blipFill>
          <a:blip r:embed="rId5" cstate="print"/>
          <a:stretch>
            <a:fillRect/>
          </a:stretch>
        </p:blipFill>
        <p:spPr>
          <a:xfrm>
            <a:off x="4687758" y="2053359"/>
            <a:ext cx="1949859" cy="1282340"/>
          </a:xfrm>
          <a:prstGeom prst="rect">
            <a:avLst/>
          </a:prstGeom>
          <a:ln w="9525">
            <a:solidFill>
              <a:schemeClr val="tx1"/>
            </a:solidFill>
          </a:ln>
        </p:spPr>
      </p:pic>
      <p:sp>
        <p:nvSpPr>
          <p:cNvPr id="12" name="Rectangle 11"/>
          <p:cNvSpPr/>
          <p:nvPr/>
        </p:nvSpPr>
        <p:spPr>
          <a:xfrm>
            <a:off x="1600200" y="76200"/>
            <a:ext cx="304800" cy="381000"/>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7410" name="Picture 2"/>
          <p:cNvPicPr>
            <a:picLocks noChangeAspect="1" noChangeArrowheads="1"/>
          </p:cNvPicPr>
          <p:nvPr/>
        </p:nvPicPr>
        <p:blipFill>
          <a:blip r:embed="rId6" cstate="print"/>
          <a:srcRect/>
          <a:stretch>
            <a:fillRect/>
          </a:stretch>
        </p:blipFill>
        <p:spPr bwMode="auto">
          <a:xfrm>
            <a:off x="-25953" y="1671340"/>
            <a:ext cx="1549953" cy="1278492"/>
          </a:xfrm>
          <a:prstGeom prst="rect">
            <a:avLst/>
          </a:prstGeom>
          <a:noFill/>
          <a:ln w="9525">
            <a:noFill/>
            <a:miter lim="800000"/>
            <a:headEnd/>
            <a:tailEnd/>
          </a:ln>
        </p:spPr>
      </p:pic>
      <p:pic>
        <p:nvPicPr>
          <p:cNvPr id="3" name="Picture 2">
            <a:extLst>
              <a:ext uri="{FF2B5EF4-FFF2-40B4-BE49-F238E27FC236}">
                <a16:creationId xmlns:a16="http://schemas.microsoft.com/office/drawing/2014/main" id="{8733A451-AD13-3FF7-C1AC-B61CDFC44038}"/>
              </a:ext>
            </a:extLst>
          </p:cNvPr>
          <p:cNvPicPr>
            <a:picLocks noChangeAspect="1"/>
          </p:cNvPicPr>
          <p:nvPr/>
        </p:nvPicPr>
        <p:blipFill>
          <a:blip r:embed="rId7"/>
          <a:stretch>
            <a:fillRect/>
          </a:stretch>
        </p:blipFill>
        <p:spPr>
          <a:xfrm>
            <a:off x="5050667" y="4019811"/>
            <a:ext cx="1324189" cy="1386651"/>
          </a:xfrm>
          <a:prstGeom prst="rect">
            <a:avLst/>
          </a:prstGeom>
        </p:spPr>
      </p:pic>
      <p:sp>
        <p:nvSpPr>
          <p:cNvPr id="2" name="TextBox 1">
            <a:extLst>
              <a:ext uri="{FF2B5EF4-FFF2-40B4-BE49-F238E27FC236}">
                <a16:creationId xmlns:a16="http://schemas.microsoft.com/office/drawing/2014/main" id="{0426E9B5-033D-165B-01BF-D83DA063A856}"/>
              </a:ext>
            </a:extLst>
          </p:cNvPr>
          <p:cNvSpPr txBox="1"/>
          <p:nvPr/>
        </p:nvSpPr>
        <p:spPr>
          <a:xfrm>
            <a:off x="9554955" y="1553363"/>
            <a:ext cx="2284620" cy="461665"/>
          </a:xfrm>
          <a:prstGeom prst="rect">
            <a:avLst/>
          </a:prstGeom>
          <a:noFill/>
        </p:spPr>
        <p:txBody>
          <a:bodyPr wrap="square" rtlCol="0">
            <a:spAutoFit/>
          </a:bodyPr>
          <a:lstStyle/>
          <a:p>
            <a:r>
              <a:rPr lang="en-US" dirty="0"/>
              <a:t>   </a:t>
            </a:r>
            <a:r>
              <a:rPr lang="en-US" sz="2400" dirty="0">
                <a:solidFill>
                  <a:srgbClr val="FF0000"/>
                </a:solidFill>
              </a:rPr>
              <a:t>AR number</a:t>
            </a:r>
            <a:r>
              <a:rPr lang="en-US" dirty="0"/>
              <a:t> </a:t>
            </a:r>
          </a:p>
        </p:txBody>
      </p:sp>
      <p:sp>
        <p:nvSpPr>
          <p:cNvPr id="4" name="Arrow: Up 3">
            <a:extLst>
              <a:ext uri="{FF2B5EF4-FFF2-40B4-BE49-F238E27FC236}">
                <a16:creationId xmlns:a16="http://schemas.microsoft.com/office/drawing/2014/main" id="{6F80BE3F-FA77-5D63-6754-36C89004516F}"/>
              </a:ext>
            </a:extLst>
          </p:cNvPr>
          <p:cNvSpPr/>
          <p:nvPr/>
        </p:nvSpPr>
        <p:spPr>
          <a:xfrm>
            <a:off x="11439525" y="1459238"/>
            <a:ext cx="352425" cy="436007"/>
          </a:xfrm>
          <a:prstGeom prst="upArrow">
            <a:avLst/>
          </a:prstGeom>
          <a:solidFill>
            <a:srgbClr val="00B05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5043B04-B21C-8FF6-9B27-0BA07F83FDA8}"/>
              </a:ext>
            </a:extLst>
          </p:cNvPr>
          <p:cNvSpPr txBox="1"/>
          <p:nvPr/>
        </p:nvSpPr>
        <p:spPr>
          <a:xfrm>
            <a:off x="10287000" y="4154963"/>
            <a:ext cx="2155646" cy="1569660"/>
          </a:xfrm>
          <a:prstGeom prst="rect">
            <a:avLst/>
          </a:prstGeom>
          <a:noFill/>
        </p:spPr>
        <p:txBody>
          <a:bodyPr wrap="square" rtlCol="0">
            <a:spAutoFit/>
          </a:bodyPr>
          <a:lstStyle/>
          <a:p>
            <a:r>
              <a:rPr lang="en-US" sz="2400" dirty="0">
                <a:solidFill>
                  <a:srgbClr val="FF0000"/>
                </a:solidFill>
              </a:rPr>
              <a:t>Periclinal ÷</a:t>
            </a:r>
          </a:p>
          <a:p>
            <a:r>
              <a:rPr lang="en-US" sz="2400" dirty="0"/>
              <a:t>but final cell composition </a:t>
            </a:r>
          </a:p>
          <a:p>
            <a:r>
              <a:rPr lang="en-US" sz="2400" dirty="0"/>
              <a:t>is normal</a:t>
            </a:r>
            <a:endParaRPr lang="en-US" sz="2800" dirty="0"/>
          </a:p>
        </p:txBody>
      </p:sp>
      <p:sp>
        <p:nvSpPr>
          <p:cNvPr id="6" name="Arrow: Up 5">
            <a:extLst>
              <a:ext uri="{FF2B5EF4-FFF2-40B4-BE49-F238E27FC236}">
                <a16:creationId xmlns:a16="http://schemas.microsoft.com/office/drawing/2014/main" id="{C56F5CDE-C87B-B947-DF1E-7EAF8DE17EC7}"/>
              </a:ext>
            </a:extLst>
          </p:cNvPr>
          <p:cNvSpPr/>
          <p:nvPr/>
        </p:nvSpPr>
        <p:spPr>
          <a:xfrm>
            <a:off x="11839575" y="4086486"/>
            <a:ext cx="352425" cy="436007"/>
          </a:xfrm>
          <a:prstGeom prst="upArrow">
            <a:avLst/>
          </a:prstGeom>
          <a:solidFill>
            <a:srgbClr val="00B05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A37D89D2-51BC-5F76-1C6E-C7B8B1BFF60F}"/>
              </a:ext>
            </a:extLst>
          </p:cNvPr>
          <p:cNvSpPr txBox="1"/>
          <p:nvPr/>
        </p:nvSpPr>
        <p:spPr>
          <a:xfrm>
            <a:off x="9770619" y="2053359"/>
            <a:ext cx="2345180" cy="830997"/>
          </a:xfrm>
          <a:prstGeom prst="rect">
            <a:avLst/>
          </a:prstGeom>
          <a:noFill/>
        </p:spPr>
        <p:txBody>
          <a:bodyPr wrap="square" rtlCol="0">
            <a:spAutoFit/>
          </a:bodyPr>
          <a:lstStyle/>
          <a:p>
            <a:r>
              <a:rPr lang="en-US" sz="2400" dirty="0"/>
              <a:t>Final </a:t>
            </a:r>
            <a:r>
              <a:rPr lang="en-US" sz="2400" dirty="0" err="1"/>
              <a:t>AR:total</a:t>
            </a:r>
            <a:r>
              <a:rPr lang="en-US" sz="2400" dirty="0"/>
              <a:t> ratio is normal</a:t>
            </a:r>
          </a:p>
        </p:txBody>
      </p:sp>
    </p:spTree>
    <p:extLst>
      <p:ext uri="{BB962C8B-B14F-4D97-AF65-F5344CB8AC3E}">
        <p14:creationId xmlns:p14="http://schemas.microsoft.com/office/powerpoint/2010/main" val="3373685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xfrm>
            <a:off x="702825" y="3323039"/>
            <a:ext cx="10786350" cy="2819400"/>
          </a:xfrm>
        </p:spPr>
        <p:txBody>
          <a:bodyPr>
            <a:noAutofit/>
          </a:bodyPr>
          <a:lstStyle/>
          <a:p>
            <a:pPr algn="l"/>
            <a:r>
              <a:rPr lang="en-US" sz="3200" dirty="0">
                <a:solidFill>
                  <a:srgbClr val="3333FF"/>
                </a:solidFill>
                <a:latin typeface="Arial" pitchFamily="34" charset="0"/>
                <a:cs typeface="Arial" pitchFamily="34" charset="0"/>
              </a:rPr>
              <a:t>Reducing states rescue AR specification in </a:t>
            </a:r>
            <a:r>
              <a:rPr lang="en-US" sz="3200" i="1" dirty="0">
                <a:solidFill>
                  <a:srgbClr val="3333FF"/>
                </a:solidFill>
                <a:latin typeface="Arial" pitchFamily="34" charset="0"/>
                <a:cs typeface="Arial" pitchFamily="34" charset="0"/>
              </a:rPr>
              <a:t>msca1 </a:t>
            </a:r>
            <a:r>
              <a:rPr lang="en-US" sz="3200" dirty="0">
                <a:solidFill>
                  <a:srgbClr val="3333FF"/>
                </a:solidFill>
                <a:latin typeface="Arial" pitchFamily="34" charset="0"/>
                <a:cs typeface="Arial" pitchFamily="34" charset="0"/>
              </a:rPr>
              <a:t>mutants </a:t>
            </a:r>
            <a:r>
              <a:rPr lang="en-US" sz="3200" i="1" dirty="0">
                <a:latin typeface="Arial" pitchFamily="34" charset="0"/>
                <a:cs typeface="Arial" pitchFamily="34" charset="0"/>
              </a:rPr>
              <a:t>…</a:t>
            </a:r>
            <a:r>
              <a:rPr lang="en-US" sz="3200" dirty="0">
                <a:latin typeface="Arial" pitchFamily="34" charset="0"/>
                <a:cs typeface="Arial" pitchFamily="34" charset="0"/>
              </a:rPr>
              <a:t>confirming that redox controls AR fate. </a:t>
            </a:r>
            <a:br>
              <a:rPr lang="en-US" sz="3200" dirty="0">
                <a:latin typeface="Arial" pitchFamily="34" charset="0"/>
                <a:cs typeface="Arial" pitchFamily="34" charset="0"/>
              </a:rPr>
            </a:br>
            <a:r>
              <a:rPr lang="en-US" sz="3200" dirty="0">
                <a:latin typeface="Arial" pitchFamily="34" charset="0"/>
                <a:cs typeface="Arial" pitchFamily="34" charset="0"/>
              </a:rPr>
              <a:t> </a:t>
            </a:r>
            <a:br>
              <a:rPr lang="en-US" sz="3200" dirty="0">
                <a:latin typeface="Arial" pitchFamily="34" charset="0"/>
                <a:cs typeface="Arial" pitchFamily="34" charset="0"/>
              </a:rPr>
            </a:br>
            <a:r>
              <a:rPr lang="en-US" sz="3200" dirty="0">
                <a:solidFill>
                  <a:srgbClr val="0000FF"/>
                </a:solidFill>
                <a:latin typeface="Arial" pitchFamily="34" charset="0"/>
                <a:cs typeface="Arial" pitchFamily="34" charset="0"/>
              </a:rPr>
              <a:t>Likely mechanism</a:t>
            </a:r>
            <a:r>
              <a:rPr lang="en-US" sz="3200" dirty="0">
                <a:latin typeface="Arial" pitchFamily="34" charset="0"/>
                <a:cs typeface="Arial" pitchFamily="34" charset="0"/>
              </a:rPr>
              <a:t>:  TGA transcription factors reduced and thereby activated and move to the nucleus.  </a:t>
            </a:r>
            <a:endParaRPr lang="en-US" sz="3200" i="1" dirty="0">
              <a:latin typeface="Arial" pitchFamily="34" charset="0"/>
              <a:cs typeface="Arial" pitchFamily="34" charset="0"/>
            </a:endParaRPr>
          </a:p>
        </p:txBody>
      </p:sp>
      <p:sp>
        <p:nvSpPr>
          <p:cNvPr id="23" name="Title 1"/>
          <p:cNvSpPr txBox="1">
            <a:spLocks/>
          </p:cNvSpPr>
          <p:nvPr/>
        </p:nvSpPr>
        <p:spPr>
          <a:xfrm>
            <a:off x="740769" y="259115"/>
            <a:ext cx="6220956" cy="2819400"/>
          </a:xfrm>
          <a:prstGeom prst="rect">
            <a:avLst/>
          </a:prstGeom>
        </p:spPr>
        <p:txBody>
          <a:bodyPr vert="horz" lIns="91440" tIns="45720" rIns="91440" bIns="45720" rtlCol="0" anchor="ctr">
            <a:noAutofit/>
          </a:bodyPr>
          <a:lstStyle/>
          <a:p>
            <a:pPr>
              <a:spcBef>
                <a:spcPct val="0"/>
              </a:spcBef>
              <a:defRPr/>
            </a:pPr>
            <a:r>
              <a:rPr lang="en-US" sz="3200" dirty="0">
                <a:solidFill>
                  <a:srgbClr val="FF0000"/>
                </a:solidFill>
                <a:latin typeface="Arial" pitchFamily="34" charset="0"/>
                <a:ea typeface="+mj-ea"/>
                <a:cs typeface="Arial" pitchFamily="34" charset="0"/>
              </a:rPr>
              <a:t>Surprise:  </a:t>
            </a:r>
            <a:r>
              <a:rPr lang="en-US" sz="3200" dirty="0">
                <a:latin typeface="Arial" pitchFamily="34" charset="0"/>
                <a:ea typeface="+mj-ea"/>
                <a:cs typeface="Arial" pitchFamily="34" charset="0"/>
              </a:rPr>
              <a:t>Ectopic AR cells form during redox manipulation and organize periclinal divisions in novel locations…all cells are competent to respond to hypoxia and secrete MAC1.  </a:t>
            </a:r>
            <a:endParaRPr lang="en-US" sz="3200" i="1" dirty="0">
              <a:latin typeface="Arial" pitchFamily="34" charset="0"/>
              <a:ea typeface="+mj-ea"/>
              <a:cs typeface="Arial" pitchFamily="34" charset="0"/>
            </a:endParaRPr>
          </a:p>
        </p:txBody>
      </p:sp>
      <p:pic>
        <p:nvPicPr>
          <p:cNvPr id="24" name="Picture 2" descr="C:\Users\Virginia\appdata\roaming\qualcomm\eudora\attach\nitrogen 132 micron after 48 hrs of nitrogen treatment... you can get whole groups of precoscious AR.png"/>
          <p:cNvPicPr>
            <a:picLocks noChangeAspect="1" noChangeArrowheads="1"/>
          </p:cNvPicPr>
          <p:nvPr/>
        </p:nvPicPr>
        <p:blipFill>
          <a:blip r:embed="rId2" cstate="print"/>
          <a:srcRect/>
          <a:stretch>
            <a:fillRect/>
          </a:stretch>
        </p:blipFill>
        <p:spPr bwMode="auto">
          <a:xfrm>
            <a:off x="7296940" y="108297"/>
            <a:ext cx="3066260" cy="2819400"/>
          </a:xfrm>
          <a:prstGeom prst="rect">
            <a:avLst/>
          </a:prstGeom>
          <a:ln w="3175" cap="sq">
            <a:solidFill>
              <a:srgbClr val="07A916"/>
            </a:solidFill>
            <a:prstDash val="solid"/>
            <a:miter lim="800000"/>
          </a:ln>
          <a:effectLst>
            <a:outerShdw blurRad="50800" dist="38100" dir="2700000" algn="tl" rotWithShape="0">
              <a:srgbClr val="000000">
                <a:alpha val="43000"/>
              </a:srgbClr>
            </a:outerShdw>
          </a:effectLst>
        </p:spPr>
      </p:pic>
      <p:sp>
        <p:nvSpPr>
          <p:cNvPr id="25" name="Content Placeholder 2"/>
          <p:cNvSpPr>
            <a:spLocks noGrp="1"/>
          </p:cNvSpPr>
          <p:nvPr>
            <p:ph idx="1"/>
          </p:nvPr>
        </p:nvSpPr>
        <p:spPr>
          <a:xfrm>
            <a:off x="7848600" y="152400"/>
            <a:ext cx="2514600" cy="381000"/>
          </a:xfrm>
          <a:solidFill>
            <a:srgbClr val="99FF99"/>
          </a:solidFill>
        </p:spPr>
        <p:txBody>
          <a:bodyPr>
            <a:noAutofit/>
          </a:bodyPr>
          <a:lstStyle/>
          <a:p>
            <a:pPr>
              <a:buNone/>
            </a:pPr>
            <a:r>
              <a:rPr lang="en-US" sz="2000" dirty="0">
                <a:latin typeface="Arial Rounded MT Bold" pitchFamily="34" charset="0"/>
                <a:cs typeface="Arial" pitchFamily="34" charset="0"/>
              </a:rPr>
              <a:t>132 </a:t>
            </a:r>
            <a:r>
              <a:rPr lang="el-GR" sz="2000" dirty="0">
                <a:latin typeface="Arial" pitchFamily="34" charset="0"/>
                <a:cs typeface="Arial" pitchFamily="34" charset="0"/>
              </a:rPr>
              <a:t>μ</a:t>
            </a:r>
            <a:r>
              <a:rPr lang="en-US" sz="2000" dirty="0">
                <a:latin typeface="Arial Rounded MT Bold" pitchFamily="34" charset="0"/>
                <a:cs typeface="Arial" pitchFamily="34" charset="0"/>
              </a:rPr>
              <a:t>m  N</a:t>
            </a:r>
            <a:r>
              <a:rPr lang="en-US" sz="2000" baseline="-25000" dirty="0">
                <a:latin typeface="Arial Rounded MT Bold" pitchFamily="34" charset="0"/>
                <a:cs typeface="Arial" pitchFamily="34" charset="0"/>
              </a:rPr>
              <a:t>2</a:t>
            </a:r>
            <a:r>
              <a:rPr lang="en-US" sz="2000" dirty="0">
                <a:latin typeface="Arial Rounded MT Bold" pitchFamily="34" charset="0"/>
                <a:cs typeface="Arial" pitchFamily="34" charset="0"/>
              </a:rPr>
              <a:t> needle</a:t>
            </a:r>
            <a:endParaRPr lang="en-US" sz="2000" baseline="-25000" dirty="0">
              <a:latin typeface="Arial Rounded MT Bold" pitchFamily="34" charset="0"/>
              <a:cs typeface="Arial" pitchFamily="34" charset="0"/>
            </a:endParaRPr>
          </a:p>
        </p:txBody>
      </p:sp>
      <p:grpSp>
        <p:nvGrpSpPr>
          <p:cNvPr id="2" name="Group 25"/>
          <p:cNvGrpSpPr/>
          <p:nvPr/>
        </p:nvGrpSpPr>
        <p:grpSpPr>
          <a:xfrm>
            <a:off x="9372600" y="1143000"/>
            <a:ext cx="762000" cy="685800"/>
            <a:chOff x="7696200" y="4572000"/>
            <a:chExt cx="838200" cy="685800"/>
          </a:xfrm>
        </p:grpSpPr>
        <p:sp>
          <p:nvSpPr>
            <p:cNvPr id="27" name="Oval 26"/>
            <p:cNvSpPr/>
            <p:nvPr/>
          </p:nvSpPr>
          <p:spPr>
            <a:xfrm flipH="1" flipV="1">
              <a:off x="8001000" y="49530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p:cNvSpPr/>
            <p:nvPr/>
          </p:nvSpPr>
          <p:spPr>
            <a:xfrm flipH="1" flipV="1">
              <a:off x="7696200" y="48006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p:cNvSpPr/>
            <p:nvPr/>
          </p:nvSpPr>
          <p:spPr>
            <a:xfrm flipH="1" flipV="1">
              <a:off x="8382000" y="48006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p:cNvSpPr/>
            <p:nvPr/>
          </p:nvSpPr>
          <p:spPr>
            <a:xfrm flipH="1" flipV="1">
              <a:off x="7848600" y="45720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p:cNvSpPr/>
            <p:nvPr/>
          </p:nvSpPr>
          <p:spPr>
            <a:xfrm flipH="1" flipV="1">
              <a:off x="8305800" y="51054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p:cNvSpPr/>
            <p:nvPr/>
          </p:nvSpPr>
          <p:spPr>
            <a:xfrm flipH="1" flipV="1">
              <a:off x="8153400" y="4724400"/>
              <a:ext cx="152400" cy="152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 name="Group 38"/>
          <p:cNvGrpSpPr/>
          <p:nvPr/>
        </p:nvGrpSpPr>
        <p:grpSpPr>
          <a:xfrm rot="18355383">
            <a:off x="10640667" y="898904"/>
            <a:ext cx="1269304" cy="1688886"/>
            <a:chOff x="990600" y="3810000"/>
            <a:chExt cx="990600" cy="1143000"/>
          </a:xfrm>
        </p:grpSpPr>
        <p:sp>
          <p:nvSpPr>
            <p:cNvPr id="34" name="Rounded Rectangle 33"/>
            <p:cNvSpPr/>
            <p:nvPr/>
          </p:nvSpPr>
          <p:spPr>
            <a:xfrm>
              <a:off x="1295400" y="4114800"/>
              <a:ext cx="381000" cy="533400"/>
            </a:xfrm>
            <a:prstGeom prst="roundRect">
              <a:avLst/>
            </a:prstGeom>
            <a:solidFill>
              <a:srgbClr val="F75B4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22"/>
            <p:cNvGrpSpPr/>
            <p:nvPr/>
          </p:nvGrpSpPr>
          <p:grpSpPr>
            <a:xfrm flipV="1">
              <a:off x="1676400" y="4114800"/>
              <a:ext cx="304800" cy="533400"/>
              <a:chOff x="7239000" y="3886200"/>
              <a:chExt cx="304800" cy="533400"/>
            </a:xfrm>
          </p:grpSpPr>
          <p:sp>
            <p:nvSpPr>
              <p:cNvPr id="45" name="Rounded Rectangle 44"/>
              <p:cNvSpPr/>
              <p:nvPr/>
            </p:nvSpPr>
            <p:spPr>
              <a:xfrm>
                <a:off x="7239000" y="3886200"/>
                <a:ext cx="152400" cy="5334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ounded Rectangle 45"/>
              <p:cNvSpPr/>
              <p:nvPr/>
            </p:nvSpPr>
            <p:spPr>
              <a:xfrm>
                <a:off x="7391400" y="3886200"/>
                <a:ext cx="152400" cy="533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 name="Group 29"/>
            <p:cNvGrpSpPr/>
            <p:nvPr/>
          </p:nvGrpSpPr>
          <p:grpSpPr>
            <a:xfrm rot="10800000">
              <a:off x="990600" y="4114800"/>
              <a:ext cx="304800" cy="533400"/>
              <a:chOff x="7239000" y="3886200"/>
              <a:chExt cx="304800" cy="533400"/>
            </a:xfrm>
          </p:grpSpPr>
          <p:sp>
            <p:nvSpPr>
              <p:cNvPr id="43" name="Rounded Rectangle 42"/>
              <p:cNvSpPr/>
              <p:nvPr/>
            </p:nvSpPr>
            <p:spPr>
              <a:xfrm>
                <a:off x="7239000" y="3886200"/>
                <a:ext cx="152400" cy="5334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ounded Rectangle 43"/>
              <p:cNvSpPr/>
              <p:nvPr/>
            </p:nvSpPr>
            <p:spPr>
              <a:xfrm>
                <a:off x="7391400" y="3886200"/>
                <a:ext cx="152400" cy="533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 name="Group 32"/>
            <p:cNvGrpSpPr/>
            <p:nvPr/>
          </p:nvGrpSpPr>
          <p:grpSpPr>
            <a:xfrm rot="16200000" flipH="1">
              <a:off x="1333500" y="4533900"/>
              <a:ext cx="304800" cy="533400"/>
              <a:chOff x="7239000" y="3886200"/>
              <a:chExt cx="304800" cy="533400"/>
            </a:xfrm>
          </p:grpSpPr>
          <p:sp>
            <p:nvSpPr>
              <p:cNvPr id="41" name="Rounded Rectangle 40"/>
              <p:cNvSpPr/>
              <p:nvPr/>
            </p:nvSpPr>
            <p:spPr>
              <a:xfrm>
                <a:off x="7239000" y="3886200"/>
                <a:ext cx="152400" cy="5334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ounded Rectangle 41"/>
              <p:cNvSpPr/>
              <p:nvPr/>
            </p:nvSpPr>
            <p:spPr>
              <a:xfrm>
                <a:off x="7391400" y="3886200"/>
                <a:ext cx="152400" cy="533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 name="Group 35"/>
            <p:cNvGrpSpPr/>
            <p:nvPr/>
          </p:nvGrpSpPr>
          <p:grpSpPr>
            <a:xfrm rot="5400000" flipH="1">
              <a:off x="1333500" y="3695700"/>
              <a:ext cx="304800" cy="533400"/>
              <a:chOff x="7239000" y="3886200"/>
              <a:chExt cx="304800" cy="533400"/>
            </a:xfrm>
          </p:grpSpPr>
          <p:sp>
            <p:nvSpPr>
              <p:cNvPr id="39" name="Rounded Rectangle 38"/>
              <p:cNvSpPr/>
              <p:nvPr/>
            </p:nvSpPr>
            <p:spPr>
              <a:xfrm>
                <a:off x="7239000" y="3886200"/>
                <a:ext cx="152400" cy="5334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ounded Rectangle 39"/>
              <p:cNvSpPr/>
              <p:nvPr/>
            </p:nvSpPr>
            <p:spPr>
              <a:xfrm>
                <a:off x="7391400" y="3886200"/>
                <a:ext cx="152400" cy="53340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cxnSp>
        <p:nvCxnSpPr>
          <p:cNvPr id="15" name="Straight Arrow Connector 14"/>
          <p:cNvCxnSpPr/>
          <p:nvPr/>
        </p:nvCxnSpPr>
        <p:spPr>
          <a:xfrm>
            <a:off x="9144000" y="816704"/>
            <a:ext cx="297872" cy="189763"/>
          </a:xfrm>
          <a:prstGeom prst="straightConnector1">
            <a:avLst/>
          </a:prstGeom>
          <a:ln w="38100">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9463454" y="795904"/>
            <a:ext cx="297872" cy="189763"/>
          </a:xfrm>
          <a:prstGeom prst="straightConnector1">
            <a:avLst/>
          </a:prstGeom>
          <a:ln w="38100">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9967243" y="911585"/>
            <a:ext cx="297872" cy="189763"/>
          </a:xfrm>
          <a:prstGeom prst="straightConnector1">
            <a:avLst/>
          </a:prstGeom>
          <a:ln w="38100">
            <a:solidFill>
              <a:schemeClr val="bg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265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bg/>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951" y="123826"/>
            <a:ext cx="11239499" cy="739775"/>
          </a:xfrm>
        </p:spPr>
        <p:txBody>
          <a:bodyPr>
            <a:noAutofit/>
          </a:bodyPr>
          <a:lstStyle/>
          <a:p>
            <a:r>
              <a:rPr lang="en-US" sz="4000" dirty="0">
                <a:latin typeface="Arial" pitchFamily="34" charset="0"/>
                <a:cs typeface="Arial" pitchFamily="34" charset="0"/>
              </a:rPr>
              <a:t>New insights about anther cell fate specification</a:t>
            </a:r>
          </a:p>
        </p:txBody>
      </p:sp>
      <p:sp>
        <p:nvSpPr>
          <p:cNvPr id="3" name="Content Placeholder 2"/>
          <p:cNvSpPr>
            <a:spLocks noGrp="1"/>
          </p:cNvSpPr>
          <p:nvPr>
            <p:ph idx="1"/>
          </p:nvPr>
        </p:nvSpPr>
        <p:spPr>
          <a:xfrm>
            <a:off x="466724" y="1085849"/>
            <a:ext cx="11610975" cy="5648325"/>
          </a:xfrm>
        </p:spPr>
        <p:txBody>
          <a:bodyPr>
            <a:normAutofit/>
          </a:bodyPr>
          <a:lstStyle/>
          <a:p>
            <a:pPr>
              <a:buFont typeface="Wingdings" pitchFamily="2" charset="2"/>
              <a:buChar char="v"/>
            </a:pPr>
            <a:r>
              <a:rPr lang="en-US" dirty="0">
                <a:latin typeface="Arial" pitchFamily="34" charset="0"/>
                <a:cs typeface="Arial" pitchFamily="34" charset="0"/>
              </a:rPr>
              <a:t>    AR do not arise from a physically asymmetric division of a “special” hypodermal cell </a:t>
            </a:r>
            <a:r>
              <a:rPr lang="en-US" dirty="0">
                <a:solidFill>
                  <a:srgbClr val="FF0000"/>
                </a:solidFill>
                <a:latin typeface="Arial" pitchFamily="34" charset="0"/>
                <a:cs typeface="Arial" pitchFamily="34" charset="0"/>
              </a:rPr>
              <a:t>refuting the classic lineage model.</a:t>
            </a:r>
          </a:p>
          <a:p>
            <a:pPr marL="0" indent="0">
              <a:buNone/>
            </a:pPr>
            <a:endParaRPr lang="en-US" sz="1000" dirty="0">
              <a:solidFill>
                <a:srgbClr val="FF0000"/>
              </a:solidFill>
              <a:latin typeface="Arial" pitchFamily="34" charset="0"/>
              <a:cs typeface="Arial" pitchFamily="34" charset="0"/>
            </a:endParaRPr>
          </a:p>
          <a:p>
            <a:pPr>
              <a:buFont typeface="Wingdings" pitchFamily="2" charset="2"/>
              <a:buChar char="v"/>
            </a:pPr>
            <a:r>
              <a:rPr lang="en-US" dirty="0">
                <a:latin typeface="Arial" pitchFamily="34" charset="0"/>
                <a:cs typeface="Arial" pitchFamily="34" charset="0"/>
              </a:rPr>
              <a:t>    </a:t>
            </a:r>
            <a:r>
              <a:rPr lang="en-US" dirty="0">
                <a:solidFill>
                  <a:srgbClr val="0000FF"/>
                </a:solidFill>
                <a:latin typeface="Arial" pitchFamily="34" charset="0"/>
                <a:cs typeface="Arial" pitchFamily="34" charset="0"/>
              </a:rPr>
              <a:t>Any anther cell </a:t>
            </a:r>
            <a:r>
              <a:rPr lang="en-US" dirty="0">
                <a:latin typeface="Arial" pitchFamily="34" charset="0"/>
                <a:cs typeface="Arial" pitchFamily="34" charset="0"/>
              </a:rPr>
              <a:t>could become a pre-meiotic AR.   </a:t>
            </a:r>
            <a:r>
              <a:rPr lang="en-US" dirty="0">
                <a:solidFill>
                  <a:srgbClr val="FF0000"/>
                </a:solidFill>
                <a:latin typeface="Arial" pitchFamily="34" charset="0"/>
                <a:cs typeface="Arial" pitchFamily="34" charset="0"/>
              </a:rPr>
              <a:t>Particularly striking that pre-epidermis and pre-vascular cells can differentiate as AR during hypoxia</a:t>
            </a:r>
            <a:r>
              <a:rPr lang="en-US" dirty="0">
                <a:latin typeface="Arial" pitchFamily="34" charset="0"/>
                <a:cs typeface="Arial" pitchFamily="34" charset="0"/>
              </a:rPr>
              <a:t>.  All anther cells contain MSCA1 and can respond.</a:t>
            </a:r>
          </a:p>
          <a:p>
            <a:pPr>
              <a:buFont typeface="Wingdings" pitchFamily="2" charset="2"/>
              <a:buChar char="v"/>
            </a:pPr>
            <a:endParaRPr lang="en-US" sz="1000" dirty="0">
              <a:latin typeface="Arial" pitchFamily="34" charset="0"/>
              <a:cs typeface="Arial" pitchFamily="34" charset="0"/>
            </a:endParaRPr>
          </a:p>
          <a:p>
            <a:pPr>
              <a:buFont typeface="Wingdings" pitchFamily="2" charset="2"/>
              <a:buChar char="v"/>
            </a:pPr>
            <a:r>
              <a:rPr lang="en-US" dirty="0">
                <a:latin typeface="Arial" pitchFamily="34" charset="0"/>
                <a:cs typeface="Arial" pitchFamily="34" charset="0"/>
              </a:rPr>
              <a:t>    </a:t>
            </a:r>
            <a:r>
              <a:rPr lang="en-US" dirty="0">
                <a:solidFill>
                  <a:srgbClr val="FF0000"/>
                </a:solidFill>
                <a:latin typeface="Arial" pitchFamily="34" charset="0"/>
                <a:cs typeface="Arial" pitchFamily="34" charset="0"/>
              </a:rPr>
              <a:t>AR arise first </a:t>
            </a:r>
            <a:r>
              <a:rPr lang="en-US" dirty="0">
                <a:latin typeface="Arial" pitchFamily="34" charset="0"/>
                <a:cs typeface="Arial" pitchFamily="34" charset="0"/>
              </a:rPr>
              <a:t>and then up-regulate and secrete MAC1 to organize the soma, opposite of animals.</a:t>
            </a:r>
          </a:p>
          <a:p>
            <a:pPr>
              <a:buFont typeface="Wingdings" pitchFamily="2" charset="2"/>
              <a:buChar char="v"/>
            </a:pPr>
            <a:endParaRPr lang="en-US" sz="1000" dirty="0">
              <a:latin typeface="Arial" pitchFamily="34" charset="0"/>
              <a:cs typeface="Arial" pitchFamily="34" charset="0"/>
            </a:endParaRPr>
          </a:p>
          <a:p>
            <a:pPr>
              <a:buFont typeface="Wingdings" pitchFamily="2" charset="2"/>
              <a:buChar char="v"/>
            </a:pPr>
            <a:r>
              <a:rPr lang="en-US" dirty="0">
                <a:latin typeface="Arial" pitchFamily="34" charset="0"/>
                <a:cs typeface="Arial" pitchFamily="34" charset="0"/>
              </a:rPr>
              <a:t>    </a:t>
            </a:r>
            <a:r>
              <a:rPr lang="en-US" dirty="0">
                <a:solidFill>
                  <a:srgbClr val="0000FF"/>
                </a:solidFill>
                <a:latin typeface="Arial" pitchFamily="34" charset="0"/>
                <a:cs typeface="Arial" pitchFamily="34" charset="0"/>
              </a:rPr>
              <a:t>Hypoxia may be a general trigger</a:t>
            </a:r>
            <a:r>
              <a:rPr lang="en-US" dirty="0">
                <a:latin typeface="Arial" pitchFamily="34" charset="0"/>
                <a:cs typeface="Arial" pitchFamily="34" charset="0"/>
              </a:rPr>
              <a:t>, an emergent property of growth (solves the </a:t>
            </a:r>
            <a:r>
              <a:rPr lang="en-US" i="1" dirty="0">
                <a:latin typeface="Arial" pitchFamily="34" charset="0"/>
                <a:cs typeface="Arial" pitchFamily="34" charset="0"/>
              </a:rPr>
              <a:t>“am I a large enough organ mass to differentiate question”</a:t>
            </a:r>
            <a:r>
              <a:rPr lang="en-US" dirty="0">
                <a:latin typeface="Arial" pitchFamily="34" charset="0"/>
                <a:cs typeface="Arial" pitchFamily="34" charset="0"/>
              </a:rPr>
              <a:t>).</a:t>
            </a:r>
          </a:p>
        </p:txBody>
      </p:sp>
    </p:spTree>
    <p:extLst>
      <p:ext uri="{BB962C8B-B14F-4D97-AF65-F5344CB8AC3E}">
        <p14:creationId xmlns:p14="http://schemas.microsoft.com/office/powerpoint/2010/main" val="25822556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 y="44543"/>
            <a:ext cx="11836400" cy="1469707"/>
          </a:xfrm>
        </p:spPr>
        <p:txBody>
          <a:bodyPr>
            <a:noAutofit/>
          </a:bodyPr>
          <a:lstStyle/>
          <a:p>
            <a:pPr>
              <a:lnSpc>
                <a:spcPct val="150000"/>
              </a:lnSpc>
            </a:pPr>
            <a:r>
              <a:rPr lang="en-US" sz="2400" dirty="0">
                <a:latin typeface="Arial" pitchFamily="34" charset="0"/>
                <a:cs typeface="Arial" pitchFamily="34" charset="0"/>
              </a:rPr>
              <a:t>OCL4 epidermal cells send a signal that suppresses extra subepidermal (EN) periclinal divisions, fixing PPC fate.   L2 cells in </a:t>
            </a:r>
            <a:r>
              <a:rPr lang="en-US" sz="2400" i="1" dirty="0">
                <a:latin typeface="Arial" pitchFamily="34" charset="0"/>
                <a:cs typeface="Arial" pitchFamily="34" charset="0"/>
              </a:rPr>
              <a:t>mac1</a:t>
            </a:r>
            <a:r>
              <a:rPr lang="en-US" sz="2400" dirty="0">
                <a:latin typeface="Arial" pitchFamily="34" charset="0"/>
                <a:cs typeface="Arial" pitchFamily="34" charset="0"/>
              </a:rPr>
              <a:t> still respond to this negative signal as shown by double mutant analysis = separate signaling pathways.  </a:t>
            </a:r>
          </a:p>
        </p:txBody>
      </p:sp>
      <p:pic>
        <p:nvPicPr>
          <p:cNvPr id="81922" name="Picture 2"/>
          <p:cNvPicPr>
            <a:picLocks noChangeAspect="1" noChangeArrowheads="1"/>
          </p:cNvPicPr>
          <p:nvPr/>
        </p:nvPicPr>
        <p:blipFill>
          <a:blip r:embed="rId2" cstate="print"/>
          <a:srcRect/>
          <a:stretch>
            <a:fillRect/>
          </a:stretch>
        </p:blipFill>
        <p:spPr bwMode="auto">
          <a:xfrm>
            <a:off x="306861" y="1878662"/>
            <a:ext cx="7810979" cy="4919316"/>
          </a:xfrm>
          <a:prstGeom prst="rect">
            <a:avLst/>
          </a:prstGeom>
          <a:noFill/>
          <a:ln w="9525">
            <a:noFill/>
            <a:miter lim="800000"/>
            <a:headEnd/>
            <a:tailEnd/>
          </a:ln>
        </p:spPr>
      </p:pic>
      <p:sp>
        <p:nvSpPr>
          <p:cNvPr id="5" name="TextBox 4"/>
          <p:cNvSpPr txBox="1"/>
          <p:nvPr/>
        </p:nvSpPr>
        <p:spPr>
          <a:xfrm>
            <a:off x="306861" y="6398697"/>
            <a:ext cx="3694430" cy="369332"/>
          </a:xfrm>
          <a:prstGeom prst="rect">
            <a:avLst/>
          </a:prstGeom>
          <a:solidFill>
            <a:schemeClr val="bg2"/>
          </a:solidFill>
        </p:spPr>
        <p:txBody>
          <a:bodyPr wrap="square" rtlCol="0">
            <a:spAutoFit/>
          </a:bodyPr>
          <a:lstStyle/>
          <a:p>
            <a:r>
              <a:rPr lang="en-US" dirty="0">
                <a:latin typeface="Arial" panose="020B0604020202020204" pitchFamily="34" charset="0"/>
                <a:cs typeface="Arial" panose="020B0604020202020204" pitchFamily="34" charset="0"/>
              </a:rPr>
              <a:t>Wang </a:t>
            </a:r>
            <a:r>
              <a:rPr lang="en-US" i="1" dirty="0">
                <a:latin typeface="Arial" panose="020B0604020202020204" pitchFamily="34" charset="0"/>
                <a:cs typeface="Arial" panose="020B0604020202020204" pitchFamily="34" charset="0"/>
              </a:rPr>
              <a:t>et al. </a:t>
            </a:r>
            <a:r>
              <a:rPr lang="en-US" dirty="0">
                <a:latin typeface="Arial" panose="020B0604020202020204" pitchFamily="34" charset="0"/>
                <a:cs typeface="Arial" panose="020B0604020202020204" pitchFamily="34" charset="0"/>
              </a:rPr>
              <a:t>2012. Development</a:t>
            </a:r>
            <a:r>
              <a:rPr lang="en-US" i="1" dirty="0">
                <a:cs typeface="Arial" pitchFamily="34" charset="0"/>
              </a:rPr>
              <a:t>. </a:t>
            </a:r>
            <a:endParaRPr lang="en-US" dirty="0"/>
          </a:p>
        </p:txBody>
      </p:sp>
      <p:sp>
        <p:nvSpPr>
          <p:cNvPr id="3" name="TextBox 2"/>
          <p:cNvSpPr txBox="1"/>
          <p:nvPr/>
        </p:nvSpPr>
        <p:spPr>
          <a:xfrm>
            <a:off x="7496810" y="3338046"/>
            <a:ext cx="995045" cy="830997"/>
          </a:xfrm>
          <a:prstGeom prst="rect">
            <a:avLst/>
          </a:prstGeom>
          <a:solidFill>
            <a:srgbClr val="C1FFFF"/>
          </a:solidFill>
        </p:spPr>
        <p:txBody>
          <a:bodyPr wrap="square" rtlCol="0">
            <a:spAutoFit/>
          </a:bodyPr>
          <a:lstStyle/>
          <a:p>
            <a:r>
              <a:rPr lang="en-US" sz="1600" b="1" dirty="0">
                <a:latin typeface="Arial" panose="020B0604020202020204" pitchFamily="34" charset="0"/>
                <a:cs typeface="Arial" panose="020B0604020202020204" pitchFamily="34" charset="0"/>
              </a:rPr>
              <a:t>L2-d double layer</a:t>
            </a:r>
          </a:p>
        </p:txBody>
      </p:sp>
      <p:sp>
        <p:nvSpPr>
          <p:cNvPr id="6" name="TextBox 5"/>
          <p:cNvSpPr txBox="1"/>
          <p:nvPr/>
        </p:nvSpPr>
        <p:spPr>
          <a:xfrm>
            <a:off x="6441440" y="4169043"/>
            <a:ext cx="690880" cy="338554"/>
          </a:xfrm>
          <a:prstGeom prst="rect">
            <a:avLst/>
          </a:prstGeom>
          <a:solidFill>
            <a:schemeClr val="bg1"/>
          </a:solidFill>
        </p:spPr>
        <p:txBody>
          <a:bodyPr wrap="square" rtlCol="0">
            <a:spAutoFit/>
          </a:bodyPr>
          <a:lstStyle/>
          <a:p>
            <a:r>
              <a:rPr lang="en-US" sz="1600" b="1" dirty="0">
                <a:latin typeface="Arial" panose="020B0604020202020204" pitchFamily="34" charset="0"/>
                <a:cs typeface="Arial" panose="020B0604020202020204" pitchFamily="34" charset="0"/>
              </a:rPr>
              <a:t>L2-d</a:t>
            </a:r>
          </a:p>
        </p:txBody>
      </p:sp>
      <p:sp>
        <p:nvSpPr>
          <p:cNvPr id="7" name="TextBox 6"/>
          <p:cNvSpPr txBox="1"/>
          <p:nvPr/>
        </p:nvSpPr>
        <p:spPr>
          <a:xfrm>
            <a:off x="6786880" y="5116465"/>
            <a:ext cx="914400" cy="338554"/>
          </a:xfrm>
          <a:prstGeom prst="rect">
            <a:avLst/>
          </a:prstGeom>
          <a:solidFill>
            <a:srgbClr val="C1FFFF"/>
          </a:solidFill>
        </p:spPr>
        <p:txBody>
          <a:bodyPr wrap="square" rtlCol="0">
            <a:spAutoFit/>
          </a:bodyPr>
          <a:lstStyle/>
          <a:p>
            <a:r>
              <a:rPr lang="en-US" sz="1600" b="1" dirty="0">
                <a:latin typeface="Arial" panose="020B0604020202020204" pitchFamily="34" charset="0"/>
                <a:cs typeface="Arial" panose="020B0604020202020204" pitchFamily="34" charset="0"/>
              </a:rPr>
              <a:t>   L2-d</a:t>
            </a:r>
          </a:p>
        </p:txBody>
      </p:sp>
      <p:sp>
        <p:nvSpPr>
          <p:cNvPr id="4" name="TextBox 3">
            <a:extLst>
              <a:ext uri="{FF2B5EF4-FFF2-40B4-BE49-F238E27FC236}">
                <a16:creationId xmlns:a16="http://schemas.microsoft.com/office/drawing/2014/main" id="{2646E30F-07BD-6D27-5E80-F9FEEB195D48}"/>
              </a:ext>
            </a:extLst>
          </p:cNvPr>
          <p:cNvSpPr txBox="1"/>
          <p:nvPr/>
        </p:nvSpPr>
        <p:spPr>
          <a:xfrm>
            <a:off x="8646004" y="1887962"/>
            <a:ext cx="3239135" cy="2793842"/>
          </a:xfrm>
          <a:prstGeom prst="rect">
            <a:avLst/>
          </a:prstGeom>
          <a:solidFill>
            <a:srgbClr val="FFFFE7"/>
          </a:solidFill>
          <a:ln>
            <a:solidFill>
              <a:srgbClr val="FF0000"/>
            </a:solidFill>
          </a:ln>
        </p:spPr>
        <p:txBody>
          <a:bodyPr wrap="square" rtlCol="0">
            <a:spAutoFit/>
          </a:bodyPr>
          <a:lstStyle/>
          <a:p>
            <a:pPr>
              <a:lnSpc>
                <a:spcPct val="150000"/>
              </a:lnSpc>
            </a:pPr>
            <a:r>
              <a:rPr lang="en-US" sz="2400" dirty="0"/>
              <a:t>PPC cells then make an unknown signal that suppresses extra cell divisions by the archesporial cells.</a:t>
            </a:r>
          </a:p>
        </p:txBody>
      </p:sp>
    </p:spTree>
    <p:extLst>
      <p:ext uri="{BB962C8B-B14F-4D97-AF65-F5344CB8AC3E}">
        <p14:creationId xmlns:p14="http://schemas.microsoft.com/office/powerpoint/2010/main" val="1251028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30594300" y="733093"/>
            <a:ext cx="1263886" cy="1881130"/>
          </a:xfrm>
          <a:prstGeom prst="rect">
            <a:avLst/>
          </a:prstGeom>
        </p:spPr>
      </p:pic>
      <p:sp>
        <p:nvSpPr>
          <p:cNvPr id="3" name="Title 1"/>
          <p:cNvSpPr txBox="1">
            <a:spLocks/>
          </p:cNvSpPr>
          <p:nvPr/>
        </p:nvSpPr>
        <p:spPr>
          <a:xfrm>
            <a:off x="764746" y="1506245"/>
            <a:ext cx="11052880" cy="4268390"/>
          </a:xfrm>
          <a:prstGeom prst="rect">
            <a:avLst/>
          </a:prstGeom>
          <a:solidFill>
            <a:srgbClr val="A7FFA7"/>
          </a:solidFill>
          <a:ln w="19050">
            <a:solidFill>
              <a:srgbClr val="0000FF"/>
            </a:solidFill>
          </a:ln>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US" sz="3600" dirty="0">
                <a:latin typeface="Arial" pitchFamily="34" charset="0"/>
                <a:cs typeface="Arial" pitchFamily="34" charset="0"/>
              </a:rPr>
              <a:t>Epidermal OCL4 controls production of 21-nt phasiRNAs, which accumulate throughout the soma …. </a:t>
            </a:r>
            <a:r>
              <a:rPr lang="en-US" sz="3600" dirty="0">
                <a:solidFill>
                  <a:srgbClr val="FF0000"/>
                </a:solidFill>
                <a:latin typeface="Arial" pitchFamily="34" charset="0"/>
                <a:cs typeface="Arial" pitchFamily="34" charset="0"/>
              </a:rPr>
              <a:t>the mobile signal to trigger L2 somatic differentiation?</a:t>
            </a:r>
            <a:r>
              <a:rPr lang="en-US" sz="3600" dirty="0">
                <a:latin typeface="Arial" pitchFamily="34" charset="0"/>
                <a:cs typeface="Arial" pitchFamily="34" charset="0"/>
              </a:rPr>
              <a:t>   </a:t>
            </a:r>
          </a:p>
        </p:txBody>
      </p:sp>
    </p:spTree>
    <p:extLst>
      <p:ext uri="{BB962C8B-B14F-4D97-AF65-F5344CB8AC3E}">
        <p14:creationId xmlns:p14="http://schemas.microsoft.com/office/powerpoint/2010/main" val="56342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 name="TextBox 886"/>
          <p:cNvSpPr txBox="1"/>
          <p:nvPr/>
        </p:nvSpPr>
        <p:spPr>
          <a:xfrm>
            <a:off x="241361" y="257965"/>
            <a:ext cx="6470248" cy="523220"/>
          </a:xfrm>
          <a:prstGeom prst="rect">
            <a:avLst/>
          </a:prstGeom>
          <a:solidFill>
            <a:srgbClr val="A7FFA7"/>
          </a:solidFill>
          <a:ln w="19050">
            <a:solidFill>
              <a:srgbClr val="0070C0"/>
            </a:solidFill>
          </a:ln>
        </p:spPr>
        <p:txBody>
          <a:bodyPr wrap="square" rtlCol="0">
            <a:spAutoFit/>
          </a:bodyPr>
          <a:lstStyle/>
          <a:p>
            <a:pPr algn="ctr"/>
            <a:r>
              <a:rPr lang="en-US" sz="2800" dirty="0">
                <a:latin typeface="Arial" pitchFamily="34" charset="0"/>
                <a:cs typeface="Arial" pitchFamily="34" charset="0"/>
              </a:rPr>
              <a:t> phasiRNAs – where, what, why?</a:t>
            </a:r>
          </a:p>
        </p:txBody>
      </p:sp>
      <p:grpSp>
        <p:nvGrpSpPr>
          <p:cNvPr id="2" name="Group 4"/>
          <p:cNvGrpSpPr/>
          <p:nvPr/>
        </p:nvGrpSpPr>
        <p:grpSpPr>
          <a:xfrm>
            <a:off x="3671308" y="4652240"/>
            <a:ext cx="286554" cy="156520"/>
            <a:chOff x="994475" y="5279438"/>
            <a:chExt cx="204214" cy="98345"/>
          </a:xfrm>
        </p:grpSpPr>
        <p:cxnSp>
          <p:nvCxnSpPr>
            <p:cNvPr id="422" name="Straight Connector 112"/>
            <p:cNvCxnSpPr>
              <a:cxnSpLocks noChangeShapeType="1"/>
            </p:cNvCxnSpPr>
            <p:nvPr/>
          </p:nvCxnSpPr>
          <p:spPr bwMode="auto">
            <a:xfrm>
              <a:off x="1018934" y="5336719"/>
              <a:ext cx="4058" cy="34209"/>
            </a:xfrm>
            <a:prstGeom prst="line">
              <a:avLst/>
            </a:prstGeom>
            <a:solidFill>
              <a:schemeClr val="bg1">
                <a:lumMod val="50000"/>
              </a:schemeClr>
            </a:solidFill>
            <a:ln w="12700" algn="ctr">
              <a:solidFill>
                <a:srgbClr val="0192FF"/>
              </a:solidFill>
              <a:round/>
              <a:headEnd/>
              <a:tailEnd/>
            </a:ln>
          </p:spPr>
        </p:cxnSp>
        <p:cxnSp>
          <p:nvCxnSpPr>
            <p:cNvPr id="423" name="Straight Connector 113"/>
            <p:cNvCxnSpPr>
              <a:cxnSpLocks noChangeShapeType="1"/>
            </p:cNvCxnSpPr>
            <p:nvPr/>
          </p:nvCxnSpPr>
          <p:spPr bwMode="auto">
            <a:xfrm rot="4870270">
              <a:off x="1007911" y="5334685"/>
              <a:ext cx="65341" cy="897"/>
            </a:xfrm>
            <a:prstGeom prst="line">
              <a:avLst/>
            </a:prstGeom>
            <a:solidFill>
              <a:schemeClr val="bg1">
                <a:lumMod val="50000"/>
              </a:schemeClr>
            </a:solidFill>
            <a:ln w="12700" algn="ctr">
              <a:solidFill>
                <a:srgbClr val="0192FF"/>
              </a:solidFill>
              <a:round/>
              <a:headEnd/>
              <a:tailEnd/>
            </a:ln>
          </p:spPr>
        </p:cxnSp>
        <p:cxnSp>
          <p:nvCxnSpPr>
            <p:cNvPr id="424" name="Straight Connector 114"/>
            <p:cNvCxnSpPr>
              <a:cxnSpLocks noChangeShapeType="1"/>
            </p:cNvCxnSpPr>
            <p:nvPr/>
          </p:nvCxnSpPr>
          <p:spPr bwMode="auto">
            <a:xfrm rot="4870270">
              <a:off x="1028806" y="5331823"/>
              <a:ext cx="66237" cy="897"/>
            </a:xfrm>
            <a:prstGeom prst="line">
              <a:avLst/>
            </a:prstGeom>
            <a:solidFill>
              <a:schemeClr val="bg1">
                <a:lumMod val="50000"/>
              </a:schemeClr>
            </a:solidFill>
            <a:ln w="12700" algn="ctr">
              <a:solidFill>
                <a:srgbClr val="0192FF"/>
              </a:solidFill>
              <a:round/>
              <a:headEnd/>
              <a:tailEnd/>
            </a:ln>
          </p:spPr>
        </p:cxnSp>
        <p:cxnSp>
          <p:nvCxnSpPr>
            <p:cNvPr id="425" name="Straight Connector 115"/>
            <p:cNvCxnSpPr>
              <a:cxnSpLocks noChangeShapeType="1"/>
            </p:cNvCxnSpPr>
            <p:nvPr/>
          </p:nvCxnSpPr>
          <p:spPr bwMode="auto">
            <a:xfrm rot="4870270">
              <a:off x="1051346" y="5327939"/>
              <a:ext cx="65342" cy="897"/>
            </a:xfrm>
            <a:prstGeom prst="line">
              <a:avLst/>
            </a:prstGeom>
            <a:solidFill>
              <a:schemeClr val="bg1">
                <a:lumMod val="50000"/>
              </a:schemeClr>
            </a:solidFill>
            <a:ln w="12700" algn="ctr">
              <a:solidFill>
                <a:srgbClr val="0192FF"/>
              </a:solidFill>
              <a:round/>
              <a:headEnd/>
              <a:tailEnd/>
            </a:ln>
          </p:spPr>
        </p:cxnSp>
        <p:cxnSp>
          <p:nvCxnSpPr>
            <p:cNvPr id="426" name="Straight Connector 116"/>
            <p:cNvCxnSpPr>
              <a:cxnSpLocks noChangeShapeType="1"/>
            </p:cNvCxnSpPr>
            <p:nvPr/>
          </p:nvCxnSpPr>
          <p:spPr bwMode="auto">
            <a:xfrm rot="4870270">
              <a:off x="1072620" y="5324635"/>
              <a:ext cx="65342" cy="897"/>
            </a:xfrm>
            <a:prstGeom prst="line">
              <a:avLst/>
            </a:prstGeom>
            <a:solidFill>
              <a:schemeClr val="bg1">
                <a:lumMod val="50000"/>
              </a:schemeClr>
            </a:solidFill>
            <a:ln w="12700" algn="ctr">
              <a:solidFill>
                <a:srgbClr val="0192FF"/>
              </a:solidFill>
              <a:round/>
              <a:headEnd/>
              <a:tailEnd/>
            </a:ln>
          </p:spPr>
        </p:cxnSp>
        <p:cxnSp>
          <p:nvCxnSpPr>
            <p:cNvPr id="427" name="Straight Connector 117"/>
            <p:cNvCxnSpPr>
              <a:cxnSpLocks noChangeShapeType="1"/>
            </p:cNvCxnSpPr>
            <p:nvPr/>
          </p:nvCxnSpPr>
          <p:spPr bwMode="auto">
            <a:xfrm rot="4870270">
              <a:off x="1093894" y="5321330"/>
              <a:ext cx="65342" cy="897"/>
            </a:xfrm>
            <a:prstGeom prst="line">
              <a:avLst/>
            </a:prstGeom>
            <a:solidFill>
              <a:schemeClr val="bg1">
                <a:lumMod val="50000"/>
              </a:schemeClr>
            </a:solidFill>
            <a:ln w="12700" algn="ctr">
              <a:solidFill>
                <a:srgbClr val="0192FF"/>
              </a:solidFill>
              <a:round/>
              <a:headEnd/>
              <a:tailEnd/>
            </a:ln>
          </p:spPr>
        </p:cxnSp>
        <p:cxnSp>
          <p:nvCxnSpPr>
            <p:cNvPr id="428" name="Straight Connector 118"/>
            <p:cNvCxnSpPr>
              <a:cxnSpLocks noChangeShapeType="1"/>
            </p:cNvCxnSpPr>
            <p:nvPr/>
          </p:nvCxnSpPr>
          <p:spPr bwMode="auto">
            <a:xfrm rot="4870270">
              <a:off x="1116055" y="5317888"/>
              <a:ext cx="65342" cy="897"/>
            </a:xfrm>
            <a:prstGeom prst="line">
              <a:avLst/>
            </a:prstGeom>
            <a:solidFill>
              <a:schemeClr val="bg1">
                <a:lumMod val="50000"/>
              </a:schemeClr>
            </a:solidFill>
            <a:ln w="12700" algn="ctr">
              <a:solidFill>
                <a:srgbClr val="0192FF"/>
              </a:solidFill>
              <a:round/>
              <a:headEnd/>
              <a:tailEnd/>
            </a:ln>
          </p:spPr>
        </p:cxnSp>
        <p:cxnSp>
          <p:nvCxnSpPr>
            <p:cNvPr id="429" name="Straight Connector 112"/>
            <p:cNvCxnSpPr>
              <a:cxnSpLocks noChangeShapeType="1"/>
            </p:cNvCxnSpPr>
            <p:nvPr/>
          </p:nvCxnSpPr>
          <p:spPr bwMode="auto">
            <a:xfrm>
              <a:off x="998996" y="5341481"/>
              <a:ext cx="4058" cy="34209"/>
            </a:xfrm>
            <a:prstGeom prst="line">
              <a:avLst/>
            </a:prstGeom>
            <a:solidFill>
              <a:schemeClr val="bg1">
                <a:lumMod val="50000"/>
              </a:schemeClr>
            </a:solidFill>
            <a:ln w="12700" algn="ctr">
              <a:solidFill>
                <a:srgbClr val="0192FF"/>
              </a:solidFill>
              <a:round/>
              <a:headEnd/>
              <a:tailEnd/>
            </a:ln>
          </p:spPr>
        </p:cxnSp>
        <p:cxnSp>
          <p:nvCxnSpPr>
            <p:cNvPr id="430" name="Straight Connector 429"/>
            <p:cNvCxnSpPr/>
            <p:nvPr/>
          </p:nvCxnSpPr>
          <p:spPr>
            <a:xfrm flipV="1">
              <a:off x="994475" y="5345885"/>
              <a:ext cx="172779" cy="31898"/>
            </a:xfrm>
            <a:prstGeom prst="line">
              <a:avLst/>
            </a:prstGeom>
            <a:grpFill/>
            <a:ln w="12700" algn="ctr">
              <a:solidFill>
                <a:srgbClr val="0192FF"/>
              </a:solidFill>
              <a:round/>
              <a:headEnd/>
              <a:tailEnd/>
            </a:ln>
          </p:spPr>
        </p:cxnSp>
        <p:cxnSp>
          <p:nvCxnSpPr>
            <p:cNvPr id="431" name="Straight Connector 430"/>
            <p:cNvCxnSpPr/>
            <p:nvPr/>
          </p:nvCxnSpPr>
          <p:spPr>
            <a:xfrm flipV="1">
              <a:off x="1025910" y="5279438"/>
              <a:ext cx="172779" cy="31898"/>
            </a:xfrm>
            <a:prstGeom prst="line">
              <a:avLst/>
            </a:prstGeom>
            <a:grpFill/>
            <a:ln w="12700" algn="ctr">
              <a:solidFill>
                <a:srgbClr val="0192FF"/>
              </a:solidFill>
              <a:round/>
              <a:headEnd/>
              <a:tailEnd/>
            </a:ln>
          </p:spPr>
        </p:cxnSp>
        <p:cxnSp>
          <p:nvCxnSpPr>
            <p:cNvPr id="432" name="Straight Connector 112"/>
            <p:cNvCxnSpPr>
              <a:cxnSpLocks noChangeShapeType="1"/>
            </p:cNvCxnSpPr>
            <p:nvPr/>
          </p:nvCxnSpPr>
          <p:spPr bwMode="auto">
            <a:xfrm>
              <a:off x="1185163" y="5279584"/>
              <a:ext cx="4058" cy="34209"/>
            </a:xfrm>
            <a:prstGeom prst="line">
              <a:avLst/>
            </a:prstGeom>
            <a:solidFill>
              <a:schemeClr val="bg1">
                <a:lumMod val="50000"/>
              </a:schemeClr>
            </a:solidFill>
            <a:ln w="12700" algn="ctr">
              <a:solidFill>
                <a:srgbClr val="0192FF"/>
              </a:solidFill>
              <a:round/>
              <a:headEnd/>
              <a:tailEnd/>
            </a:ln>
          </p:spPr>
        </p:cxnSp>
        <p:cxnSp>
          <p:nvCxnSpPr>
            <p:cNvPr id="433" name="Straight Connector 112"/>
            <p:cNvCxnSpPr>
              <a:cxnSpLocks noChangeShapeType="1"/>
            </p:cNvCxnSpPr>
            <p:nvPr/>
          </p:nvCxnSpPr>
          <p:spPr bwMode="auto">
            <a:xfrm>
              <a:off x="1165225" y="5284346"/>
              <a:ext cx="4058" cy="34209"/>
            </a:xfrm>
            <a:prstGeom prst="line">
              <a:avLst/>
            </a:prstGeom>
            <a:solidFill>
              <a:schemeClr val="bg1">
                <a:lumMod val="50000"/>
              </a:schemeClr>
            </a:solidFill>
            <a:ln w="12700" algn="ctr">
              <a:solidFill>
                <a:srgbClr val="0192FF"/>
              </a:solidFill>
              <a:round/>
              <a:headEnd/>
              <a:tailEnd/>
            </a:ln>
          </p:spPr>
        </p:cxnSp>
      </p:grpSp>
      <p:grpSp>
        <p:nvGrpSpPr>
          <p:cNvPr id="4" name="Group 5"/>
          <p:cNvGrpSpPr/>
          <p:nvPr/>
        </p:nvGrpSpPr>
        <p:grpSpPr>
          <a:xfrm rot="363096">
            <a:off x="2950624" y="2864671"/>
            <a:ext cx="420421" cy="409779"/>
            <a:chOff x="8554216" y="3781677"/>
            <a:chExt cx="299615" cy="257474"/>
          </a:xfrm>
          <a:solidFill>
            <a:schemeClr val="accent3">
              <a:lumMod val="40000"/>
              <a:lumOff val="60000"/>
            </a:schemeClr>
          </a:solidFill>
        </p:grpSpPr>
        <p:sp>
          <p:nvSpPr>
            <p:cNvPr id="420" name="Chord 419"/>
            <p:cNvSpPr/>
            <p:nvPr/>
          </p:nvSpPr>
          <p:spPr>
            <a:xfrm rot="17100000">
              <a:off x="8573232" y="3781677"/>
              <a:ext cx="257474" cy="257474"/>
            </a:xfrm>
            <a:prstGeom prst="chord">
              <a:avLst/>
            </a:prstGeom>
            <a:grpFill/>
            <a:ln w="3175" cap="flat" cmpd="sng" algn="ctr">
              <a:solidFill>
                <a:sysClr val="windowText" lastClr="000000"/>
              </a:solidFill>
              <a:prstDash val="solid"/>
            </a:ln>
            <a:effectLst/>
          </p:spPr>
          <p:txBody>
            <a:bodyPr rtlCol="0" anchor="ctr">
              <a:noAutofit/>
            </a:bodyPr>
            <a:lstStyle/>
            <a:p>
              <a:pPr algn="ctr" defTabSz="914356"/>
              <a:endParaRPr lang="en-US" sz="1200" kern="0" dirty="0">
                <a:latin typeface="Helvetica"/>
                <a:cs typeface="Helvetica"/>
              </a:endParaRPr>
            </a:p>
          </p:txBody>
        </p:sp>
        <p:sp>
          <p:nvSpPr>
            <p:cNvPr id="421" name="TextBox 420"/>
            <p:cNvSpPr txBox="1"/>
            <p:nvPr/>
          </p:nvSpPr>
          <p:spPr>
            <a:xfrm rot="21236904">
              <a:off x="8554216" y="3870832"/>
              <a:ext cx="299615" cy="140919"/>
            </a:xfrm>
            <a:prstGeom prst="rect">
              <a:avLst/>
            </a:prstGeom>
            <a:noFill/>
          </p:spPr>
          <p:txBody>
            <a:bodyPr wrap="square" lIns="0" tIns="0" rIns="0" bIns="0" rtlCol="0">
              <a:noAutofit/>
            </a:bodyPr>
            <a:lstStyle/>
            <a:p>
              <a:pPr algn="ctr" defTabSz="914356">
                <a:defRPr/>
              </a:pPr>
              <a:r>
                <a:rPr lang="en-US" sz="1200" b="1" kern="0" dirty="0">
                  <a:latin typeface="Helvetica"/>
                  <a:cs typeface="Helvetica"/>
                </a:rPr>
                <a:t>AGO</a:t>
              </a:r>
            </a:p>
          </p:txBody>
        </p:sp>
      </p:grpSp>
      <p:sp>
        <p:nvSpPr>
          <p:cNvPr id="7" name="TextBox 6"/>
          <p:cNvSpPr txBox="1"/>
          <p:nvPr/>
        </p:nvSpPr>
        <p:spPr>
          <a:xfrm>
            <a:off x="4926653" y="1426425"/>
            <a:ext cx="2492098" cy="584775"/>
          </a:xfrm>
          <a:prstGeom prst="rect">
            <a:avLst/>
          </a:prstGeom>
          <a:noFill/>
        </p:spPr>
        <p:txBody>
          <a:bodyPr wrap="square" rtlCol="0">
            <a:spAutoFit/>
          </a:bodyPr>
          <a:lstStyle/>
          <a:p>
            <a:pPr algn="ctr"/>
            <a:r>
              <a:rPr lang="en-US" sz="1600" b="1" dirty="0">
                <a:latin typeface="Helvetica"/>
                <a:cs typeface="Helvetica"/>
              </a:rPr>
              <a:t>Non-coding transcripts </a:t>
            </a:r>
          </a:p>
          <a:p>
            <a:pPr algn="ctr"/>
            <a:r>
              <a:rPr lang="en-US" sz="1600" b="1" dirty="0">
                <a:latin typeface="Helvetica"/>
                <a:cs typeface="Helvetica"/>
              </a:rPr>
              <a:t>from </a:t>
            </a:r>
            <a:r>
              <a:rPr lang="en-US" sz="1600" b="1" dirty="0">
                <a:solidFill>
                  <a:srgbClr val="00B050"/>
                </a:solidFill>
                <a:latin typeface="Helvetica"/>
                <a:cs typeface="Helvetica"/>
              </a:rPr>
              <a:t>Pol II</a:t>
            </a:r>
          </a:p>
        </p:txBody>
      </p:sp>
      <p:sp>
        <p:nvSpPr>
          <p:cNvPr id="8" name="TextBox 7"/>
          <p:cNvSpPr txBox="1"/>
          <p:nvPr/>
        </p:nvSpPr>
        <p:spPr>
          <a:xfrm>
            <a:off x="4701585" y="2441920"/>
            <a:ext cx="2992395" cy="338554"/>
          </a:xfrm>
          <a:prstGeom prst="rect">
            <a:avLst/>
          </a:prstGeom>
          <a:noFill/>
        </p:spPr>
        <p:txBody>
          <a:bodyPr wrap="square" rtlCol="0">
            <a:spAutoFit/>
          </a:bodyPr>
          <a:lstStyle/>
          <a:p>
            <a:pPr algn="ctr"/>
            <a:r>
              <a:rPr lang="en-US" sz="1600" b="1" dirty="0">
                <a:latin typeface="Arial" pitchFamily="34" charset="0"/>
                <a:cs typeface="Arial" pitchFamily="34" charset="0"/>
              </a:rPr>
              <a:t>miRNA guided cleavage</a:t>
            </a:r>
          </a:p>
        </p:txBody>
      </p:sp>
      <p:sp>
        <p:nvSpPr>
          <p:cNvPr id="9" name="TextBox 8"/>
          <p:cNvSpPr txBox="1"/>
          <p:nvPr/>
        </p:nvSpPr>
        <p:spPr>
          <a:xfrm>
            <a:off x="4701585" y="3084678"/>
            <a:ext cx="2992395" cy="584775"/>
          </a:xfrm>
          <a:prstGeom prst="rect">
            <a:avLst/>
          </a:prstGeom>
          <a:noFill/>
        </p:spPr>
        <p:txBody>
          <a:bodyPr wrap="square" rtlCol="0">
            <a:spAutoFit/>
          </a:bodyPr>
          <a:lstStyle/>
          <a:p>
            <a:pPr algn="ctr"/>
            <a:r>
              <a:rPr lang="en-US" sz="1600" b="1" dirty="0">
                <a:solidFill>
                  <a:srgbClr val="00B050"/>
                </a:solidFill>
                <a:latin typeface="Arial" pitchFamily="34" charset="0"/>
                <a:cs typeface="Arial" pitchFamily="34" charset="0"/>
              </a:rPr>
              <a:t>RDR6</a:t>
            </a:r>
            <a:r>
              <a:rPr lang="en-US" sz="1600" b="1" dirty="0">
                <a:latin typeface="Arial" pitchFamily="34" charset="0"/>
                <a:cs typeface="Arial" pitchFamily="34" charset="0"/>
              </a:rPr>
              <a:t> synthesizes the</a:t>
            </a:r>
          </a:p>
          <a:p>
            <a:pPr algn="ctr"/>
            <a:r>
              <a:rPr lang="en-US" sz="1600" b="1" dirty="0">
                <a:latin typeface="Arial" pitchFamily="34" charset="0"/>
                <a:cs typeface="Arial" pitchFamily="34" charset="0"/>
              </a:rPr>
              <a:t>reverse strand</a:t>
            </a:r>
          </a:p>
        </p:txBody>
      </p:sp>
      <p:sp>
        <p:nvSpPr>
          <p:cNvPr id="10" name="TextBox 9"/>
          <p:cNvSpPr txBox="1"/>
          <p:nvPr/>
        </p:nvSpPr>
        <p:spPr>
          <a:xfrm>
            <a:off x="4754920" y="5846410"/>
            <a:ext cx="3183232" cy="646331"/>
          </a:xfrm>
          <a:prstGeom prst="rect">
            <a:avLst/>
          </a:prstGeom>
          <a:solidFill>
            <a:schemeClr val="accent5">
              <a:lumMod val="20000"/>
              <a:lumOff val="80000"/>
            </a:schemeClr>
          </a:solidFill>
          <a:ln>
            <a:solidFill>
              <a:schemeClr val="accent1"/>
            </a:solidFill>
          </a:ln>
        </p:spPr>
        <p:txBody>
          <a:bodyPr wrap="square" rtlCol="0">
            <a:spAutoFit/>
          </a:bodyPr>
          <a:lstStyle/>
          <a:p>
            <a:pPr algn="ctr"/>
            <a:r>
              <a:rPr lang="en-US" b="1" dirty="0">
                <a:solidFill>
                  <a:srgbClr val="0000FF"/>
                </a:solidFill>
                <a:latin typeface="Arial" pitchFamily="34" charset="0"/>
                <a:cs typeface="Arial" pitchFamily="34" charset="0"/>
              </a:rPr>
              <a:t>biogenesis similar to transacting silencing RNA</a:t>
            </a:r>
            <a:endParaRPr lang="en-US" b="1" dirty="0">
              <a:latin typeface="Arial" pitchFamily="34" charset="0"/>
              <a:cs typeface="Arial" pitchFamily="34" charset="0"/>
            </a:endParaRPr>
          </a:p>
        </p:txBody>
      </p:sp>
      <p:cxnSp>
        <p:nvCxnSpPr>
          <p:cNvPr id="11" name="Straight Connector 112"/>
          <p:cNvCxnSpPr>
            <a:cxnSpLocks noChangeShapeType="1"/>
          </p:cNvCxnSpPr>
          <p:nvPr/>
        </p:nvCxnSpPr>
        <p:spPr bwMode="auto">
          <a:xfrm rot="4859976">
            <a:off x="4031317" y="4743741"/>
            <a:ext cx="103992" cy="2519"/>
          </a:xfrm>
          <a:prstGeom prst="line">
            <a:avLst/>
          </a:prstGeom>
          <a:noFill/>
          <a:ln w="12700" algn="ctr">
            <a:solidFill>
              <a:schemeClr val="tx1">
                <a:lumMod val="50000"/>
                <a:lumOff val="50000"/>
              </a:schemeClr>
            </a:solidFill>
            <a:round/>
            <a:headEnd/>
            <a:tailEnd/>
          </a:ln>
        </p:spPr>
      </p:cxnSp>
      <p:cxnSp>
        <p:nvCxnSpPr>
          <p:cNvPr id="12" name="Straight Connector 112"/>
          <p:cNvCxnSpPr>
            <a:cxnSpLocks noChangeShapeType="1"/>
          </p:cNvCxnSpPr>
          <p:nvPr/>
        </p:nvCxnSpPr>
        <p:spPr bwMode="auto">
          <a:xfrm rot="4859976">
            <a:off x="4002807" y="4743742"/>
            <a:ext cx="103992" cy="2519"/>
          </a:xfrm>
          <a:prstGeom prst="line">
            <a:avLst/>
          </a:prstGeom>
          <a:noFill/>
          <a:ln w="12700" algn="ctr">
            <a:solidFill>
              <a:schemeClr val="tx1">
                <a:lumMod val="50000"/>
                <a:lumOff val="50000"/>
              </a:schemeClr>
            </a:solidFill>
            <a:round/>
            <a:headEnd/>
            <a:tailEnd/>
          </a:ln>
        </p:spPr>
      </p:cxnSp>
      <p:grpSp>
        <p:nvGrpSpPr>
          <p:cNvPr id="5" name="Group 12"/>
          <p:cNvGrpSpPr/>
          <p:nvPr/>
        </p:nvGrpSpPr>
        <p:grpSpPr>
          <a:xfrm rot="21070270">
            <a:off x="4416602" y="3685833"/>
            <a:ext cx="276921" cy="105419"/>
            <a:chOff x="3010020" y="1447800"/>
            <a:chExt cx="323269" cy="108499"/>
          </a:xfrm>
        </p:grpSpPr>
        <p:cxnSp>
          <p:nvCxnSpPr>
            <p:cNvPr id="410" name="Straight Connector 111"/>
            <p:cNvCxnSpPr>
              <a:cxnSpLocks noChangeShapeType="1"/>
            </p:cNvCxnSpPr>
            <p:nvPr/>
          </p:nvCxnSpPr>
          <p:spPr bwMode="auto">
            <a:xfrm rot="5400000">
              <a:off x="2957238" y="1500582"/>
              <a:ext cx="107033" cy="1469"/>
            </a:xfrm>
            <a:prstGeom prst="line">
              <a:avLst/>
            </a:prstGeom>
            <a:noFill/>
            <a:ln w="12700" algn="ctr">
              <a:solidFill>
                <a:schemeClr val="accent1">
                  <a:lumMod val="75000"/>
                </a:schemeClr>
              </a:solidFill>
              <a:round/>
              <a:headEnd/>
              <a:tailEnd/>
            </a:ln>
          </p:spPr>
        </p:cxnSp>
        <p:cxnSp>
          <p:nvCxnSpPr>
            <p:cNvPr id="411" name="Straight Connector 112"/>
            <p:cNvCxnSpPr>
              <a:cxnSpLocks noChangeShapeType="1"/>
            </p:cNvCxnSpPr>
            <p:nvPr/>
          </p:nvCxnSpPr>
          <p:spPr bwMode="auto">
            <a:xfrm rot="5400000">
              <a:off x="2993238" y="1499847"/>
              <a:ext cx="107032" cy="2939"/>
            </a:xfrm>
            <a:prstGeom prst="line">
              <a:avLst/>
            </a:prstGeom>
            <a:noFill/>
            <a:ln w="12700" algn="ctr">
              <a:solidFill>
                <a:schemeClr val="accent1">
                  <a:lumMod val="75000"/>
                </a:schemeClr>
              </a:solidFill>
              <a:round/>
              <a:headEnd/>
              <a:tailEnd/>
            </a:ln>
          </p:spPr>
        </p:cxnSp>
        <p:cxnSp>
          <p:nvCxnSpPr>
            <p:cNvPr id="412" name="Straight Connector 113"/>
            <p:cNvCxnSpPr>
              <a:cxnSpLocks noChangeShapeType="1"/>
            </p:cNvCxnSpPr>
            <p:nvPr/>
          </p:nvCxnSpPr>
          <p:spPr bwMode="auto">
            <a:xfrm rot="5400000">
              <a:off x="3029238" y="1500581"/>
              <a:ext cx="107032" cy="1470"/>
            </a:xfrm>
            <a:prstGeom prst="line">
              <a:avLst/>
            </a:prstGeom>
            <a:noFill/>
            <a:ln w="12700" algn="ctr">
              <a:solidFill>
                <a:schemeClr val="accent1">
                  <a:lumMod val="75000"/>
                </a:schemeClr>
              </a:solidFill>
              <a:round/>
              <a:headEnd/>
              <a:tailEnd/>
            </a:ln>
          </p:spPr>
        </p:cxnSp>
        <p:cxnSp>
          <p:nvCxnSpPr>
            <p:cNvPr id="413" name="Straight Connector 114"/>
            <p:cNvCxnSpPr>
              <a:cxnSpLocks noChangeShapeType="1"/>
            </p:cNvCxnSpPr>
            <p:nvPr/>
          </p:nvCxnSpPr>
          <p:spPr bwMode="auto">
            <a:xfrm rot="5400000">
              <a:off x="3063770" y="1501315"/>
              <a:ext cx="108499" cy="1470"/>
            </a:xfrm>
            <a:prstGeom prst="line">
              <a:avLst/>
            </a:prstGeom>
            <a:noFill/>
            <a:ln w="12700" algn="ctr">
              <a:solidFill>
                <a:schemeClr val="accent1">
                  <a:lumMod val="75000"/>
                </a:schemeClr>
              </a:solidFill>
              <a:round/>
              <a:headEnd/>
              <a:tailEnd/>
            </a:ln>
          </p:spPr>
        </p:cxnSp>
        <p:cxnSp>
          <p:nvCxnSpPr>
            <p:cNvPr id="414" name="Straight Connector 115"/>
            <p:cNvCxnSpPr>
              <a:cxnSpLocks noChangeShapeType="1"/>
            </p:cNvCxnSpPr>
            <p:nvPr/>
          </p:nvCxnSpPr>
          <p:spPr bwMode="auto">
            <a:xfrm rot="5400000">
              <a:off x="3101239" y="1500582"/>
              <a:ext cx="107033" cy="1469"/>
            </a:xfrm>
            <a:prstGeom prst="line">
              <a:avLst/>
            </a:prstGeom>
            <a:noFill/>
            <a:ln w="12700" algn="ctr">
              <a:solidFill>
                <a:schemeClr val="accent1">
                  <a:lumMod val="75000"/>
                </a:schemeClr>
              </a:solidFill>
              <a:round/>
              <a:headEnd/>
              <a:tailEnd/>
            </a:ln>
          </p:spPr>
        </p:cxnSp>
        <p:cxnSp>
          <p:nvCxnSpPr>
            <p:cNvPr id="415" name="Straight Connector 116"/>
            <p:cNvCxnSpPr>
              <a:cxnSpLocks noChangeShapeType="1"/>
            </p:cNvCxnSpPr>
            <p:nvPr/>
          </p:nvCxnSpPr>
          <p:spPr bwMode="auto">
            <a:xfrm rot="5400000">
              <a:off x="3136505" y="1500582"/>
              <a:ext cx="107033" cy="1469"/>
            </a:xfrm>
            <a:prstGeom prst="line">
              <a:avLst/>
            </a:prstGeom>
            <a:noFill/>
            <a:ln w="12700" algn="ctr">
              <a:solidFill>
                <a:schemeClr val="accent1">
                  <a:lumMod val="75000"/>
                </a:schemeClr>
              </a:solidFill>
              <a:round/>
              <a:headEnd/>
              <a:tailEnd/>
            </a:ln>
          </p:spPr>
        </p:cxnSp>
        <p:cxnSp>
          <p:nvCxnSpPr>
            <p:cNvPr id="416" name="Straight Connector 117"/>
            <p:cNvCxnSpPr>
              <a:cxnSpLocks noChangeShapeType="1"/>
            </p:cNvCxnSpPr>
            <p:nvPr/>
          </p:nvCxnSpPr>
          <p:spPr bwMode="auto">
            <a:xfrm rot="5400000">
              <a:off x="3171771" y="1500582"/>
              <a:ext cx="107033" cy="1469"/>
            </a:xfrm>
            <a:prstGeom prst="line">
              <a:avLst/>
            </a:prstGeom>
            <a:noFill/>
            <a:ln w="12700" algn="ctr">
              <a:solidFill>
                <a:schemeClr val="accent1">
                  <a:lumMod val="75000"/>
                </a:schemeClr>
              </a:solidFill>
              <a:round/>
              <a:headEnd/>
              <a:tailEnd/>
            </a:ln>
          </p:spPr>
        </p:cxnSp>
        <p:cxnSp>
          <p:nvCxnSpPr>
            <p:cNvPr id="417" name="Straight Connector 118"/>
            <p:cNvCxnSpPr>
              <a:cxnSpLocks noChangeShapeType="1"/>
            </p:cNvCxnSpPr>
            <p:nvPr/>
          </p:nvCxnSpPr>
          <p:spPr bwMode="auto">
            <a:xfrm rot="5400000">
              <a:off x="3208506" y="1500582"/>
              <a:ext cx="107033" cy="1470"/>
            </a:xfrm>
            <a:prstGeom prst="line">
              <a:avLst/>
            </a:prstGeom>
            <a:noFill/>
            <a:ln w="12700" algn="ctr">
              <a:solidFill>
                <a:schemeClr val="accent1">
                  <a:lumMod val="75000"/>
                </a:schemeClr>
              </a:solidFill>
              <a:round/>
              <a:headEnd/>
              <a:tailEnd/>
            </a:ln>
          </p:spPr>
        </p:cxnSp>
        <p:cxnSp>
          <p:nvCxnSpPr>
            <p:cNvPr id="418" name="Straight Connector 119"/>
            <p:cNvCxnSpPr>
              <a:cxnSpLocks noChangeShapeType="1"/>
            </p:cNvCxnSpPr>
            <p:nvPr/>
          </p:nvCxnSpPr>
          <p:spPr bwMode="auto">
            <a:xfrm rot="5400000">
              <a:off x="3243038" y="1501315"/>
              <a:ext cx="108499" cy="1470"/>
            </a:xfrm>
            <a:prstGeom prst="line">
              <a:avLst/>
            </a:prstGeom>
            <a:noFill/>
            <a:ln w="12700" algn="ctr">
              <a:solidFill>
                <a:schemeClr val="accent1">
                  <a:lumMod val="75000"/>
                </a:schemeClr>
              </a:solidFill>
              <a:round/>
              <a:headEnd/>
              <a:tailEnd/>
            </a:ln>
          </p:spPr>
        </p:cxnSp>
        <p:cxnSp>
          <p:nvCxnSpPr>
            <p:cNvPr id="419" name="Straight Connector 120"/>
            <p:cNvCxnSpPr>
              <a:cxnSpLocks noChangeShapeType="1"/>
            </p:cNvCxnSpPr>
            <p:nvPr/>
          </p:nvCxnSpPr>
          <p:spPr bwMode="auto">
            <a:xfrm rot="5400000">
              <a:off x="3278304" y="1501315"/>
              <a:ext cx="108499" cy="1470"/>
            </a:xfrm>
            <a:prstGeom prst="line">
              <a:avLst/>
            </a:prstGeom>
            <a:noFill/>
            <a:ln w="12700" algn="ctr">
              <a:solidFill>
                <a:schemeClr val="accent1">
                  <a:lumMod val="75000"/>
                </a:schemeClr>
              </a:solidFill>
              <a:round/>
              <a:headEnd/>
              <a:tailEnd/>
            </a:ln>
          </p:spPr>
        </p:cxnSp>
      </p:grpSp>
      <p:grpSp>
        <p:nvGrpSpPr>
          <p:cNvPr id="6" name="Group 13"/>
          <p:cNvGrpSpPr/>
          <p:nvPr/>
        </p:nvGrpSpPr>
        <p:grpSpPr>
          <a:xfrm rot="320971">
            <a:off x="4112609" y="3670841"/>
            <a:ext cx="276921" cy="105419"/>
            <a:chOff x="3010020" y="1447800"/>
            <a:chExt cx="323269" cy="108499"/>
          </a:xfrm>
        </p:grpSpPr>
        <p:cxnSp>
          <p:nvCxnSpPr>
            <p:cNvPr id="400" name="Straight Connector 111"/>
            <p:cNvCxnSpPr>
              <a:cxnSpLocks noChangeShapeType="1"/>
            </p:cNvCxnSpPr>
            <p:nvPr/>
          </p:nvCxnSpPr>
          <p:spPr bwMode="auto">
            <a:xfrm rot="5400000">
              <a:off x="2957238" y="1500582"/>
              <a:ext cx="107033" cy="1469"/>
            </a:xfrm>
            <a:prstGeom prst="line">
              <a:avLst/>
            </a:prstGeom>
            <a:noFill/>
            <a:ln w="12700" algn="ctr">
              <a:solidFill>
                <a:schemeClr val="accent1">
                  <a:lumMod val="75000"/>
                </a:schemeClr>
              </a:solidFill>
              <a:round/>
              <a:headEnd/>
              <a:tailEnd/>
            </a:ln>
          </p:spPr>
        </p:cxnSp>
        <p:cxnSp>
          <p:nvCxnSpPr>
            <p:cNvPr id="401" name="Straight Connector 112"/>
            <p:cNvCxnSpPr>
              <a:cxnSpLocks noChangeShapeType="1"/>
            </p:cNvCxnSpPr>
            <p:nvPr/>
          </p:nvCxnSpPr>
          <p:spPr bwMode="auto">
            <a:xfrm rot="5400000">
              <a:off x="2993238" y="1499847"/>
              <a:ext cx="107032" cy="2939"/>
            </a:xfrm>
            <a:prstGeom prst="line">
              <a:avLst/>
            </a:prstGeom>
            <a:noFill/>
            <a:ln w="12700" algn="ctr">
              <a:solidFill>
                <a:schemeClr val="accent1">
                  <a:lumMod val="75000"/>
                </a:schemeClr>
              </a:solidFill>
              <a:round/>
              <a:headEnd/>
              <a:tailEnd/>
            </a:ln>
          </p:spPr>
        </p:cxnSp>
        <p:cxnSp>
          <p:nvCxnSpPr>
            <p:cNvPr id="402" name="Straight Connector 113"/>
            <p:cNvCxnSpPr>
              <a:cxnSpLocks noChangeShapeType="1"/>
            </p:cNvCxnSpPr>
            <p:nvPr/>
          </p:nvCxnSpPr>
          <p:spPr bwMode="auto">
            <a:xfrm rot="5400000">
              <a:off x="3029238" y="1500581"/>
              <a:ext cx="107032" cy="1470"/>
            </a:xfrm>
            <a:prstGeom prst="line">
              <a:avLst/>
            </a:prstGeom>
            <a:noFill/>
            <a:ln w="12700" algn="ctr">
              <a:solidFill>
                <a:schemeClr val="accent1">
                  <a:lumMod val="75000"/>
                </a:schemeClr>
              </a:solidFill>
              <a:round/>
              <a:headEnd/>
              <a:tailEnd/>
            </a:ln>
          </p:spPr>
        </p:cxnSp>
        <p:cxnSp>
          <p:nvCxnSpPr>
            <p:cNvPr id="403" name="Straight Connector 114"/>
            <p:cNvCxnSpPr>
              <a:cxnSpLocks noChangeShapeType="1"/>
            </p:cNvCxnSpPr>
            <p:nvPr/>
          </p:nvCxnSpPr>
          <p:spPr bwMode="auto">
            <a:xfrm rot="5400000">
              <a:off x="3063770" y="1501315"/>
              <a:ext cx="108499" cy="1470"/>
            </a:xfrm>
            <a:prstGeom prst="line">
              <a:avLst/>
            </a:prstGeom>
            <a:noFill/>
            <a:ln w="12700" algn="ctr">
              <a:solidFill>
                <a:schemeClr val="accent1">
                  <a:lumMod val="75000"/>
                </a:schemeClr>
              </a:solidFill>
              <a:round/>
              <a:headEnd/>
              <a:tailEnd/>
            </a:ln>
          </p:spPr>
        </p:cxnSp>
        <p:cxnSp>
          <p:nvCxnSpPr>
            <p:cNvPr id="404" name="Straight Connector 115"/>
            <p:cNvCxnSpPr>
              <a:cxnSpLocks noChangeShapeType="1"/>
            </p:cNvCxnSpPr>
            <p:nvPr/>
          </p:nvCxnSpPr>
          <p:spPr bwMode="auto">
            <a:xfrm rot="5400000">
              <a:off x="3101239" y="1500582"/>
              <a:ext cx="107033" cy="1469"/>
            </a:xfrm>
            <a:prstGeom prst="line">
              <a:avLst/>
            </a:prstGeom>
            <a:noFill/>
            <a:ln w="12700" algn="ctr">
              <a:solidFill>
                <a:schemeClr val="accent1">
                  <a:lumMod val="75000"/>
                </a:schemeClr>
              </a:solidFill>
              <a:round/>
              <a:headEnd/>
              <a:tailEnd/>
            </a:ln>
          </p:spPr>
        </p:cxnSp>
        <p:cxnSp>
          <p:nvCxnSpPr>
            <p:cNvPr id="405" name="Straight Connector 116"/>
            <p:cNvCxnSpPr>
              <a:cxnSpLocks noChangeShapeType="1"/>
            </p:cNvCxnSpPr>
            <p:nvPr/>
          </p:nvCxnSpPr>
          <p:spPr bwMode="auto">
            <a:xfrm rot="5400000">
              <a:off x="3136505" y="1500582"/>
              <a:ext cx="107033" cy="1469"/>
            </a:xfrm>
            <a:prstGeom prst="line">
              <a:avLst/>
            </a:prstGeom>
            <a:noFill/>
            <a:ln w="12700" algn="ctr">
              <a:solidFill>
                <a:schemeClr val="accent1">
                  <a:lumMod val="75000"/>
                </a:schemeClr>
              </a:solidFill>
              <a:round/>
              <a:headEnd/>
              <a:tailEnd/>
            </a:ln>
          </p:spPr>
        </p:cxnSp>
        <p:cxnSp>
          <p:nvCxnSpPr>
            <p:cNvPr id="406" name="Straight Connector 117"/>
            <p:cNvCxnSpPr>
              <a:cxnSpLocks noChangeShapeType="1"/>
            </p:cNvCxnSpPr>
            <p:nvPr/>
          </p:nvCxnSpPr>
          <p:spPr bwMode="auto">
            <a:xfrm rot="5400000">
              <a:off x="3171771" y="1500582"/>
              <a:ext cx="107033" cy="1469"/>
            </a:xfrm>
            <a:prstGeom prst="line">
              <a:avLst/>
            </a:prstGeom>
            <a:noFill/>
            <a:ln w="12700" algn="ctr">
              <a:solidFill>
                <a:schemeClr val="accent1">
                  <a:lumMod val="75000"/>
                </a:schemeClr>
              </a:solidFill>
              <a:round/>
              <a:headEnd/>
              <a:tailEnd/>
            </a:ln>
          </p:spPr>
        </p:cxnSp>
        <p:cxnSp>
          <p:nvCxnSpPr>
            <p:cNvPr id="407" name="Straight Connector 118"/>
            <p:cNvCxnSpPr>
              <a:cxnSpLocks noChangeShapeType="1"/>
            </p:cNvCxnSpPr>
            <p:nvPr/>
          </p:nvCxnSpPr>
          <p:spPr bwMode="auto">
            <a:xfrm rot="5400000">
              <a:off x="3208506" y="1500582"/>
              <a:ext cx="107033" cy="1470"/>
            </a:xfrm>
            <a:prstGeom prst="line">
              <a:avLst/>
            </a:prstGeom>
            <a:noFill/>
            <a:ln w="12700" algn="ctr">
              <a:solidFill>
                <a:schemeClr val="accent1">
                  <a:lumMod val="75000"/>
                </a:schemeClr>
              </a:solidFill>
              <a:round/>
              <a:headEnd/>
              <a:tailEnd/>
            </a:ln>
          </p:spPr>
        </p:cxnSp>
        <p:cxnSp>
          <p:nvCxnSpPr>
            <p:cNvPr id="408" name="Straight Connector 119"/>
            <p:cNvCxnSpPr>
              <a:cxnSpLocks noChangeShapeType="1"/>
            </p:cNvCxnSpPr>
            <p:nvPr/>
          </p:nvCxnSpPr>
          <p:spPr bwMode="auto">
            <a:xfrm rot="5400000">
              <a:off x="3243038" y="1501315"/>
              <a:ext cx="108499" cy="1470"/>
            </a:xfrm>
            <a:prstGeom prst="line">
              <a:avLst/>
            </a:prstGeom>
            <a:noFill/>
            <a:ln w="12700" algn="ctr">
              <a:solidFill>
                <a:schemeClr val="accent1">
                  <a:lumMod val="75000"/>
                </a:schemeClr>
              </a:solidFill>
              <a:round/>
              <a:headEnd/>
              <a:tailEnd/>
            </a:ln>
          </p:spPr>
        </p:cxnSp>
        <p:cxnSp>
          <p:nvCxnSpPr>
            <p:cNvPr id="409" name="Straight Connector 120"/>
            <p:cNvCxnSpPr>
              <a:cxnSpLocks noChangeShapeType="1"/>
            </p:cNvCxnSpPr>
            <p:nvPr/>
          </p:nvCxnSpPr>
          <p:spPr bwMode="auto">
            <a:xfrm rot="5400000">
              <a:off x="3278304" y="1501315"/>
              <a:ext cx="108499" cy="1470"/>
            </a:xfrm>
            <a:prstGeom prst="line">
              <a:avLst/>
            </a:prstGeom>
            <a:noFill/>
            <a:ln w="12700" algn="ctr">
              <a:solidFill>
                <a:schemeClr val="accent1">
                  <a:lumMod val="75000"/>
                </a:schemeClr>
              </a:solidFill>
              <a:round/>
              <a:headEnd/>
              <a:tailEnd/>
            </a:ln>
          </p:spPr>
        </p:cxnSp>
      </p:grpSp>
      <p:grpSp>
        <p:nvGrpSpPr>
          <p:cNvPr id="13" name="Group 14"/>
          <p:cNvGrpSpPr/>
          <p:nvPr/>
        </p:nvGrpSpPr>
        <p:grpSpPr>
          <a:xfrm rot="21059976">
            <a:off x="3816810" y="3648772"/>
            <a:ext cx="276921" cy="105419"/>
            <a:chOff x="3010020" y="1447800"/>
            <a:chExt cx="323269" cy="108499"/>
          </a:xfrm>
        </p:grpSpPr>
        <p:cxnSp>
          <p:nvCxnSpPr>
            <p:cNvPr id="390" name="Straight Connector 111"/>
            <p:cNvCxnSpPr>
              <a:cxnSpLocks noChangeShapeType="1"/>
            </p:cNvCxnSpPr>
            <p:nvPr/>
          </p:nvCxnSpPr>
          <p:spPr bwMode="auto">
            <a:xfrm rot="5400000">
              <a:off x="2957238" y="1500582"/>
              <a:ext cx="107033" cy="1469"/>
            </a:xfrm>
            <a:prstGeom prst="line">
              <a:avLst/>
            </a:prstGeom>
            <a:noFill/>
            <a:ln w="12700" algn="ctr">
              <a:solidFill>
                <a:schemeClr val="accent1">
                  <a:lumMod val="75000"/>
                </a:schemeClr>
              </a:solidFill>
              <a:round/>
              <a:headEnd/>
              <a:tailEnd/>
            </a:ln>
          </p:spPr>
        </p:cxnSp>
        <p:cxnSp>
          <p:nvCxnSpPr>
            <p:cNvPr id="391" name="Straight Connector 112"/>
            <p:cNvCxnSpPr>
              <a:cxnSpLocks noChangeShapeType="1"/>
            </p:cNvCxnSpPr>
            <p:nvPr/>
          </p:nvCxnSpPr>
          <p:spPr bwMode="auto">
            <a:xfrm rot="5400000">
              <a:off x="2993238" y="1499847"/>
              <a:ext cx="107032" cy="2939"/>
            </a:xfrm>
            <a:prstGeom prst="line">
              <a:avLst/>
            </a:prstGeom>
            <a:noFill/>
            <a:ln w="12700" algn="ctr">
              <a:solidFill>
                <a:schemeClr val="accent1">
                  <a:lumMod val="75000"/>
                </a:schemeClr>
              </a:solidFill>
              <a:round/>
              <a:headEnd/>
              <a:tailEnd/>
            </a:ln>
          </p:spPr>
        </p:cxnSp>
        <p:cxnSp>
          <p:nvCxnSpPr>
            <p:cNvPr id="392" name="Straight Connector 113"/>
            <p:cNvCxnSpPr>
              <a:cxnSpLocks noChangeShapeType="1"/>
            </p:cNvCxnSpPr>
            <p:nvPr/>
          </p:nvCxnSpPr>
          <p:spPr bwMode="auto">
            <a:xfrm rot="5400000">
              <a:off x="3029238" y="1500581"/>
              <a:ext cx="107032" cy="1470"/>
            </a:xfrm>
            <a:prstGeom prst="line">
              <a:avLst/>
            </a:prstGeom>
            <a:noFill/>
            <a:ln w="12700" algn="ctr">
              <a:solidFill>
                <a:schemeClr val="accent1">
                  <a:lumMod val="75000"/>
                </a:schemeClr>
              </a:solidFill>
              <a:round/>
              <a:headEnd/>
              <a:tailEnd/>
            </a:ln>
          </p:spPr>
        </p:cxnSp>
        <p:cxnSp>
          <p:nvCxnSpPr>
            <p:cNvPr id="393" name="Straight Connector 114"/>
            <p:cNvCxnSpPr>
              <a:cxnSpLocks noChangeShapeType="1"/>
            </p:cNvCxnSpPr>
            <p:nvPr/>
          </p:nvCxnSpPr>
          <p:spPr bwMode="auto">
            <a:xfrm rot="5400000">
              <a:off x="3063770" y="1501315"/>
              <a:ext cx="108499" cy="1470"/>
            </a:xfrm>
            <a:prstGeom prst="line">
              <a:avLst/>
            </a:prstGeom>
            <a:noFill/>
            <a:ln w="12700" algn="ctr">
              <a:solidFill>
                <a:schemeClr val="accent1">
                  <a:lumMod val="75000"/>
                </a:schemeClr>
              </a:solidFill>
              <a:round/>
              <a:headEnd/>
              <a:tailEnd/>
            </a:ln>
          </p:spPr>
        </p:cxnSp>
        <p:cxnSp>
          <p:nvCxnSpPr>
            <p:cNvPr id="394" name="Straight Connector 115"/>
            <p:cNvCxnSpPr>
              <a:cxnSpLocks noChangeShapeType="1"/>
            </p:cNvCxnSpPr>
            <p:nvPr/>
          </p:nvCxnSpPr>
          <p:spPr bwMode="auto">
            <a:xfrm rot="5400000">
              <a:off x="3101239" y="1500582"/>
              <a:ext cx="107033" cy="1469"/>
            </a:xfrm>
            <a:prstGeom prst="line">
              <a:avLst/>
            </a:prstGeom>
            <a:noFill/>
            <a:ln w="12700" algn="ctr">
              <a:solidFill>
                <a:schemeClr val="accent1">
                  <a:lumMod val="75000"/>
                </a:schemeClr>
              </a:solidFill>
              <a:round/>
              <a:headEnd/>
              <a:tailEnd/>
            </a:ln>
          </p:spPr>
        </p:cxnSp>
        <p:cxnSp>
          <p:nvCxnSpPr>
            <p:cNvPr id="395" name="Straight Connector 116"/>
            <p:cNvCxnSpPr>
              <a:cxnSpLocks noChangeShapeType="1"/>
            </p:cNvCxnSpPr>
            <p:nvPr/>
          </p:nvCxnSpPr>
          <p:spPr bwMode="auto">
            <a:xfrm rot="5400000">
              <a:off x="3136505" y="1500582"/>
              <a:ext cx="107033" cy="1469"/>
            </a:xfrm>
            <a:prstGeom prst="line">
              <a:avLst/>
            </a:prstGeom>
            <a:noFill/>
            <a:ln w="12700" algn="ctr">
              <a:solidFill>
                <a:schemeClr val="accent1">
                  <a:lumMod val="75000"/>
                </a:schemeClr>
              </a:solidFill>
              <a:round/>
              <a:headEnd/>
              <a:tailEnd/>
            </a:ln>
          </p:spPr>
        </p:cxnSp>
        <p:cxnSp>
          <p:nvCxnSpPr>
            <p:cNvPr id="396" name="Straight Connector 117"/>
            <p:cNvCxnSpPr>
              <a:cxnSpLocks noChangeShapeType="1"/>
            </p:cNvCxnSpPr>
            <p:nvPr/>
          </p:nvCxnSpPr>
          <p:spPr bwMode="auto">
            <a:xfrm rot="5400000">
              <a:off x="3171771" y="1500582"/>
              <a:ext cx="107033" cy="1469"/>
            </a:xfrm>
            <a:prstGeom prst="line">
              <a:avLst/>
            </a:prstGeom>
            <a:noFill/>
            <a:ln w="12700" algn="ctr">
              <a:solidFill>
                <a:schemeClr val="accent1">
                  <a:lumMod val="75000"/>
                </a:schemeClr>
              </a:solidFill>
              <a:round/>
              <a:headEnd/>
              <a:tailEnd/>
            </a:ln>
          </p:spPr>
        </p:cxnSp>
        <p:cxnSp>
          <p:nvCxnSpPr>
            <p:cNvPr id="397" name="Straight Connector 118"/>
            <p:cNvCxnSpPr>
              <a:cxnSpLocks noChangeShapeType="1"/>
            </p:cNvCxnSpPr>
            <p:nvPr/>
          </p:nvCxnSpPr>
          <p:spPr bwMode="auto">
            <a:xfrm rot="5400000">
              <a:off x="3208506" y="1500582"/>
              <a:ext cx="107033" cy="1470"/>
            </a:xfrm>
            <a:prstGeom prst="line">
              <a:avLst/>
            </a:prstGeom>
            <a:noFill/>
            <a:ln w="12700" algn="ctr">
              <a:solidFill>
                <a:schemeClr val="accent1">
                  <a:lumMod val="75000"/>
                </a:schemeClr>
              </a:solidFill>
              <a:round/>
              <a:headEnd/>
              <a:tailEnd/>
            </a:ln>
          </p:spPr>
        </p:cxnSp>
        <p:cxnSp>
          <p:nvCxnSpPr>
            <p:cNvPr id="398" name="Straight Connector 119"/>
            <p:cNvCxnSpPr>
              <a:cxnSpLocks noChangeShapeType="1"/>
            </p:cNvCxnSpPr>
            <p:nvPr/>
          </p:nvCxnSpPr>
          <p:spPr bwMode="auto">
            <a:xfrm rot="5400000">
              <a:off x="3243038" y="1501315"/>
              <a:ext cx="108499" cy="1470"/>
            </a:xfrm>
            <a:prstGeom prst="line">
              <a:avLst/>
            </a:prstGeom>
            <a:noFill/>
            <a:ln w="12700" algn="ctr">
              <a:solidFill>
                <a:schemeClr val="accent1">
                  <a:lumMod val="75000"/>
                </a:schemeClr>
              </a:solidFill>
              <a:round/>
              <a:headEnd/>
              <a:tailEnd/>
            </a:ln>
          </p:spPr>
        </p:cxnSp>
        <p:cxnSp>
          <p:nvCxnSpPr>
            <p:cNvPr id="399" name="Straight Connector 120"/>
            <p:cNvCxnSpPr>
              <a:cxnSpLocks noChangeShapeType="1"/>
            </p:cNvCxnSpPr>
            <p:nvPr/>
          </p:nvCxnSpPr>
          <p:spPr bwMode="auto">
            <a:xfrm rot="5400000">
              <a:off x="3278304" y="1501315"/>
              <a:ext cx="108499" cy="1470"/>
            </a:xfrm>
            <a:prstGeom prst="line">
              <a:avLst/>
            </a:prstGeom>
            <a:noFill/>
            <a:ln w="12700" algn="ctr">
              <a:solidFill>
                <a:schemeClr val="accent1">
                  <a:lumMod val="75000"/>
                </a:schemeClr>
              </a:solidFill>
              <a:round/>
              <a:headEnd/>
              <a:tailEnd/>
            </a:ln>
          </p:spPr>
        </p:cxnSp>
      </p:grpSp>
      <p:sp>
        <p:nvSpPr>
          <p:cNvPr id="16" name="Freeform 13"/>
          <p:cNvSpPr>
            <a:spLocks/>
          </p:cNvSpPr>
          <p:nvPr/>
        </p:nvSpPr>
        <p:spPr bwMode="auto">
          <a:xfrm>
            <a:off x="3747614" y="3753390"/>
            <a:ext cx="956892" cy="63661"/>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8211"/>
              <a:gd name="connsiteY0" fmla="*/ 4634 h 9180"/>
              <a:gd name="connsiteX1" fmla="*/ 1779 w 8211"/>
              <a:gd name="connsiteY1" fmla="*/ 9024 h 9180"/>
              <a:gd name="connsiteX2" fmla="*/ 3461 w 8211"/>
              <a:gd name="connsiteY2" fmla="*/ 0 h 9180"/>
              <a:gd name="connsiteX3" fmla="*/ 5517 w 8211"/>
              <a:gd name="connsiteY3" fmla="*/ 9024 h 9180"/>
              <a:gd name="connsiteX4" fmla="*/ 7242 w 8211"/>
              <a:gd name="connsiteY4" fmla="*/ 5610 h 9180"/>
              <a:gd name="connsiteX5" fmla="*/ 8211 w 8211"/>
              <a:gd name="connsiteY5" fmla="*/ 5610 h 9180"/>
              <a:gd name="connsiteX0" fmla="*/ 0 w 7833"/>
              <a:gd name="connsiteY0" fmla="*/ 9830 h 9999"/>
              <a:gd name="connsiteX1" fmla="*/ 2048 w 7833"/>
              <a:gd name="connsiteY1" fmla="*/ 0 h 9999"/>
              <a:gd name="connsiteX2" fmla="*/ 4552 w 7833"/>
              <a:gd name="connsiteY2" fmla="*/ 9830 h 9999"/>
              <a:gd name="connsiteX3" fmla="*/ 6653 w 7833"/>
              <a:gd name="connsiteY3" fmla="*/ 6111 h 9999"/>
              <a:gd name="connsiteX4" fmla="*/ 7833 w 7833"/>
              <a:gd name="connsiteY4" fmla="*/ 6111 h 9999"/>
              <a:gd name="connsiteX0" fmla="*/ 0 w 8494"/>
              <a:gd name="connsiteY0" fmla="*/ 9831 h 10000"/>
              <a:gd name="connsiteX1" fmla="*/ 2615 w 8494"/>
              <a:gd name="connsiteY1" fmla="*/ 0 h 10000"/>
              <a:gd name="connsiteX2" fmla="*/ 5811 w 8494"/>
              <a:gd name="connsiteY2" fmla="*/ 9831 h 10000"/>
              <a:gd name="connsiteX3" fmla="*/ 8494 w 8494"/>
              <a:gd name="connsiteY3" fmla="*/ 6112 h 10000"/>
              <a:gd name="connsiteX0" fmla="*/ 0 w 10000"/>
              <a:gd name="connsiteY0" fmla="*/ 9836 h 9836"/>
              <a:gd name="connsiteX1" fmla="*/ 3079 w 10000"/>
              <a:gd name="connsiteY1" fmla="*/ 5 h 9836"/>
              <a:gd name="connsiteX2" fmla="*/ 6841 w 10000"/>
              <a:gd name="connsiteY2" fmla="*/ 8440 h 9836"/>
              <a:gd name="connsiteX3" fmla="*/ 10000 w 10000"/>
              <a:gd name="connsiteY3" fmla="*/ 6117 h 9836"/>
              <a:gd name="connsiteX0" fmla="*/ 0 w 10000"/>
              <a:gd name="connsiteY0" fmla="*/ 8936 h 8936"/>
              <a:gd name="connsiteX1" fmla="*/ 3052 w 10000"/>
              <a:gd name="connsiteY1" fmla="*/ 6 h 8936"/>
              <a:gd name="connsiteX2" fmla="*/ 6841 w 10000"/>
              <a:gd name="connsiteY2" fmla="*/ 7517 h 8936"/>
              <a:gd name="connsiteX3" fmla="*/ 10000 w 10000"/>
              <a:gd name="connsiteY3" fmla="*/ 5155 h 8936"/>
              <a:gd name="connsiteX0" fmla="*/ 0 w 10137"/>
              <a:gd name="connsiteY0" fmla="*/ 5654 h 8622"/>
              <a:gd name="connsiteX1" fmla="*/ 3189 w 10137"/>
              <a:gd name="connsiteY1" fmla="*/ 29 h 8622"/>
              <a:gd name="connsiteX2" fmla="*/ 6978 w 10137"/>
              <a:gd name="connsiteY2" fmla="*/ 8434 h 8622"/>
              <a:gd name="connsiteX3" fmla="*/ 10137 w 10137"/>
              <a:gd name="connsiteY3" fmla="*/ 5791 h 8622"/>
            </a:gdLst>
            <a:ahLst/>
            <a:cxnLst>
              <a:cxn ang="0">
                <a:pos x="connsiteX0" y="connsiteY0"/>
              </a:cxn>
              <a:cxn ang="0">
                <a:pos x="connsiteX1" y="connsiteY1"/>
              </a:cxn>
              <a:cxn ang="0">
                <a:pos x="connsiteX2" y="connsiteY2"/>
              </a:cxn>
              <a:cxn ang="0">
                <a:pos x="connsiteX3" y="connsiteY3"/>
              </a:cxn>
            </a:cxnLst>
            <a:rect l="l" t="t" r="r" b="b"/>
            <a:pathLst>
              <a:path w="10137" h="8622">
                <a:moveTo>
                  <a:pt x="0" y="5654"/>
                </a:moveTo>
                <a:cubicBezTo>
                  <a:pt x="1053" y="4749"/>
                  <a:pt x="2026" y="-434"/>
                  <a:pt x="3189" y="29"/>
                </a:cubicBezTo>
                <a:cubicBezTo>
                  <a:pt x="4352" y="492"/>
                  <a:pt x="5820" y="7474"/>
                  <a:pt x="6978" y="8434"/>
                </a:cubicBezTo>
                <a:cubicBezTo>
                  <a:pt x="8136" y="9394"/>
                  <a:pt x="9318" y="6396"/>
                  <a:pt x="10137" y="5791"/>
                </a:cubicBezTo>
              </a:path>
            </a:pathLst>
          </a:custGeom>
          <a:noFill/>
          <a:ln w="38100">
            <a:solidFill>
              <a:schemeClr val="accent1">
                <a:lumMod val="75000"/>
              </a:scheme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17" name="Text Box 16"/>
          <p:cNvSpPr txBox="1">
            <a:spLocks noChangeArrowheads="1"/>
          </p:cNvSpPr>
          <p:nvPr/>
        </p:nvSpPr>
        <p:spPr bwMode="auto">
          <a:xfrm>
            <a:off x="2053470" y="2709121"/>
            <a:ext cx="351187" cy="270668"/>
          </a:xfrm>
          <a:prstGeom prst="rect">
            <a:avLst/>
          </a:prstGeom>
          <a:noFill/>
          <a:ln w="9525">
            <a:noFill/>
            <a:miter lim="800000"/>
            <a:headEnd/>
            <a:tailEnd/>
          </a:ln>
        </p:spPr>
        <p:txBody>
          <a:bodyPr wrap="none" lIns="64008" tIns="32004" rIns="64008" bIns="32004">
            <a:noAutofit/>
          </a:bodyPr>
          <a:lstStyle/>
          <a:p>
            <a:pPr algn="ctr" defTabSz="639731" fontAlgn="base">
              <a:lnSpc>
                <a:spcPts val="900"/>
              </a:lnSpc>
              <a:spcBef>
                <a:spcPct val="0"/>
              </a:spcBef>
              <a:spcAft>
                <a:spcPct val="0"/>
              </a:spcAft>
              <a:defRPr/>
            </a:pPr>
            <a:r>
              <a:rPr lang="en-US" sz="1200" b="1" kern="0" dirty="0">
                <a:latin typeface="Helvetica"/>
                <a:cs typeface="Helvetica"/>
              </a:rPr>
              <a:t>m</a:t>
            </a:r>
            <a:r>
              <a:rPr lang="en-US" sz="1200" b="1" kern="0" baseline="30000" dirty="0">
                <a:latin typeface="Helvetica"/>
                <a:cs typeface="Helvetica"/>
              </a:rPr>
              <a:t>7</a:t>
            </a:r>
            <a:r>
              <a:rPr lang="en-US" sz="1200" b="1" kern="0" dirty="0">
                <a:latin typeface="Helvetica"/>
                <a:cs typeface="Helvetica"/>
              </a:rPr>
              <a:t>G</a:t>
            </a:r>
          </a:p>
          <a:p>
            <a:pPr algn="ctr" defTabSz="639731" fontAlgn="base">
              <a:lnSpc>
                <a:spcPts val="900"/>
              </a:lnSpc>
              <a:spcBef>
                <a:spcPct val="0"/>
              </a:spcBef>
              <a:spcAft>
                <a:spcPct val="0"/>
              </a:spcAft>
              <a:defRPr/>
            </a:pPr>
            <a:r>
              <a:rPr lang="en-US" sz="1200" b="1" kern="0" dirty="0">
                <a:latin typeface="Helvetica"/>
                <a:cs typeface="Helvetica"/>
              </a:rPr>
              <a:t>cap</a:t>
            </a:r>
          </a:p>
        </p:txBody>
      </p:sp>
      <p:sp>
        <p:nvSpPr>
          <p:cNvPr id="18" name="Text Box 17"/>
          <p:cNvSpPr txBox="1">
            <a:spLocks noChangeArrowheads="1"/>
          </p:cNvSpPr>
          <p:nvPr/>
        </p:nvSpPr>
        <p:spPr bwMode="auto">
          <a:xfrm>
            <a:off x="4602072" y="2724789"/>
            <a:ext cx="663356"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200" b="1" kern="0" dirty="0">
                <a:latin typeface="Helvetica"/>
                <a:cs typeface="Helvetica"/>
              </a:rPr>
              <a:t>(A)</a:t>
            </a:r>
            <a:r>
              <a:rPr lang="en-US" sz="1200" b="1" kern="0" baseline="-25000" dirty="0">
                <a:latin typeface="Helvetica"/>
                <a:cs typeface="Helvetica"/>
              </a:rPr>
              <a:t>n</a:t>
            </a:r>
            <a:endParaRPr lang="en-US" sz="1200" b="1" kern="0" dirty="0">
              <a:latin typeface="Helvetica"/>
              <a:cs typeface="Helvetica"/>
            </a:endParaRPr>
          </a:p>
        </p:txBody>
      </p:sp>
      <p:sp>
        <p:nvSpPr>
          <p:cNvPr id="19" name="Text Box 21"/>
          <p:cNvSpPr txBox="1">
            <a:spLocks noChangeArrowheads="1"/>
          </p:cNvSpPr>
          <p:nvPr/>
        </p:nvSpPr>
        <p:spPr bwMode="auto">
          <a:xfrm>
            <a:off x="3557626" y="2922271"/>
            <a:ext cx="733778" cy="242219"/>
          </a:xfrm>
          <a:prstGeom prst="rect">
            <a:avLst/>
          </a:prstGeom>
          <a:noFill/>
          <a:ln w="9525">
            <a:noFill/>
            <a:miter lim="800000"/>
            <a:headEnd/>
            <a:tailEnd/>
          </a:ln>
        </p:spPr>
        <p:txBody>
          <a:bodyPr wrap="none" lIns="64008" tIns="32004" rIns="64008" bIns="32004">
            <a:noAutofit/>
          </a:bodyPr>
          <a:lstStyle/>
          <a:p>
            <a:pPr algn="ctr" defTabSz="639731" fontAlgn="base">
              <a:spcBef>
                <a:spcPct val="0"/>
              </a:spcBef>
              <a:spcAft>
                <a:spcPct val="0"/>
              </a:spcAft>
              <a:defRPr/>
            </a:pPr>
            <a:r>
              <a:rPr lang="en-US" sz="1600" b="1" kern="0" dirty="0">
                <a:solidFill>
                  <a:srgbClr val="0000FF"/>
                </a:solidFill>
                <a:latin typeface="Arial" pitchFamily="34" charset="0"/>
                <a:cs typeface="Arial" pitchFamily="34" charset="0"/>
              </a:rPr>
              <a:t>miR2118</a:t>
            </a:r>
          </a:p>
        </p:txBody>
      </p:sp>
      <p:sp>
        <p:nvSpPr>
          <p:cNvPr id="20" name="Freeform 13"/>
          <p:cNvSpPr>
            <a:spLocks/>
          </p:cNvSpPr>
          <p:nvPr/>
        </p:nvSpPr>
        <p:spPr bwMode="auto">
          <a:xfrm>
            <a:off x="2819545" y="3609298"/>
            <a:ext cx="1884897" cy="63038"/>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9031"/>
              <a:gd name="connsiteY0" fmla="*/ 7317 h 9180"/>
              <a:gd name="connsiteX1" fmla="*/ 1789 w 9031"/>
              <a:gd name="connsiteY1" fmla="*/ 4634 h 9180"/>
              <a:gd name="connsiteX2" fmla="*/ 3568 w 9031"/>
              <a:gd name="connsiteY2" fmla="*/ 9024 h 9180"/>
              <a:gd name="connsiteX3" fmla="*/ 5250 w 9031"/>
              <a:gd name="connsiteY3" fmla="*/ 0 h 9180"/>
              <a:gd name="connsiteX4" fmla="*/ 7306 w 9031"/>
              <a:gd name="connsiteY4" fmla="*/ 9024 h 9180"/>
              <a:gd name="connsiteX5" fmla="*/ 9031 w 9031"/>
              <a:gd name="connsiteY5" fmla="*/ 5610 h 9180"/>
              <a:gd name="connsiteX0" fmla="*/ 0 w 11336"/>
              <a:gd name="connsiteY0" fmla="*/ 10095 h 10095"/>
              <a:gd name="connsiteX1" fmla="*/ 3317 w 11336"/>
              <a:gd name="connsiteY1" fmla="*/ 5048 h 10095"/>
              <a:gd name="connsiteX2" fmla="*/ 5287 w 11336"/>
              <a:gd name="connsiteY2" fmla="*/ 9830 h 10095"/>
              <a:gd name="connsiteX3" fmla="*/ 7149 w 11336"/>
              <a:gd name="connsiteY3" fmla="*/ 0 h 10095"/>
              <a:gd name="connsiteX4" fmla="*/ 9426 w 11336"/>
              <a:gd name="connsiteY4" fmla="*/ 9830 h 10095"/>
              <a:gd name="connsiteX5" fmla="*/ 11336 w 11336"/>
              <a:gd name="connsiteY5" fmla="*/ 6111 h 10095"/>
              <a:gd name="connsiteX0" fmla="*/ 0 w 11336"/>
              <a:gd name="connsiteY0" fmla="*/ 10095 h 10095"/>
              <a:gd name="connsiteX1" fmla="*/ 1579 w 11336"/>
              <a:gd name="connsiteY1" fmla="*/ 4008 h 10095"/>
              <a:gd name="connsiteX2" fmla="*/ 3317 w 11336"/>
              <a:gd name="connsiteY2" fmla="*/ 5048 h 10095"/>
              <a:gd name="connsiteX3" fmla="*/ 5287 w 11336"/>
              <a:gd name="connsiteY3" fmla="*/ 9830 h 10095"/>
              <a:gd name="connsiteX4" fmla="*/ 7149 w 11336"/>
              <a:gd name="connsiteY4" fmla="*/ 0 h 10095"/>
              <a:gd name="connsiteX5" fmla="*/ 9426 w 11336"/>
              <a:gd name="connsiteY5" fmla="*/ 9830 h 10095"/>
              <a:gd name="connsiteX6" fmla="*/ 11336 w 11336"/>
              <a:gd name="connsiteY6" fmla="*/ 6111 h 1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36" h="10095">
                <a:moveTo>
                  <a:pt x="0" y="10095"/>
                </a:moveTo>
                <a:cubicBezTo>
                  <a:pt x="263" y="9081"/>
                  <a:pt x="1026" y="4849"/>
                  <a:pt x="1579" y="4008"/>
                </a:cubicBezTo>
                <a:cubicBezTo>
                  <a:pt x="2132" y="3167"/>
                  <a:pt x="2699" y="4078"/>
                  <a:pt x="3317" y="5048"/>
                </a:cubicBezTo>
                <a:cubicBezTo>
                  <a:pt x="3935" y="6018"/>
                  <a:pt x="4650" y="10627"/>
                  <a:pt x="5287" y="9830"/>
                </a:cubicBezTo>
                <a:cubicBezTo>
                  <a:pt x="5924" y="9034"/>
                  <a:pt x="6466" y="0"/>
                  <a:pt x="7149" y="0"/>
                </a:cubicBezTo>
                <a:cubicBezTo>
                  <a:pt x="7834" y="0"/>
                  <a:pt x="8729" y="8768"/>
                  <a:pt x="9426" y="9830"/>
                </a:cubicBezTo>
                <a:cubicBezTo>
                  <a:pt x="10121" y="10893"/>
                  <a:pt x="10841" y="6643"/>
                  <a:pt x="11336" y="6111"/>
                </a:cubicBezTo>
              </a:path>
            </a:pathLst>
          </a:custGeom>
          <a:noFill/>
          <a:ln w="38100">
            <a:solidFill>
              <a:schemeClr val="tx2"/>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21" name="Text Box 17"/>
          <p:cNvSpPr txBox="1">
            <a:spLocks noChangeArrowheads="1"/>
          </p:cNvSpPr>
          <p:nvPr/>
        </p:nvSpPr>
        <p:spPr bwMode="auto">
          <a:xfrm>
            <a:off x="4631120" y="3517237"/>
            <a:ext cx="663356"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200" b="1" kern="0" dirty="0">
                <a:latin typeface="Helvetica"/>
                <a:cs typeface="Helvetica"/>
              </a:rPr>
              <a:t>(A)</a:t>
            </a:r>
            <a:r>
              <a:rPr lang="en-US" sz="1200" b="1" kern="0" baseline="-25000" dirty="0">
                <a:latin typeface="Helvetica"/>
                <a:cs typeface="Helvetica"/>
              </a:rPr>
              <a:t>n</a:t>
            </a:r>
            <a:endParaRPr lang="en-US" sz="1200" b="1" kern="0" dirty="0">
              <a:latin typeface="Helvetica"/>
              <a:cs typeface="Helvetica"/>
            </a:endParaRPr>
          </a:p>
        </p:txBody>
      </p:sp>
      <p:sp>
        <p:nvSpPr>
          <p:cNvPr id="22" name="Text Box 21"/>
          <p:cNvSpPr txBox="1">
            <a:spLocks noChangeArrowheads="1"/>
          </p:cNvSpPr>
          <p:nvPr/>
        </p:nvSpPr>
        <p:spPr bwMode="auto">
          <a:xfrm>
            <a:off x="1942982" y="3793317"/>
            <a:ext cx="1005665"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400" b="1" kern="0" dirty="0">
                <a:latin typeface="Arial" pitchFamily="34" charset="0"/>
                <a:cs typeface="Arial" pitchFamily="34" charset="0"/>
              </a:rPr>
              <a:t>5’ degradation</a:t>
            </a:r>
          </a:p>
        </p:txBody>
      </p:sp>
      <p:sp>
        <p:nvSpPr>
          <p:cNvPr id="23" name="Freeform 13"/>
          <p:cNvSpPr>
            <a:spLocks/>
          </p:cNvSpPr>
          <p:nvPr/>
        </p:nvSpPr>
        <p:spPr bwMode="auto">
          <a:xfrm>
            <a:off x="2286547" y="3542174"/>
            <a:ext cx="210290" cy="44421"/>
          </a:xfrm>
          <a:custGeom>
            <a:avLst/>
            <a:gdLst>
              <a:gd name="T0" fmla="*/ 0 w 681"/>
              <a:gd name="T1" fmla="*/ 2147483647 h 42"/>
              <a:gd name="T2" fmla="*/ 2147483647 w 681"/>
              <a:gd name="T3" fmla="*/ 2147483647 h 42"/>
              <a:gd name="T4" fmla="*/ 2147483647 w 681"/>
              <a:gd name="T5" fmla="*/ 0 h 42"/>
              <a:gd name="T6" fmla="*/ 2147483647 w 681"/>
              <a:gd name="T7" fmla="*/ 2147483647 h 42"/>
              <a:gd name="T8" fmla="*/ 2147483647 w 681"/>
              <a:gd name="T9" fmla="*/ 2147483647 h 42"/>
              <a:gd name="T10" fmla="*/ 2147483647 w 681"/>
              <a:gd name="T11" fmla="*/ 2147483647 h 42"/>
              <a:gd name="T12" fmla="*/ 0 60000 65536"/>
              <a:gd name="T13" fmla="*/ 0 60000 65536"/>
              <a:gd name="T14" fmla="*/ 0 60000 65536"/>
              <a:gd name="T15" fmla="*/ 0 60000 65536"/>
              <a:gd name="T16" fmla="*/ 0 60000 65536"/>
              <a:gd name="T17" fmla="*/ 0 60000 65536"/>
              <a:gd name="T18" fmla="*/ 0 w 681"/>
              <a:gd name="T19" fmla="*/ 0 h 42"/>
              <a:gd name="T20" fmla="*/ 681 w 681"/>
              <a:gd name="T21" fmla="*/ 42 h 42"/>
              <a:gd name="connsiteX0" fmla="*/ 0 w 939"/>
              <a:gd name="connsiteY0" fmla="*/ 30 h 42"/>
              <a:gd name="connsiteX1" fmla="*/ 335 w 939"/>
              <a:gd name="connsiteY1" fmla="*/ 37 h 42"/>
              <a:gd name="connsiteX2" fmla="*/ 493 w 939"/>
              <a:gd name="connsiteY2" fmla="*/ 0 h 42"/>
              <a:gd name="connsiteX3" fmla="*/ 686 w 939"/>
              <a:gd name="connsiteY3" fmla="*/ 37 h 42"/>
              <a:gd name="connsiteX4" fmla="*/ 848 w 939"/>
              <a:gd name="connsiteY4" fmla="*/ 23 h 42"/>
              <a:gd name="connsiteX5" fmla="*/ 939 w 939"/>
              <a:gd name="connsiteY5" fmla="*/ 23 h 42"/>
              <a:gd name="connsiteX0" fmla="*/ 0 w 939"/>
              <a:gd name="connsiteY0" fmla="*/ 30 h 41"/>
              <a:gd name="connsiteX1" fmla="*/ 168 w 939"/>
              <a:gd name="connsiteY1" fmla="*/ 19 h 41"/>
              <a:gd name="connsiteX2" fmla="*/ 335 w 939"/>
              <a:gd name="connsiteY2" fmla="*/ 37 h 41"/>
              <a:gd name="connsiteX3" fmla="*/ 493 w 939"/>
              <a:gd name="connsiteY3" fmla="*/ 0 h 41"/>
              <a:gd name="connsiteX4" fmla="*/ 686 w 939"/>
              <a:gd name="connsiteY4" fmla="*/ 37 h 41"/>
              <a:gd name="connsiteX5" fmla="*/ 848 w 939"/>
              <a:gd name="connsiteY5" fmla="*/ 23 h 41"/>
              <a:gd name="connsiteX6" fmla="*/ 939 w 939"/>
              <a:gd name="connsiteY6" fmla="*/ 23 h 41"/>
              <a:gd name="connsiteX0" fmla="*/ 0 w 1154"/>
              <a:gd name="connsiteY0" fmla="*/ 30 h 41"/>
              <a:gd name="connsiteX1" fmla="*/ 383 w 1154"/>
              <a:gd name="connsiteY1" fmla="*/ 19 h 41"/>
              <a:gd name="connsiteX2" fmla="*/ 550 w 1154"/>
              <a:gd name="connsiteY2" fmla="*/ 37 h 41"/>
              <a:gd name="connsiteX3" fmla="*/ 708 w 1154"/>
              <a:gd name="connsiteY3" fmla="*/ 0 h 41"/>
              <a:gd name="connsiteX4" fmla="*/ 901 w 1154"/>
              <a:gd name="connsiteY4" fmla="*/ 37 h 41"/>
              <a:gd name="connsiteX5" fmla="*/ 1063 w 1154"/>
              <a:gd name="connsiteY5" fmla="*/ 23 h 41"/>
              <a:gd name="connsiteX6" fmla="*/ 1154 w 1154"/>
              <a:gd name="connsiteY6" fmla="*/ 23 h 41"/>
              <a:gd name="connsiteX0" fmla="*/ 0 w 1412"/>
              <a:gd name="connsiteY0" fmla="*/ 30 h 41"/>
              <a:gd name="connsiteX1" fmla="*/ 641 w 1412"/>
              <a:gd name="connsiteY1" fmla="*/ 19 h 41"/>
              <a:gd name="connsiteX2" fmla="*/ 808 w 1412"/>
              <a:gd name="connsiteY2" fmla="*/ 37 h 41"/>
              <a:gd name="connsiteX3" fmla="*/ 966 w 1412"/>
              <a:gd name="connsiteY3" fmla="*/ 0 h 41"/>
              <a:gd name="connsiteX4" fmla="*/ 1159 w 1412"/>
              <a:gd name="connsiteY4" fmla="*/ 37 h 41"/>
              <a:gd name="connsiteX5" fmla="*/ 1321 w 1412"/>
              <a:gd name="connsiteY5" fmla="*/ 23 h 41"/>
              <a:gd name="connsiteX6" fmla="*/ 1412 w 1412"/>
              <a:gd name="connsiteY6" fmla="*/ 23 h 41"/>
              <a:gd name="connsiteX0" fmla="*/ 0 w 1412"/>
              <a:gd name="connsiteY0" fmla="*/ 30 h 41"/>
              <a:gd name="connsiteX1" fmla="*/ 252 w 1412"/>
              <a:gd name="connsiteY1" fmla="*/ 23 h 41"/>
              <a:gd name="connsiteX2" fmla="*/ 641 w 1412"/>
              <a:gd name="connsiteY2" fmla="*/ 19 h 41"/>
              <a:gd name="connsiteX3" fmla="*/ 808 w 1412"/>
              <a:gd name="connsiteY3" fmla="*/ 37 h 41"/>
              <a:gd name="connsiteX4" fmla="*/ 966 w 1412"/>
              <a:gd name="connsiteY4" fmla="*/ 0 h 41"/>
              <a:gd name="connsiteX5" fmla="*/ 1159 w 1412"/>
              <a:gd name="connsiteY5" fmla="*/ 37 h 41"/>
              <a:gd name="connsiteX6" fmla="*/ 1321 w 1412"/>
              <a:gd name="connsiteY6" fmla="*/ 23 h 41"/>
              <a:gd name="connsiteX7" fmla="*/ 1412 w 1412"/>
              <a:gd name="connsiteY7" fmla="*/ 23 h 41"/>
              <a:gd name="connsiteX0" fmla="*/ 0 w 1412"/>
              <a:gd name="connsiteY0" fmla="*/ 30 h 41"/>
              <a:gd name="connsiteX1" fmla="*/ 252 w 1412"/>
              <a:gd name="connsiteY1" fmla="*/ 2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536 w 1412"/>
              <a:gd name="connsiteY3" fmla="*/ 1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6"/>
              <a:gd name="connsiteX1" fmla="*/ 255 w 1412"/>
              <a:gd name="connsiteY1" fmla="*/ 43 h 46"/>
              <a:gd name="connsiteX2" fmla="*/ 402 w 1412"/>
              <a:gd name="connsiteY2" fmla="*/ 15 h 46"/>
              <a:gd name="connsiteX3" fmla="*/ 536 w 1412"/>
              <a:gd name="connsiteY3" fmla="*/ 27 h 46"/>
              <a:gd name="connsiteX4" fmla="*/ 641 w 1412"/>
              <a:gd name="connsiteY4" fmla="*/ 19 h 46"/>
              <a:gd name="connsiteX5" fmla="*/ 808 w 1412"/>
              <a:gd name="connsiteY5" fmla="*/ 37 h 46"/>
              <a:gd name="connsiteX6" fmla="*/ 966 w 1412"/>
              <a:gd name="connsiteY6" fmla="*/ 0 h 46"/>
              <a:gd name="connsiteX7" fmla="*/ 1159 w 1412"/>
              <a:gd name="connsiteY7" fmla="*/ 37 h 46"/>
              <a:gd name="connsiteX8" fmla="*/ 1321 w 1412"/>
              <a:gd name="connsiteY8" fmla="*/ 23 h 46"/>
              <a:gd name="connsiteX9" fmla="*/ 1412 w 1412"/>
              <a:gd name="connsiteY9" fmla="*/ 23 h 46"/>
              <a:gd name="connsiteX0" fmla="*/ 0 w 1321"/>
              <a:gd name="connsiteY0" fmla="*/ 30 h 46"/>
              <a:gd name="connsiteX1" fmla="*/ 255 w 1321"/>
              <a:gd name="connsiteY1" fmla="*/ 43 h 46"/>
              <a:gd name="connsiteX2" fmla="*/ 402 w 1321"/>
              <a:gd name="connsiteY2" fmla="*/ 15 h 46"/>
              <a:gd name="connsiteX3" fmla="*/ 536 w 1321"/>
              <a:gd name="connsiteY3" fmla="*/ 27 h 46"/>
              <a:gd name="connsiteX4" fmla="*/ 641 w 1321"/>
              <a:gd name="connsiteY4" fmla="*/ 19 h 46"/>
              <a:gd name="connsiteX5" fmla="*/ 808 w 1321"/>
              <a:gd name="connsiteY5" fmla="*/ 37 h 46"/>
              <a:gd name="connsiteX6" fmla="*/ 966 w 1321"/>
              <a:gd name="connsiteY6" fmla="*/ 0 h 46"/>
              <a:gd name="connsiteX7" fmla="*/ 1159 w 1321"/>
              <a:gd name="connsiteY7" fmla="*/ 37 h 46"/>
              <a:gd name="connsiteX8" fmla="*/ 1321 w 1321"/>
              <a:gd name="connsiteY8" fmla="*/ 23 h 46"/>
              <a:gd name="connsiteX0" fmla="*/ 0 w 1159"/>
              <a:gd name="connsiteY0" fmla="*/ 30 h 46"/>
              <a:gd name="connsiteX1" fmla="*/ 255 w 1159"/>
              <a:gd name="connsiteY1" fmla="*/ 43 h 46"/>
              <a:gd name="connsiteX2" fmla="*/ 402 w 1159"/>
              <a:gd name="connsiteY2" fmla="*/ 15 h 46"/>
              <a:gd name="connsiteX3" fmla="*/ 536 w 1159"/>
              <a:gd name="connsiteY3" fmla="*/ 27 h 46"/>
              <a:gd name="connsiteX4" fmla="*/ 641 w 1159"/>
              <a:gd name="connsiteY4" fmla="*/ 19 h 46"/>
              <a:gd name="connsiteX5" fmla="*/ 808 w 1159"/>
              <a:gd name="connsiteY5" fmla="*/ 37 h 46"/>
              <a:gd name="connsiteX6" fmla="*/ 966 w 1159"/>
              <a:gd name="connsiteY6" fmla="*/ 0 h 46"/>
              <a:gd name="connsiteX7" fmla="*/ 1159 w 1159"/>
              <a:gd name="connsiteY7" fmla="*/ 37 h 46"/>
              <a:gd name="connsiteX0" fmla="*/ 0 w 966"/>
              <a:gd name="connsiteY0" fmla="*/ 30 h 46"/>
              <a:gd name="connsiteX1" fmla="*/ 255 w 966"/>
              <a:gd name="connsiteY1" fmla="*/ 43 h 46"/>
              <a:gd name="connsiteX2" fmla="*/ 402 w 966"/>
              <a:gd name="connsiteY2" fmla="*/ 15 h 46"/>
              <a:gd name="connsiteX3" fmla="*/ 536 w 966"/>
              <a:gd name="connsiteY3" fmla="*/ 27 h 46"/>
              <a:gd name="connsiteX4" fmla="*/ 641 w 966"/>
              <a:gd name="connsiteY4" fmla="*/ 19 h 46"/>
              <a:gd name="connsiteX5" fmla="*/ 808 w 966"/>
              <a:gd name="connsiteY5" fmla="*/ 37 h 46"/>
              <a:gd name="connsiteX6" fmla="*/ 966 w 966"/>
              <a:gd name="connsiteY6" fmla="*/ 0 h 46"/>
              <a:gd name="connsiteX0" fmla="*/ 0 w 808"/>
              <a:gd name="connsiteY0" fmla="*/ 18 h 34"/>
              <a:gd name="connsiteX1" fmla="*/ 255 w 808"/>
              <a:gd name="connsiteY1" fmla="*/ 31 h 34"/>
              <a:gd name="connsiteX2" fmla="*/ 402 w 808"/>
              <a:gd name="connsiteY2" fmla="*/ 3 h 34"/>
              <a:gd name="connsiteX3" fmla="*/ 536 w 808"/>
              <a:gd name="connsiteY3" fmla="*/ 15 h 34"/>
              <a:gd name="connsiteX4" fmla="*/ 641 w 808"/>
              <a:gd name="connsiteY4" fmla="*/ 7 h 34"/>
              <a:gd name="connsiteX5" fmla="*/ 808 w 808"/>
              <a:gd name="connsiteY5" fmla="*/ 25 h 34"/>
              <a:gd name="connsiteX0" fmla="*/ 0 w 641"/>
              <a:gd name="connsiteY0" fmla="*/ 18 h 34"/>
              <a:gd name="connsiteX1" fmla="*/ 255 w 641"/>
              <a:gd name="connsiteY1" fmla="*/ 31 h 34"/>
              <a:gd name="connsiteX2" fmla="*/ 402 w 641"/>
              <a:gd name="connsiteY2" fmla="*/ 3 h 34"/>
              <a:gd name="connsiteX3" fmla="*/ 536 w 641"/>
              <a:gd name="connsiteY3" fmla="*/ 15 h 34"/>
              <a:gd name="connsiteX4" fmla="*/ 641 w 641"/>
              <a:gd name="connsiteY4" fmla="*/ 7 h 34"/>
              <a:gd name="connsiteX0" fmla="*/ 0 w 536"/>
              <a:gd name="connsiteY0" fmla="*/ 18 h 34"/>
              <a:gd name="connsiteX1" fmla="*/ 255 w 536"/>
              <a:gd name="connsiteY1" fmla="*/ 31 h 34"/>
              <a:gd name="connsiteX2" fmla="*/ 402 w 536"/>
              <a:gd name="connsiteY2" fmla="*/ 3 h 34"/>
              <a:gd name="connsiteX3" fmla="*/ 536 w 536"/>
              <a:gd name="connsiteY3" fmla="*/ 15 h 34"/>
            </a:gdLst>
            <a:ahLst/>
            <a:cxnLst>
              <a:cxn ang="0">
                <a:pos x="connsiteX0" y="connsiteY0"/>
              </a:cxn>
              <a:cxn ang="0">
                <a:pos x="connsiteX1" y="connsiteY1"/>
              </a:cxn>
              <a:cxn ang="0">
                <a:pos x="connsiteX2" y="connsiteY2"/>
              </a:cxn>
              <a:cxn ang="0">
                <a:pos x="connsiteX3" y="connsiteY3"/>
              </a:cxn>
            </a:cxnLst>
            <a:rect l="l" t="t" r="r" b="b"/>
            <a:pathLst>
              <a:path w="536" h="34">
                <a:moveTo>
                  <a:pt x="0" y="18"/>
                </a:moveTo>
                <a:cubicBezTo>
                  <a:pt x="79" y="19"/>
                  <a:pt x="188" y="34"/>
                  <a:pt x="255" y="31"/>
                </a:cubicBezTo>
                <a:cubicBezTo>
                  <a:pt x="322" y="29"/>
                  <a:pt x="355" y="6"/>
                  <a:pt x="402" y="3"/>
                </a:cubicBezTo>
                <a:cubicBezTo>
                  <a:pt x="449" y="0"/>
                  <a:pt x="496" y="14"/>
                  <a:pt x="536" y="15"/>
                </a:cubicBezTo>
              </a:path>
            </a:pathLst>
          </a:custGeom>
          <a:solidFill>
            <a:srgbClr val="FFFFFF">
              <a:lumMod val="65000"/>
            </a:srgbClr>
          </a:solid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24" name="Line 51"/>
          <p:cNvSpPr>
            <a:spLocks noChangeShapeType="1"/>
          </p:cNvSpPr>
          <p:nvPr/>
        </p:nvSpPr>
        <p:spPr bwMode="auto">
          <a:xfrm>
            <a:off x="6153614" y="2819559"/>
            <a:ext cx="0" cy="329799"/>
          </a:xfrm>
          <a:prstGeom prst="line">
            <a:avLst/>
          </a:prstGeom>
          <a:noFill/>
          <a:ln w="38100">
            <a:solidFill>
              <a:srgbClr val="C0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grpSp>
        <p:nvGrpSpPr>
          <p:cNvPr id="14" name="Group 24"/>
          <p:cNvGrpSpPr/>
          <p:nvPr/>
        </p:nvGrpSpPr>
        <p:grpSpPr>
          <a:xfrm>
            <a:off x="2947337" y="2912328"/>
            <a:ext cx="433122" cy="81315"/>
            <a:chOff x="2932885" y="1447794"/>
            <a:chExt cx="580649" cy="108507"/>
          </a:xfrm>
          <a:solidFill>
            <a:schemeClr val="accent5">
              <a:lumMod val="60000"/>
              <a:lumOff val="40000"/>
            </a:schemeClr>
          </a:solidFill>
        </p:grpSpPr>
        <p:sp>
          <p:nvSpPr>
            <p:cNvPr id="372" name="Freeform 29"/>
            <p:cNvSpPr>
              <a:spLocks/>
            </p:cNvSpPr>
            <p:nvPr/>
          </p:nvSpPr>
          <p:spPr bwMode="auto">
            <a:xfrm rot="21540000">
              <a:off x="2932885" y="1530200"/>
              <a:ext cx="580649" cy="10908"/>
            </a:xfrm>
            <a:custGeom>
              <a:avLst/>
              <a:gdLst>
                <a:gd name="T0" fmla="*/ 0 w 354"/>
                <a:gd name="T1" fmla="*/ 2147483647 h 17"/>
                <a:gd name="T2" fmla="*/ 2147483647 w 354"/>
                <a:gd name="T3" fmla="*/ 2147483647 h 17"/>
                <a:gd name="T4" fmla="*/ 2147483647 w 354"/>
                <a:gd name="T5" fmla="*/ 2147483647 h 17"/>
                <a:gd name="T6" fmla="*/ 0 60000 65536"/>
                <a:gd name="T7" fmla="*/ 0 60000 65536"/>
                <a:gd name="T8" fmla="*/ 0 60000 65536"/>
                <a:gd name="T9" fmla="*/ 0 w 354"/>
                <a:gd name="T10" fmla="*/ 0 h 17"/>
                <a:gd name="T11" fmla="*/ 354 w 354"/>
                <a:gd name="T12" fmla="*/ 17 h 17"/>
                <a:gd name="connsiteX0" fmla="*/ 0 w 10006"/>
                <a:gd name="connsiteY0" fmla="*/ 153 h 3542"/>
                <a:gd name="connsiteX1" fmla="*/ 6893 w 10006"/>
                <a:gd name="connsiteY1" fmla="*/ 2506 h 3542"/>
                <a:gd name="connsiteX2" fmla="*/ 10006 w 10006"/>
                <a:gd name="connsiteY2" fmla="*/ 3247 h 3542"/>
              </a:gdLst>
              <a:ahLst/>
              <a:cxnLst>
                <a:cxn ang="0">
                  <a:pos x="connsiteX0" y="connsiteY0"/>
                </a:cxn>
                <a:cxn ang="0">
                  <a:pos x="connsiteX1" y="connsiteY1"/>
                </a:cxn>
                <a:cxn ang="0">
                  <a:pos x="connsiteX2" y="connsiteY2"/>
                </a:cxn>
              </a:cxnLst>
              <a:rect l="l" t="t" r="r" b="b"/>
              <a:pathLst>
                <a:path w="10006" h="3542">
                  <a:moveTo>
                    <a:pt x="0" y="153"/>
                  </a:moveTo>
                  <a:cubicBezTo>
                    <a:pt x="1921" y="-435"/>
                    <a:pt x="5226" y="741"/>
                    <a:pt x="6893" y="2506"/>
                  </a:cubicBezTo>
                  <a:cubicBezTo>
                    <a:pt x="8559" y="4271"/>
                    <a:pt x="9328" y="3247"/>
                    <a:pt x="10006" y="3247"/>
                  </a:cubicBezTo>
                </a:path>
              </a:pathLst>
            </a:custGeom>
            <a:grpFill/>
            <a:ln w="28575">
              <a:solidFill>
                <a:srgbClr val="0070C0"/>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cxnSp>
          <p:nvCxnSpPr>
            <p:cNvPr id="373" name="Straight Connector 107"/>
            <p:cNvCxnSpPr>
              <a:cxnSpLocks noChangeShapeType="1"/>
            </p:cNvCxnSpPr>
            <p:nvPr/>
          </p:nvCxnSpPr>
          <p:spPr bwMode="auto">
            <a:xfrm rot="5400000">
              <a:off x="2921389" y="1500582"/>
              <a:ext cx="107033" cy="1469"/>
            </a:xfrm>
            <a:prstGeom prst="line">
              <a:avLst/>
            </a:prstGeom>
            <a:grpFill/>
            <a:ln w="12700" algn="ctr">
              <a:solidFill>
                <a:srgbClr val="0070C0"/>
              </a:solidFill>
              <a:round/>
              <a:headEnd/>
              <a:tailEnd/>
            </a:ln>
          </p:spPr>
        </p:cxnSp>
        <p:cxnSp>
          <p:nvCxnSpPr>
            <p:cNvPr id="374" name="Straight Connector 110"/>
            <p:cNvCxnSpPr>
              <a:cxnSpLocks noChangeShapeType="1"/>
            </p:cNvCxnSpPr>
            <p:nvPr/>
          </p:nvCxnSpPr>
          <p:spPr bwMode="auto">
            <a:xfrm rot="5400000">
              <a:off x="2884662" y="1500582"/>
              <a:ext cx="107033" cy="1469"/>
            </a:xfrm>
            <a:prstGeom prst="line">
              <a:avLst/>
            </a:prstGeom>
            <a:grpFill/>
            <a:ln w="12700" algn="ctr">
              <a:solidFill>
                <a:srgbClr val="0070C0"/>
              </a:solidFill>
              <a:round/>
              <a:headEnd/>
              <a:tailEnd/>
            </a:ln>
          </p:spPr>
        </p:cxnSp>
        <p:cxnSp>
          <p:nvCxnSpPr>
            <p:cNvPr id="375" name="Straight Connector 111"/>
            <p:cNvCxnSpPr>
              <a:cxnSpLocks noChangeShapeType="1"/>
            </p:cNvCxnSpPr>
            <p:nvPr/>
          </p:nvCxnSpPr>
          <p:spPr bwMode="auto">
            <a:xfrm rot="5400000">
              <a:off x="2956648" y="1500582"/>
              <a:ext cx="107033" cy="1469"/>
            </a:xfrm>
            <a:prstGeom prst="line">
              <a:avLst/>
            </a:prstGeom>
            <a:grpFill/>
            <a:ln w="12700" algn="ctr">
              <a:solidFill>
                <a:srgbClr val="0070C0"/>
              </a:solidFill>
              <a:round/>
              <a:headEnd/>
              <a:tailEnd/>
            </a:ln>
          </p:spPr>
        </p:cxnSp>
        <p:cxnSp>
          <p:nvCxnSpPr>
            <p:cNvPr id="376" name="Straight Connector 112"/>
            <p:cNvCxnSpPr>
              <a:cxnSpLocks noChangeShapeType="1"/>
            </p:cNvCxnSpPr>
            <p:nvPr/>
          </p:nvCxnSpPr>
          <p:spPr bwMode="auto">
            <a:xfrm rot="5400000">
              <a:off x="2992639" y="1499846"/>
              <a:ext cx="107031" cy="2938"/>
            </a:xfrm>
            <a:prstGeom prst="line">
              <a:avLst/>
            </a:prstGeom>
            <a:grpFill/>
            <a:ln w="12700" algn="ctr">
              <a:solidFill>
                <a:srgbClr val="0070C0"/>
              </a:solidFill>
              <a:round/>
              <a:headEnd/>
              <a:tailEnd/>
            </a:ln>
          </p:spPr>
        </p:cxnSp>
        <p:cxnSp>
          <p:nvCxnSpPr>
            <p:cNvPr id="377" name="Straight Connector 113"/>
            <p:cNvCxnSpPr>
              <a:cxnSpLocks noChangeShapeType="1"/>
            </p:cNvCxnSpPr>
            <p:nvPr/>
          </p:nvCxnSpPr>
          <p:spPr bwMode="auto">
            <a:xfrm rot="5400000">
              <a:off x="3028628" y="1500580"/>
              <a:ext cx="107031" cy="1469"/>
            </a:xfrm>
            <a:prstGeom prst="line">
              <a:avLst/>
            </a:prstGeom>
            <a:grpFill/>
            <a:ln w="12700" algn="ctr">
              <a:solidFill>
                <a:srgbClr val="0070C0"/>
              </a:solidFill>
              <a:round/>
              <a:headEnd/>
              <a:tailEnd/>
            </a:ln>
          </p:spPr>
        </p:cxnSp>
        <p:cxnSp>
          <p:nvCxnSpPr>
            <p:cNvPr id="378" name="Straight Connector 114"/>
            <p:cNvCxnSpPr>
              <a:cxnSpLocks noChangeShapeType="1"/>
            </p:cNvCxnSpPr>
            <p:nvPr/>
          </p:nvCxnSpPr>
          <p:spPr bwMode="auto">
            <a:xfrm rot="5400000">
              <a:off x="3063158" y="1501314"/>
              <a:ext cx="108499" cy="1469"/>
            </a:xfrm>
            <a:prstGeom prst="line">
              <a:avLst/>
            </a:prstGeom>
            <a:grpFill/>
            <a:ln w="12700" algn="ctr">
              <a:solidFill>
                <a:srgbClr val="0070C0"/>
              </a:solidFill>
              <a:round/>
              <a:headEnd/>
              <a:tailEnd/>
            </a:ln>
          </p:spPr>
        </p:cxnSp>
        <p:cxnSp>
          <p:nvCxnSpPr>
            <p:cNvPr id="379" name="Straight Connector 115"/>
            <p:cNvCxnSpPr>
              <a:cxnSpLocks noChangeShapeType="1"/>
            </p:cNvCxnSpPr>
            <p:nvPr/>
          </p:nvCxnSpPr>
          <p:spPr bwMode="auto">
            <a:xfrm rot="5400000">
              <a:off x="3100615" y="1500582"/>
              <a:ext cx="107033" cy="1469"/>
            </a:xfrm>
            <a:prstGeom prst="line">
              <a:avLst/>
            </a:prstGeom>
            <a:grpFill/>
            <a:ln w="12700" algn="ctr">
              <a:solidFill>
                <a:srgbClr val="0070C0"/>
              </a:solidFill>
              <a:round/>
              <a:headEnd/>
              <a:tailEnd/>
            </a:ln>
          </p:spPr>
        </p:cxnSp>
        <p:cxnSp>
          <p:nvCxnSpPr>
            <p:cNvPr id="380" name="Straight Connector 116"/>
            <p:cNvCxnSpPr>
              <a:cxnSpLocks noChangeShapeType="1"/>
            </p:cNvCxnSpPr>
            <p:nvPr/>
          </p:nvCxnSpPr>
          <p:spPr bwMode="auto">
            <a:xfrm rot="5400000">
              <a:off x="3135866" y="1500582"/>
              <a:ext cx="107033" cy="1469"/>
            </a:xfrm>
            <a:prstGeom prst="line">
              <a:avLst/>
            </a:prstGeom>
            <a:grpFill/>
            <a:ln w="12700" algn="ctr">
              <a:solidFill>
                <a:srgbClr val="0070C0"/>
              </a:solidFill>
              <a:round/>
              <a:headEnd/>
              <a:tailEnd/>
            </a:ln>
          </p:spPr>
        </p:cxnSp>
        <p:cxnSp>
          <p:nvCxnSpPr>
            <p:cNvPr id="381" name="Straight Connector 117"/>
            <p:cNvCxnSpPr>
              <a:cxnSpLocks noChangeShapeType="1"/>
            </p:cNvCxnSpPr>
            <p:nvPr/>
          </p:nvCxnSpPr>
          <p:spPr bwMode="auto">
            <a:xfrm rot="5400000">
              <a:off x="3171122" y="1500582"/>
              <a:ext cx="107033" cy="1469"/>
            </a:xfrm>
            <a:prstGeom prst="line">
              <a:avLst/>
            </a:prstGeom>
            <a:grpFill/>
            <a:ln w="12700" algn="ctr">
              <a:solidFill>
                <a:srgbClr val="0070C0"/>
              </a:solidFill>
              <a:round/>
              <a:headEnd/>
              <a:tailEnd/>
            </a:ln>
          </p:spPr>
        </p:cxnSp>
        <p:cxnSp>
          <p:nvCxnSpPr>
            <p:cNvPr id="382" name="Straight Connector 118"/>
            <p:cNvCxnSpPr>
              <a:cxnSpLocks noChangeShapeType="1"/>
            </p:cNvCxnSpPr>
            <p:nvPr/>
          </p:nvCxnSpPr>
          <p:spPr bwMode="auto">
            <a:xfrm rot="5400000">
              <a:off x="3207840" y="1500582"/>
              <a:ext cx="107033" cy="1469"/>
            </a:xfrm>
            <a:prstGeom prst="line">
              <a:avLst/>
            </a:prstGeom>
            <a:grpFill/>
            <a:ln w="12700" algn="ctr">
              <a:solidFill>
                <a:srgbClr val="0070C0"/>
              </a:solidFill>
              <a:round/>
              <a:headEnd/>
              <a:tailEnd/>
            </a:ln>
          </p:spPr>
        </p:cxnSp>
        <p:cxnSp>
          <p:nvCxnSpPr>
            <p:cNvPr id="383" name="Straight Connector 119"/>
            <p:cNvCxnSpPr>
              <a:cxnSpLocks noChangeShapeType="1"/>
            </p:cNvCxnSpPr>
            <p:nvPr/>
          </p:nvCxnSpPr>
          <p:spPr bwMode="auto">
            <a:xfrm rot="5400000">
              <a:off x="3242371" y="1501314"/>
              <a:ext cx="108499" cy="1469"/>
            </a:xfrm>
            <a:prstGeom prst="line">
              <a:avLst/>
            </a:prstGeom>
            <a:grpFill/>
            <a:ln w="12700" algn="ctr">
              <a:solidFill>
                <a:srgbClr val="0070C0"/>
              </a:solidFill>
              <a:round/>
              <a:headEnd/>
              <a:tailEnd/>
            </a:ln>
          </p:spPr>
        </p:cxnSp>
        <p:cxnSp>
          <p:nvCxnSpPr>
            <p:cNvPr id="384" name="Straight Connector 120"/>
            <p:cNvCxnSpPr>
              <a:cxnSpLocks noChangeShapeType="1"/>
            </p:cNvCxnSpPr>
            <p:nvPr/>
          </p:nvCxnSpPr>
          <p:spPr bwMode="auto">
            <a:xfrm rot="5400000">
              <a:off x="3277634" y="1501317"/>
              <a:ext cx="108499" cy="1469"/>
            </a:xfrm>
            <a:prstGeom prst="line">
              <a:avLst/>
            </a:prstGeom>
            <a:grpFill/>
            <a:ln w="12700" algn="ctr">
              <a:solidFill>
                <a:srgbClr val="0070C0"/>
              </a:solidFill>
              <a:round/>
              <a:headEnd/>
              <a:tailEnd/>
            </a:ln>
          </p:spPr>
        </p:cxnSp>
        <p:cxnSp>
          <p:nvCxnSpPr>
            <p:cNvPr id="385" name="Straight Connector 121"/>
            <p:cNvCxnSpPr>
              <a:cxnSpLocks noChangeShapeType="1"/>
            </p:cNvCxnSpPr>
            <p:nvPr/>
          </p:nvCxnSpPr>
          <p:spPr bwMode="auto">
            <a:xfrm rot="5400000">
              <a:off x="3315078" y="1500585"/>
              <a:ext cx="107033" cy="1469"/>
            </a:xfrm>
            <a:prstGeom prst="line">
              <a:avLst/>
            </a:prstGeom>
            <a:grpFill/>
            <a:ln w="12700" algn="ctr">
              <a:solidFill>
                <a:srgbClr val="0070C0"/>
              </a:solidFill>
              <a:round/>
              <a:headEnd/>
              <a:tailEnd/>
            </a:ln>
          </p:spPr>
        </p:cxnSp>
        <p:cxnSp>
          <p:nvCxnSpPr>
            <p:cNvPr id="386" name="Straight Connector 122"/>
            <p:cNvCxnSpPr>
              <a:cxnSpLocks noChangeShapeType="1"/>
            </p:cNvCxnSpPr>
            <p:nvPr/>
          </p:nvCxnSpPr>
          <p:spPr bwMode="auto">
            <a:xfrm rot="5400000">
              <a:off x="3349609" y="1501314"/>
              <a:ext cx="108499" cy="1469"/>
            </a:xfrm>
            <a:prstGeom prst="line">
              <a:avLst/>
            </a:prstGeom>
            <a:grpFill/>
            <a:ln w="12700" algn="ctr">
              <a:solidFill>
                <a:srgbClr val="0070C0"/>
              </a:solidFill>
              <a:round/>
              <a:headEnd/>
              <a:tailEnd/>
            </a:ln>
          </p:spPr>
        </p:cxnSp>
        <p:cxnSp>
          <p:nvCxnSpPr>
            <p:cNvPr id="387" name="Straight Connector 123"/>
            <p:cNvCxnSpPr>
              <a:cxnSpLocks noChangeShapeType="1"/>
            </p:cNvCxnSpPr>
            <p:nvPr/>
          </p:nvCxnSpPr>
          <p:spPr bwMode="auto">
            <a:xfrm rot="5400000">
              <a:off x="3385593" y="1500575"/>
              <a:ext cx="107032" cy="1469"/>
            </a:xfrm>
            <a:prstGeom prst="line">
              <a:avLst/>
            </a:prstGeom>
            <a:grpFill/>
            <a:ln w="12700" algn="ctr">
              <a:solidFill>
                <a:srgbClr val="0070C0"/>
              </a:solidFill>
              <a:round/>
              <a:headEnd/>
              <a:tailEnd/>
            </a:ln>
          </p:spPr>
        </p:cxnSp>
        <p:cxnSp>
          <p:nvCxnSpPr>
            <p:cNvPr id="388" name="Straight Connector 124"/>
            <p:cNvCxnSpPr>
              <a:cxnSpLocks noChangeShapeType="1"/>
            </p:cNvCxnSpPr>
            <p:nvPr/>
          </p:nvCxnSpPr>
          <p:spPr bwMode="auto">
            <a:xfrm rot="5400000">
              <a:off x="3422254" y="1500584"/>
              <a:ext cx="107033" cy="1469"/>
            </a:xfrm>
            <a:prstGeom prst="line">
              <a:avLst/>
            </a:prstGeom>
            <a:grpFill/>
            <a:ln w="12700" algn="ctr">
              <a:solidFill>
                <a:srgbClr val="0070C0"/>
              </a:solidFill>
              <a:round/>
              <a:headEnd/>
              <a:tailEnd/>
            </a:ln>
          </p:spPr>
        </p:cxnSp>
        <p:cxnSp>
          <p:nvCxnSpPr>
            <p:cNvPr id="389" name="Straight Connector 125"/>
            <p:cNvCxnSpPr>
              <a:cxnSpLocks noChangeShapeType="1"/>
            </p:cNvCxnSpPr>
            <p:nvPr/>
          </p:nvCxnSpPr>
          <p:spPr bwMode="auto">
            <a:xfrm rot="5400000">
              <a:off x="3458305" y="1500583"/>
              <a:ext cx="107033" cy="1469"/>
            </a:xfrm>
            <a:prstGeom prst="line">
              <a:avLst/>
            </a:prstGeom>
            <a:grpFill/>
            <a:ln w="12700" algn="ctr">
              <a:solidFill>
                <a:srgbClr val="0070C0"/>
              </a:solidFill>
              <a:round/>
              <a:headEnd/>
              <a:tailEnd/>
            </a:ln>
          </p:spPr>
        </p:cxnSp>
      </p:grpSp>
      <p:sp>
        <p:nvSpPr>
          <p:cNvPr id="26" name="Freeform 13"/>
          <p:cNvSpPr>
            <a:spLocks/>
          </p:cNvSpPr>
          <p:nvPr/>
        </p:nvSpPr>
        <p:spPr bwMode="auto">
          <a:xfrm>
            <a:off x="2373581" y="2807739"/>
            <a:ext cx="2289643" cy="66580"/>
          </a:xfrm>
          <a:custGeom>
            <a:avLst/>
            <a:gdLst>
              <a:gd name="T0" fmla="*/ 0 w 1412"/>
              <a:gd name="T1" fmla="*/ 2147483647 h 46"/>
              <a:gd name="T2" fmla="*/ 2147483647 w 1412"/>
              <a:gd name="T3" fmla="*/ 2147483647 h 46"/>
              <a:gd name="T4" fmla="*/ 2147483647 w 1412"/>
              <a:gd name="T5" fmla="*/ 2147483647 h 46"/>
              <a:gd name="T6" fmla="*/ 2147483647 w 1412"/>
              <a:gd name="T7" fmla="*/ 2147483647 h 46"/>
              <a:gd name="T8" fmla="*/ 2147483647 w 1412"/>
              <a:gd name="T9" fmla="*/ 2147483647 h 46"/>
              <a:gd name="T10" fmla="*/ 2147483647 w 1412"/>
              <a:gd name="T11" fmla="*/ 2147483647 h 46"/>
              <a:gd name="T12" fmla="*/ 2147483647 w 1412"/>
              <a:gd name="T13" fmla="*/ 0 h 46"/>
              <a:gd name="T14" fmla="*/ 2147483647 w 1412"/>
              <a:gd name="T15" fmla="*/ 2147483647 h 46"/>
              <a:gd name="T16" fmla="*/ 2147483647 w 1412"/>
              <a:gd name="T17" fmla="*/ 2147483647 h 46"/>
              <a:gd name="T18" fmla="*/ 2147483647 w 1412"/>
              <a:gd name="T19" fmla="*/ 2147483647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12"/>
              <a:gd name="T31" fmla="*/ 0 h 46"/>
              <a:gd name="T32" fmla="*/ 1412 w 1412"/>
              <a:gd name="T33" fmla="*/ 46 h 46"/>
              <a:gd name="connsiteX0" fmla="*/ 0 w 10000"/>
              <a:gd name="connsiteY0" fmla="*/ 4441 h 7353"/>
              <a:gd name="connsiteX1" fmla="*/ 1806 w 10000"/>
              <a:gd name="connsiteY1" fmla="*/ 7267 h 7353"/>
              <a:gd name="connsiteX2" fmla="*/ 2847 w 10000"/>
              <a:gd name="connsiteY2" fmla="*/ 1180 h 7353"/>
              <a:gd name="connsiteX3" fmla="*/ 3796 w 10000"/>
              <a:gd name="connsiteY3" fmla="*/ 3789 h 7353"/>
              <a:gd name="connsiteX4" fmla="*/ 4540 w 10000"/>
              <a:gd name="connsiteY4" fmla="*/ 2049 h 7353"/>
              <a:gd name="connsiteX5" fmla="*/ 5722 w 10000"/>
              <a:gd name="connsiteY5" fmla="*/ 5962 h 7353"/>
              <a:gd name="connsiteX6" fmla="*/ 6877 w 10000"/>
              <a:gd name="connsiteY6" fmla="*/ 0 h 7353"/>
              <a:gd name="connsiteX7" fmla="*/ 8208 w 10000"/>
              <a:gd name="connsiteY7" fmla="*/ 5962 h 7353"/>
              <a:gd name="connsiteX8" fmla="*/ 9356 w 10000"/>
              <a:gd name="connsiteY8" fmla="*/ 2919 h 7353"/>
              <a:gd name="connsiteX9" fmla="*/ 10000 w 10000"/>
              <a:gd name="connsiteY9" fmla="*/ 2919 h 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7353">
                <a:moveTo>
                  <a:pt x="0" y="4441"/>
                </a:moveTo>
                <a:cubicBezTo>
                  <a:pt x="559" y="4658"/>
                  <a:pt x="1331" y="7919"/>
                  <a:pt x="1806" y="7267"/>
                </a:cubicBezTo>
                <a:cubicBezTo>
                  <a:pt x="2280" y="6832"/>
                  <a:pt x="2514" y="1832"/>
                  <a:pt x="2847" y="1180"/>
                </a:cubicBezTo>
                <a:cubicBezTo>
                  <a:pt x="3180" y="528"/>
                  <a:pt x="3513" y="3571"/>
                  <a:pt x="3796" y="3789"/>
                </a:cubicBezTo>
                <a:lnTo>
                  <a:pt x="4540" y="2049"/>
                </a:lnTo>
                <a:cubicBezTo>
                  <a:pt x="5198" y="2484"/>
                  <a:pt x="5333" y="6303"/>
                  <a:pt x="5722" y="5962"/>
                </a:cubicBezTo>
                <a:cubicBezTo>
                  <a:pt x="6111" y="5621"/>
                  <a:pt x="6467" y="0"/>
                  <a:pt x="6877" y="0"/>
                </a:cubicBezTo>
                <a:cubicBezTo>
                  <a:pt x="7288" y="0"/>
                  <a:pt x="7795" y="5475"/>
                  <a:pt x="8208" y="5962"/>
                </a:cubicBezTo>
                <a:cubicBezTo>
                  <a:pt x="8621" y="6449"/>
                  <a:pt x="9058" y="3354"/>
                  <a:pt x="9356" y="2919"/>
                </a:cubicBezTo>
                <a:cubicBezTo>
                  <a:pt x="9653" y="2484"/>
                  <a:pt x="9865" y="2919"/>
                  <a:pt x="10000" y="2919"/>
                </a:cubicBezTo>
              </a:path>
            </a:pathLst>
          </a:custGeom>
          <a:solidFill>
            <a:schemeClr val="accent2"/>
          </a:solidFill>
          <a:ln w="38100">
            <a:solidFill>
              <a:schemeClr val="tx2"/>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27" name="Freeform 13"/>
          <p:cNvSpPr>
            <a:spLocks/>
          </p:cNvSpPr>
          <p:nvPr/>
        </p:nvSpPr>
        <p:spPr bwMode="auto">
          <a:xfrm>
            <a:off x="2488362" y="3641956"/>
            <a:ext cx="210290" cy="44421"/>
          </a:xfrm>
          <a:custGeom>
            <a:avLst/>
            <a:gdLst>
              <a:gd name="T0" fmla="*/ 0 w 681"/>
              <a:gd name="T1" fmla="*/ 2147483647 h 42"/>
              <a:gd name="T2" fmla="*/ 2147483647 w 681"/>
              <a:gd name="T3" fmla="*/ 2147483647 h 42"/>
              <a:gd name="T4" fmla="*/ 2147483647 w 681"/>
              <a:gd name="T5" fmla="*/ 0 h 42"/>
              <a:gd name="T6" fmla="*/ 2147483647 w 681"/>
              <a:gd name="T7" fmla="*/ 2147483647 h 42"/>
              <a:gd name="T8" fmla="*/ 2147483647 w 681"/>
              <a:gd name="T9" fmla="*/ 2147483647 h 42"/>
              <a:gd name="T10" fmla="*/ 2147483647 w 681"/>
              <a:gd name="T11" fmla="*/ 2147483647 h 42"/>
              <a:gd name="T12" fmla="*/ 0 60000 65536"/>
              <a:gd name="T13" fmla="*/ 0 60000 65536"/>
              <a:gd name="T14" fmla="*/ 0 60000 65536"/>
              <a:gd name="T15" fmla="*/ 0 60000 65536"/>
              <a:gd name="T16" fmla="*/ 0 60000 65536"/>
              <a:gd name="T17" fmla="*/ 0 60000 65536"/>
              <a:gd name="T18" fmla="*/ 0 w 681"/>
              <a:gd name="T19" fmla="*/ 0 h 42"/>
              <a:gd name="T20" fmla="*/ 681 w 681"/>
              <a:gd name="T21" fmla="*/ 42 h 42"/>
              <a:gd name="connsiteX0" fmla="*/ 0 w 939"/>
              <a:gd name="connsiteY0" fmla="*/ 30 h 42"/>
              <a:gd name="connsiteX1" fmla="*/ 335 w 939"/>
              <a:gd name="connsiteY1" fmla="*/ 37 h 42"/>
              <a:gd name="connsiteX2" fmla="*/ 493 w 939"/>
              <a:gd name="connsiteY2" fmla="*/ 0 h 42"/>
              <a:gd name="connsiteX3" fmla="*/ 686 w 939"/>
              <a:gd name="connsiteY3" fmla="*/ 37 h 42"/>
              <a:gd name="connsiteX4" fmla="*/ 848 w 939"/>
              <a:gd name="connsiteY4" fmla="*/ 23 h 42"/>
              <a:gd name="connsiteX5" fmla="*/ 939 w 939"/>
              <a:gd name="connsiteY5" fmla="*/ 23 h 42"/>
              <a:gd name="connsiteX0" fmla="*/ 0 w 939"/>
              <a:gd name="connsiteY0" fmla="*/ 30 h 41"/>
              <a:gd name="connsiteX1" fmla="*/ 168 w 939"/>
              <a:gd name="connsiteY1" fmla="*/ 19 h 41"/>
              <a:gd name="connsiteX2" fmla="*/ 335 w 939"/>
              <a:gd name="connsiteY2" fmla="*/ 37 h 41"/>
              <a:gd name="connsiteX3" fmla="*/ 493 w 939"/>
              <a:gd name="connsiteY3" fmla="*/ 0 h 41"/>
              <a:gd name="connsiteX4" fmla="*/ 686 w 939"/>
              <a:gd name="connsiteY4" fmla="*/ 37 h 41"/>
              <a:gd name="connsiteX5" fmla="*/ 848 w 939"/>
              <a:gd name="connsiteY5" fmla="*/ 23 h 41"/>
              <a:gd name="connsiteX6" fmla="*/ 939 w 939"/>
              <a:gd name="connsiteY6" fmla="*/ 23 h 41"/>
              <a:gd name="connsiteX0" fmla="*/ 0 w 1154"/>
              <a:gd name="connsiteY0" fmla="*/ 30 h 41"/>
              <a:gd name="connsiteX1" fmla="*/ 383 w 1154"/>
              <a:gd name="connsiteY1" fmla="*/ 19 h 41"/>
              <a:gd name="connsiteX2" fmla="*/ 550 w 1154"/>
              <a:gd name="connsiteY2" fmla="*/ 37 h 41"/>
              <a:gd name="connsiteX3" fmla="*/ 708 w 1154"/>
              <a:gd name="connsiteY3" fmla="*/ 0 h 41"/>
              <a:gd name="connsiteX4" fmla="*/ 901 w 1154"/>
              <a:gd name="connsiteY4" fmla="*/ 37 h 41"/>
              <a:gd name="connsiteX5" fmla="*/ 1063 w 1154"/>
              <a:gd name="connsiteY5" fmla="*/ 23 h 41"/>
              <a:gd name="connsiteX6" fmla="*/ 1154 w 1154"/>
              <a:gd name="connsiteY6" fmla="*/ 23 h 41"/>
              <a:gd name="connsiteX0" fmla="*/ 0 w 1412"/>
              <a:gd name="connsiteY0" fmla="*/ 30 h 41"/>
              <a:gd name="connsiteX1" fmla="*/ 641 w 1412"/>
              <a:gd name="connsiteY1" fmla="*/ 19 h 41"/>
              <a:gd name="connsiteX2" fmla="*/ 808 w 1412"/>
              <a:gd name="connsiteY2" fmla="*/ 37 h 41"/>
              <a:gd name="connsiteX3" fmla="*/ 966 w 1412"/>
              <a:gd name="connsiteY3" fmla="*/ 0 h 41"/>
              <a:gd name="connsiteX4" fmla="*/ 1159 w 1412"/>
              <a:gd name="connsiteY4" fmla="*/ 37 h 41"/>
              <a:gd name="connsiteX5" fmla="*/ 1321 w 1412"/>
              <a:gd name="connsiteY5" fmla="*/ 23 h 41"/>
              <a:gd name="connsiteX6" fmla="*/ 1412 w 1412"/>
              <a:gd name="connsiteY6" fmla="*/ 23 h 41"/>
              <a:gd name="connsiteX0" fmla="*/ 0 w 1412"/>
              <a:gd name="connsiteY0" fmla="*/ 30 h 41"/>
              <a:gd name="connsiteX1" fmla="*/ 252 w 1412"/>
              <a:gd name="connsiteY1" fmla="*/ 23 h 41"/>
              <a:gd name="connsiteX2" fmla="*/ 641 w 1412"/>
              <a:gd name="connsiteY2" fmla="*/ 19 h 41"/>
              <a:gd name="connsiteX3" fmla="*/ 808 w 1412"/>
              <a:gd name="connsiteY3" fmla="*/ 37 h 41"/>
              <a:gd name="connsiteX4" fmla="*/ 966 w 1412"/>
              <a:gd name="connsiteY4" fmla="*/ 0 h 41"/>
              <a:gd name="connsiteX5" fmla="*/ 1159 w 1412"/>
              <a:gd name="connsiteY5" fmla="*/ 37 h 41"/>
              <a:gd name="connsiteX6" fmla="*/ 1321 w 1412"/>
              <a:gd name="connsiteY6" fmla="*/ 23 h 41"/>
              <a:gd name="connsiteX7" fmla="*/ 1412 w 1412"/>
              <a:gd name="connsiteY7" fmla="*/ 23 h 41"/>
              <a:gd name="connsiteX0" fmla="*/ 0 w 1412"/>
              <a:gd name="connsiteY0" fmla="*/ 30 h 41"/>
              <a:gd name="connsiteX1" fmla="*/ 252 w 1412"/>
              <a:gd name="connsiteY1" fmla="*/ 2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536 w 1412"/>
              <a:gd name="connsiteY3" fmla="*/ 1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6"/>
              <a:gd name="connsiteX1" fmla="*/ 255 w 1412"/>
              <a:gd name="connsiteY1" fmla="*/ 43 h 46"/>
              <a:gd name="connsiteX2" fmla="*/ 402 w 1412"/>
              <a:gd name="connsiteY2" fmla="*/ 15 h 46"/>
              <a:gd name="connsiteX3" fmla="*/ 536 w 1412"/>
              <a:gd name="connsiteY3" fmla="*/ 27 h 46"/>
              <a:gd name="connsiteX4" fmla="*/ 641 w 1412"/>
              <a:gd name="connsiteY4" fmla="*/ 19 h 46"/>
              <a:gd name="connsiteX5" fmla="*/ 808 w 1412"/>
              <a:gd name="connsiteY5" fmla="*/ 37 h 46"/>
              <a:gd name="connsiteX6" fmla="*/ 966 w 1412"/>
              <a:gd name="connsiteY6" fmla="*/ 0 h 46"/>
              <a:gd name="connsiteX7" fmla="*/ 1159 w 1412"/>
              <a:gd name="connsiteY7" fmla="*/ 37 h 46"/>
              <a:gd name="connsiteX8" fmla="*/ 1321 w 1412"/>
              <a:gd name="connsiteY8" fmla="*/ 23 h 46"/>
              <a:gd name="connsiteX9" fmla="*/ 1412 w 1412"/>
              <a:gd name="connsiteY9" fmla="*/ 23 h 46"/>
              <a:gd name="connsiteX0" fmla="*/ 0 w 1321"/>
              <a:gd name="connsiteY0" fmla="*/ 30 h 46"/>
              <a:gd name="connsiteX1" fmla="*/ 255 w 1321"/>
              <a:gd name="connsiteY1" fmla="*/ 43 h 46"/>
              <a:gd name="connsiteX2" fmla="*/ 402 w 1321"/>
              <a:gd name="connsiteY2" fmla="*/ 15 h 46"/>
              <a:gd name="connsiteX3" fmla="*/ 536 w 1321"/>
              <a:gd name="connsiteY3" fmla="*/ 27 h 46"/>
              <a:gd name="connsiteX4" fmla="*/ 641 w 1321"/>
              <a:gd name="connsiteY4" fmla="*/ 19 h 46"/>
              <a:gd name="connsiteX5" fmla="*/ 808 w 1321"/>
              <a:gd name="connsiteY5" fmla="*/ 37 h 46"/>
              <a:gd name="connsiteX6" fmla="*/ 966 w 1321"/>
              <a:gd name="connsiteY6" fmla="*/ 0 h 46"/>
              <a:gd name="connsiteX7" fmla="*/ 1159 w 1321"/>
              <a:gd name="connsiteY7" fmla="*/ 37 h 46"/>
              <a:gd name="connsiteX8" fmla="*/ 1321 w 1321"/>
              <a:gd name="connsiteY8" fmla="*/ 23 h 46"/>
              <a:gd name="connsiteX0" fmla="*/ 0 w 1159"/>
              <a:gd name="connsiteY0" fmla="*/ 30 h 46"/>
              <a:gd name="connsiteX1" fmla="*/ 255 w 1159"/>
              <a:gd name="connsiteY1" fmla="*/ 43 h 46"/>
              <a:gd name="connsiteX2" fmla="*/ 402 w 1159"/>
              <a:gd name="connsiteY2" fmla="*/ 15 h 46"/>
              <a:gd name="connsiteX3" fmla="*/ 536 w 1159"/>
              <a:gd name="connsiteY3" fmla="*/ 27 h 46"/>
              <a:gd name="connsiteX4" fmla="*/ 641 w 1159"/>
              <a:gd name="connsiteY4" fmla="*/ 19 h 46"/>
              <a:gd name="connsiteX5" fmla="*/ 808 w 1159"/>
              <a:gd name="connsiteY5" fmla="*/ 37 h 46"/>
              <a:gd name="connsiteX6" fmla="*/ 966 w 1159"/>
              <a:gd name="connsiteY6" fmla="*/ 0 h 46"/>
              <a:gd name="connsiteX7" fmla="*/ 1159 w 1159"/>
              <a:gd name="connsiteY7" fmla="*/ 37 h 46"/>
              <a:gd name="connsiteX0" fmla="*/ 0 w 966"/>
              <a:gd name="connsiteY0" fmla="*/ 30 h 46"/>
              <a:gd name="connsiteX1" fmla="*/ 255 w 966"/>
              <a:gd name="connsiteY1" fmla="*/ 43 h 46"/>
              <a:gd name="connsiteX2" fmla="*/ 402 w 966"/>
              <a:gd name="connsiteY2" fmla="*/ 15 h 46"/>
              <a:gd name="connsiteX3" fmla="*/ 536 w 966"/>
              <a:gd name="connsiteY3" fmla="*/ 27 h 46"/>
              <a:gd name="connsiteX4" fmla="*/ 641 w 966"/>
              <a:gd name="connsiteY4" fmla="*/ 19 h 46"/>
              <a:gd name="connsiteX5" fmla="*/ 808 w 966"/>
              <a:gd name="connsiteY5" fmla="*/ 37 h 46"/>
              <a:gd name="connsiteX6" fmla="*/ 966 w 966"/>
              <a:gd name="connsiteY6" fmla="*/ 0 h 46"/>
              <a:gd name="connsiteX0" fmla="*/ 0 w 808"/>
              <a:gd name="connsiteY0" fmla="*/ 18 h 34"/>
              <a:gd name="connsiteX1" fmla="*/ 255 w 808"/>
              <a:gd name="connsiteY1" fmla="*/ 31 h 34"/>
              <a:gd name="connsiteX2" fmla="*/ 402 w 808"/>
              <a:gd name="connsiteY2" fmla="*/ 3 h 34"/>
              <a:gd name="connsiteX3" fmla="*/ 536 w 808"/>
              <a:gd name="connsiteY3" fmla="*/ 15 h 34"/>
              <a:gd name="connsiteX4" fmla="*/ 641 w 808"/>
              <a:gd name="connsiteY4" fmla="*/ 7 h 34"/>
              <a:gd name="connsiteX5" fmla="*/ 808 w 808"/>
              <a:gd name="connsiteY5" fmla="*/ 25 h 34"/>
              <a:gd name="connsiteX0" fmla="*/ 0 w 641"/>
              <a:gd name="connsiteY0" fmla="*/ 18 h 34"/>
              <a:gd name="connsiteX1" fmla="*/ 255 w 641"/>
              <a:gd name="connsiteY1" fmla="*/ 31 h 34"/>
              <a:gd name="connsiteX2" fmla="*/ 402 w 641"/>
              <a:gd name="connsiteY2" fmla="*/ 3 h 34"/>
              <a:gd name="connsiteX3" fmla="*/ 536 w 641"/>
              <a:gd name="connsiteY3" fmla="*/ 15 h 34"/>
              <a:gd name="connsiteX4" fmla="*/ 641 w 641"/>
              <a:gd name="connsiteY4" fmla="*/ 7 h 34"/>
              <a:gd name="connsiteX0" fmla="*/ 0 w 536"/>
              <a:gd name="connsiteY0" fmla="*/ 18 h 34"/>
              <a:gd name="connsiteX1" fmla="*/ 255 w 536"/>
              <a:gd name="connsiteY1" fmla="*/ 31 h 34"/>
              <a:gd name="connsiteX2" fmla="*/ 402 w 536"/>
              <a:gd name="connsiteY2" fmla="*/ 3 h 34"/>
              <a:gd name="connsiteX3" fmla="*/ 536 w 536"/>
              <a:gd name="connsiteY3" fmla="*/ 15 h 34"/>
            </a:gdLst>
            <a:ahLst/>
            <a:cxnLst>
              <a:cxn ang="0">
                <a:pos x="connsiteX0" y="connsiteY0"/>
              </a:cxn>
              <a:cxn ang="0">
                <a:pos x="connsiteX1" y="connsiteY1"/>
              </a:cxn>
              <a:cxn ang="0">
                <a:pos x="connsiteX2" y="connsiteY2"/>
              </a:cxn>
              <a:cxn ang="0">
                <a:pos x="connsiteX3" y="connsiteY3"/>
              </a:cxn>
            </a:cxnLst>
            <a:rect l="l" t="t" r="r" b="b"/>
            <a:pathLst>
              <a:path w="536" h="34">
                <a:moveTo>
                  <a:pt x="0" y="18"/>
                </a:moveTo>
                <a:cubicBezTo>
                  <a:pt x="79" y="19"/>
                  <a:pt x="188" y="34"/>
                  <a:pt x="255" y="31"/>
                </a:cubicBezTo>
                <a:cubicBezTo>
                  <a:pt x="322" y="29"/>
                  <a:pt x="355" y="6"/>
                  <a:pt x="402" y="3"/>
                </a:cubicBezTo>
                <a:cubicBezTo>
                  <a:pt x="449" y="0"/>
                  <a:pt x="496" y="14"/>
                  <a:pt x="536" y="15"/>
                </a:cubicBezTo>
              </a:path>
            </a:pathLst>
          </a:custGeom>
          <a:solidFill>
            <a:srgbClr val="FFFFFF">
              <a:lumMod val="65000"/>
            </a:srgbClr>
          </a:solid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28" name="Freeform 13"/>
          <p:cNvSpPr>
            <a:spLocks/>
          </p:cNvSpPr>
          <p:nvPr/>
        </p:nvSpPr>
        <p:spPr bwMode="auto">
          <a:xfrm>
            <a:off x="2147615" y="3707871"/>
            <a:ext cx="210290" cy="44421"/>
          </a:xfrm>
          <a:custGeom>
            <a:avLst/>
            <a:gdLst>
              <a:gd name="T0" fmla="*/ 0 w 681"/>
              <a:gd name="T1" fmla="*/ 2147483647 h 42"/>
              <a:gd name="T2" fmla="*/ 2147483647 w 681"/>
              <a:gd name="T3" fmla="*/ 2147483647 h 42"/>
              <a:gd name="T4" fmla="*/ 2147483647 w 681"/>
              <a:gd name="T5" fmla="*/ 0 h 42"/>
              <a:gd name="T6" fmla="*/ 2147483647 w 681"/>
              <a:gd name="T7" fmla="*/ 2147483647 h 42"/>
              <a:gd name="T8" fmla="*/ 2147483647 w 681"/>
              <a:gd name="T9" fmla="*/ 2147483647 h 42"/>
              <a:gd name="T10" fmla="*/ 2147483647 w 681"/>
              <a:gd name="T11" fmla="*/ 2147483647 h 42"/>
              <a:gd name="T12" fmla="*/ 0 60000 65536"/>
              <a:gd name="T13" fmla="*/ 0 60000 65536"/>
              <a:gd name="T14" fmla="*/ 0 60000 65536"/>
              <a:gd name="T15" fmla="*/ 0 60000 65536"/>
              <a:gd name="T16" fmla="*/ 0 60000 65536"/>
              <a:gd name="T17" fmla="*/ 0 60000 65536"/>
              <a:gd name="T18" fmla="*/ 0 w 681"/>
              <a:gd name="T19" fmla="*/ 0 h 42"/>
              <a:gd name="T20" fmla="*/ 681 w 681"/>
              <a:gd name="T21" fmla="*/ 42 h 42"/>
              <a:gd name="connsiteX0" fmla="*/ 0 w 939"/>
              <a:gd name="connsiteY0" fmla="*/ 30 h 42"/>
              <a:gd name="connsiteX1" fmla="*/ 335 w 939"/>
              <a:gd name="connsiteY1" fmla="*/ 37 h 42"/>
              <a:gd name="connsiteX2" fmla="*/ 493 w 939"/>
              <a:gd name="connsiteY2" fmla="*/ 0 h 42"/>
              <a:gd name="connsiteX3" fmla="*/ 686 w 939"/>
              <a:gd name="connsiteY3" fmla="*/ 37 h 42"/>
              <a:gd name="connsiteX4" fmla="*/ 848 w 939"/>
              <a:gd name="connsiteY4" fmla="*/ 23 h 42"/>
              <a:gd name="connsiteX5" fmla="*/ 939 w 939"/>
              <a:gd name="connsiteY5" fmla="*/ 23 h 42"/>
              <a:gd name="connsiteX0" fmla="*/ 0 w 939"/>
              <a:gd name="connsiteY0" fmla="*/ 30 h 41"/>
              <a:gd name="connsiteX1" fmla="*/ 168 w 939"/>
              <a:gd name="connsiteY1" fmla="*/ 19 h 41"/>
              <a:gd name="connsiteX2" fmla="*/ 335 w 939"/>
              <a:gd name="connsiteY2" fmla="*/ 37 h 41"/>
              <a:gd name="connsiteX3" fmla="*/ 493 w 939"/>
              <a:gd name="connsiteY3" fmla="*/ 0 h 41"/>
              <a:gd name="connsiteX4" fmla="*/ 686 w 939"/>
              <a:gd name="connsiteY4" fmla="*/ 37 h 41"/>
              <a:gd name="connsiteX5" fmla="*/ 848 w 939"/>
              <a:gd name="connsiteY5" fmla="*/ 23 h 41"/>
              <a:gd name="connsiteX6" fmla="*/ 939 w 939"/>
              <a:gd name="connsiteY6" fmla="*/ 23 h 41"/>
              <a:gd name="connsiteX0" fmla="*/ 0 w 1154"/>
              <a:gd name="connsiteY0" fmla="*/ 30 h 41"/>
              <a:gd name="connsiteX1" fmla="*/ 383 w 1154"/>
              <a:gd name="connsiteY1" fmla="*/ 19 h 41"/>
              <a:gd name="connsiteX2" fmla="*/ 550 w 1154"/>
              <a:gd name="connsiteY2" fmla="*/ 37 h 41"/>
              <a:gd name="connsiteX3" fmla="*/ 708 w 1154"/>
              <a:gd name="connsiteY3" fmla="*/ 0 h 41"/>
              <a:gd name="connsiteX4" fmla="*/ 901 w 1154"/>
              <a:gd name="connsiteY4" fmla="*/ 37 h 41"/>
              <a:gd name="connsiteX5" fmla="*/ 1063 w 1154"/>
              <a:gd name="connsiteY5" fmla="*/ 23 h 41"/>
              <a:gd name="connsiteX6" fmla="*/ 1154 w 1154"/>
              <a:gd name="connsiteY6" fmla="*/ 23 h 41"/>
              <a:gd name="connsiteX0" fmla="*/ 0 w 1412"/>
              <a:gd name="connsiteY0" fmla="*/ 30 h 41"/>
              <a:gd name="connsiteX1" fmla="*/ 641 w 1412"/>
              <a:gd name="connsiteY1" fmla="*/ 19 h 41"/>
              <a:gd name="connsiteX2" fmla="*/ 808 w 1412"/>
              <a:gd name="connsiteY2" fmla="*/ 37 h 41"/>
              <a:gd name="connsiteX3" fmla="*/ 966 w 1412"/>
              <a:gd name="connsiteY3" fmla="*/ 0 h 41"/>
              <a:gd name="connsiteX4" fmla="*/ 1159 w 1412"/>
              <a:gd name="connsiteY4" fmla="*/ 37 h 41"/>
              <a:gd name="connsiteX5" fmla="*/ 1321 w 1412"/>
              <a:gd name="connsiteY5" fmla="*/ 23 h 41"/>
              <a:gd name="connsiteX6" fmla="*/ 1412 w 1412"/>
              <a:gd name="connsiteY6" fmla="*/ 23 h 41"/>
              <a:gd name="connsiteX0" fmla="*/ 0 w 1412"/>
              <a:gd name="connsiteY0" fmla="*/ 30 h 41"/>
              <a:gd name="connsiteX1" fmla="*/ 252 w 1412"/>
              <a:gd name="connsiteY1" fmla="*/ 23 h 41"/>
              <a:gd name="connsiteX2" fmla="*/ 641 w 1412"/>
              <a:gd name="connsiteY2" fmla="*/ 19 h 41"/>
              <a:gd name="connsiteX3" fmla="*/ 808 w 1412"/>
              <a:gd name="connsiteY3" fmla="*/ 37 h 41"/>
              <a:gd name="connsiteX4" fmla="*/ 966 w 1412"/>
              <a:gd name="connsiteY4" fmla="*/ 0 h 41"/>
              <a:gd name="connsiteX5" fmla="*/ 1159 w 1412"/>
              <a:gd name="connsiteY5" fmla="*/ 37 h 41"/>
              <a:gd name="connsiteX6" fmla="*/ 1321 w 1412"/>
              <a:gd name="connsiteY6" fmla="*/ 23 h 41"/>
              <a:gd name="connsiteX7" fmla="*/ 1412 w 1412"/>
              <a:gd name="connsiteY7" fmla="*/ 23 h 41"/>
              <a:gd name="connsiteX0" fmla="*/ 0 w 1412"/>
              <a:gd name="connsiteY0" fmla="*/ 30 h 41"/>
              <a:gd name="connsiteX1" fmla="*/ 252 w 1412"/>
              <a:gd name="connsiteY1" fmla="*/ 2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536 w 1412"/>
              <a:gd name="connsiteY3" fmla="*/ 1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6"/>
              <a:gd name="connsiteX1" fmla="*/ 255 w 1412"/>
              <a:gd name="connsiteY1" fmla="*/ 43 h 46"/>
              <a:gd name="connsiteX2" fmla="*/ 402 w 1412"/>
              <a:gd name="connsiteY2" fmla="*/ 15 h 46"/>
              <a:gd name="connsiteX3" fmla="*/ 536 w 1412"/>
              <a:gd name="connsiteY3" fmla="*/ 27 h 46"/>
              <a:gd name="connsiteX4" fmla="*/ 641 w 1412"/>
              <a:gd name="connsiteY4" fmla="*/ 19 h 46"/>
              <a:gd name="connsiteX5" fmla="*/ 808 w 1412"/>
              <a:gd name="connsiteY5" fmla="*/ 37 h 46"/>
              <a:gd name="connsiteX6" fmla="*/ 966 w 1412"/>
              <a:gd name="connsiteY6" fmla="*/ 0 h 46"/>
              <a:gd name="connsiteX7" fmla="*/ 1159 w 1412"/>
              <a:gd name="connsiteY7" fmla="*/ 37 h 46"/>
              <a:gd name="connsiteX8" fmla="*/ 1321 w 1412"/>
              <a:gd name="connsiteY8" fmla="*/ 23 h 46"/>
              <a:gd name="connsiteX9" fmla="*/ 1412 w 1412"/>
              <a:gd name="connsiteY9" fmla="*/ 23 h 46"/>
              <a:gd name="connsiteX0" fmla="*/ 0 w 1321"/>
              <a:gd name="connsiteY0" fmla="*/ 30 h 46"/>
              <a:gd name="connsiteX1" fmla="*/ 255 w 1321"/>
              <a:gd name="connsiteY1" fmla="*/ 43 h 46"/>
              <a:gd name="connsiteX2" fmla="*/ 402 w 1321"/>
              <a:gd name="connsiteY2" fmla="*/ 15 h 46"/>
              <a:gd name="connsiteX3" fmla="*/ 536 w 1321"/>
              <a:gd name="connsiteY3" fmla="*/ 27 h 46"/>
              <a:gd name="connsiteX4" fmla="*/ 641 w 1321"/>
              <a:gd name="connsiteY4" fmla="*/ 19 h 46"/>
              <a:gd name="connsiteX5" fmla="*/ 808 w 1321"/>
              <a:gd name="connsiteY5" fmla="*/ 37 h 46"/>
              <a:gd name="connsiteX6" fmla="*/ 966 w 1321"/>
              <a:gd name="connsiteY6" fmla="*/ 0 h 46"/>
              <a:gd name="connsiteX7" fmla="*/ 1159 w 1321"/>
              <a:gd name="connsiteY7" fmla="*/ 37 h 46"/>
              <a:gd name="connsiteX8" fmla="*/ 1321 w 1321"/>
              <a:gd name="connsiteY8" fmla="*/ 23 h 46"/>
              <a:gd name="connsiteX0" fmla="*/ 0 w 1159"/>
              <a:gd name="connsiteY0" fmla="*/ 30 h 46"/>
              <a:gd name="connsiteX1" fmla="*/ 255 w 1159"/>
              <a:gd name="connsiteY1" fmla="*/ 43 h 46"/>
              <a:gd name="connsiteX2" fmla="*/ 402 w 1159"/>
              <a:gd name="connsiteY2" fmla="*/ 15 h 46"/>
              <a:gd name="connsiteX3" fmla="*/ 536 w 1159"/>
              <a:gd name="connsiteY3" fmla="*/ 27 h 46"/>
              <a:gd name="connsiteX4" fmla="*/ 641 w 1159"/>
              <a:gd name="connsiteY4" fmla="*/ 19 h 46"/>
              <a:gd name="connsiteX5" fmla="*/ 808 w 1159"/>
              <a:gd name="connsiteY5" fmla="*/ 37 h 46"/>
              <a:gd name="connsiteX6" fmla="*/ 966 w 1159"/>
              <a:gd name="connsiteY6" fmla="*/ 0 h 46"/>
              <a:gd name="connsiteX7" fmla="*/ 1159 w 1159"/>
              <a:gd name="connsiteY7" fmla="*/ 37 h 46"/>
              <a:gd name="connsiteX0" fmla="*/ 0 w 966"/>
              <a:gd name="connsiteY0" fmla="*/ 30 h 46"/>
              <a:gd name="connsiteX1" fmla="*/ 255 w 966"/>
              <a:gd name="connsiteY1" fmla="*/ 43 h 46"/>
              <a:gd name="connsiteX2" fmla="*/ 402 w 966"/>
              <a:gd name="connsiteY2" fmla="*/ 15 h 46"/>
              <a:gd name="connsiteX3" fmla="*/ 536 w 966"/>
              <a:gd name="connsiteY3" fmla="*/ 27 h 46"/>
              <a:gd name="connsiteX4" fmla="*/ 641 w 966"/>
              <a:gd name="connsiteY4" fmla="*/ 19 h 46"/>
              <a:gd name="connsiteX5" fmla="*/ 808 w 966"/>
              <a:gd name="connsiteY5" fmla="*/ 37 h 46"/>
              <a:gd name="connsiteX6" fmla="*/ 966 w 966"/>
              <a:gd name="connsiteY6" fmla="*/ 0 h 46"/>
              <a:gd name="connsiteX0" fmla="*/ 0 w 808"/>
              <a:gd name="connsiteY0" fmla="*/ 18 h 34"/>
              <a:gd name="connsiteX1" fmla="*/ 255 w 808"/>
              <a:gd name="connsiteY1" fmla="*/ 31 h 34"/>
              <a:gd name="connsiteX2" fmla="*/ 402 w 808"/>
              <a:gd name="connsiteY2" fmla="*/ 3 h 34"/>
              <a:gd name="connsiteX3" fmla="*/ 536 w 808"/>
              <a:gd name="connsiteY3" fmla="*/ 15 h 34"/>
              <a:gd name="connsiteX4" fmla="*/ 641 w 808"/>
              <a:gd name="connsiteY4" fmla="*/ 7 h 34"/>
              <a:gd name="connsiteX5" fmla="*/ 808 w 808"/>
              <a:gd name="connsiteY5" fmla="*/ 25 h 34"/>
              <a:gd name="connsiteX0" fmla="*/ 0 w 641"/>
              <a:gd name="connsiteY0" fmla="*/ 18 h 34"/>
              <a:gd name="connsiteX1" fmla="*/ 255 w 641"/>
              <a:gd name="connsiteY1" fmla="*/ 31 h 34"/>
              <a:gd name="connsiteX2" fmla="*/ 402 w 641"/>
              <a:gd name="connsiteY2" fmla="*/ 3 h 34"/>
              <a:gd name="connsiteX3" fmla="*/ 536 w 641"/>
              <a:gd name="connsiteY3" fmla="*/ 15 h 34"/>
              <a:gd name="connsiteX4" fmla="*/ 641 w 641"/>
              <a:gd name="connsiteY4" fmla="*/ 7 h 34"/>
              <a:gd name="connsiteX0" fmla="*/ 0 w 536"/>
              <a:gd name="connsiteY0" fmla="*/ 18 h 34"/>
              <a:gd name="connsiteX1" fmla="*/ 255 w 536"/>
              <a:gd name="connsiteY1" fmla="*/ 31 h 34"/>
              <a:gd name="connsiteX2" fmla="*/ 402 w 536"/>
              <a:gd name="connsiteY2" fmla="*/ 3 h 34"/>
              <a:gd name="connsiteX3" fmla="*/ 536 w 536"/>
              <a:gd name="connsiteY3" fmla="*/ 15 h 34"/>
            </a:gdLst>
            <a:ahLst/>
            <a:cxnLst>
              <a:cxn ang="0">
                <a:pos x="connsiteX0" y="connsiteY0"/>
              </a:cxn>
              <a:cxn ang="0">
                <a:pos x="connsiteX1" y="connsiteY1"/>
              </a:cxn>
              <a:cxn ang="0">
                <a:pos x="connsiteX2" y="connsiteY2"/>
              </a:cxn>
              <a:cxn ang="0">
                <a:pos x="connsiteX3" y="connsiteY3"/>
              </a:cxn>
            </a:cxnLst>
            <a:rect l="l" t="t" r="r" b="b"/>
            <a:pathLst>
              <a:path w="536" h="34">
                <a:moveTo>
                  <a:pt x="0" y="18"/>
                </a:moveTo>
                <a:cubicBezTo>
                  <a:pt x="79" y="19"/>
                  <a:pt x="188" y="34"/>
                  <a:pt x="255" y="31"/>
                </a:cubicBezTo>
                <a:cubicBezTo>
                  <a:pt x="322" y="29"/>
                  <a:pt x="355" y="6"/>
                  <a:pt x="402" y="3"/>
                </a:cubicBezTo>
                <a:cubicBezTo>
                  <a:pt x="449" y="0"/>
                  <a:pt x="496" y="14"/>
                  <a:pt x="536" y="15"/>
                </a:cubicBezTo>
              </a:path>
            </a:pathLst>
          </a:custGeom>
          <a:solidFill>
            <a:srgbClr val="FFFFFF">
              <a:lumMod val="65000"/>
            </a:srgbClr>
          </a:solid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29" name="Line 51"/>
          <p:cNvSpPr>
            <a:spLocks noChangeShapeType="1"/>
          </p:cNvSpPr>
          <p:nvPr/>
        </p:nvSpPr>
        <p:spPr bwMode="auto">
          <a:xfrm flipH="1">
            <a:off x="3355869" y="3849973"/>
            <a:ext cx="268712" cy="0"/>
          </a:xfrm>
          <a:prstGeom prst="line">
            <a:avLst/>
          </a:prstGeom>
          <a:noFill/>
          <a:ln w="28575">
            <a:solidFill>
              <a:srgbClr val="008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grpSp>
        <p:nvGrpSpPr>
          <p:cNvPr id="15" name="Group 29"/>
          <p:cNvGrpSpPr/>
          <p:nvPr/>
        </p:nvGrpSpPr>
        <p:grpSpPr>
          <a:xfrm rot="21070270">
            <a:off x="4709413" y="4695824"/>
            <a:ext cx="276921" cy="105419"/>
            <a:chOff x="3010020" y="1447800"/>
            <a:chExt cx="323269" cy="108499"/>
          </a:xfrm>
        </p:grpSpPr>
        <p:cxnSp>
          <p:nvCxnSpPr>
            <p:cNvPr id="36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75000"/>
                </a:srgbClr>
              </a:solidFill>
              <a:round/>
              <a:headEnd/>
              <a:tailEnd/>
            </a:ln>
          </p:spPr>
        </p:cxnSp>
        <p:cxnSp>
          <p:nvCxnSpPr>
            <p:cNvPr id="36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75000"/>
                </a:srgbClr>
              </a:solidFill>
              <a:round/>
              <a:headEnd/>
              <a:tailEnd/>
            </a:ln>
          </p:spPr>
        </p:cxnSp>
        <p:cxnSp>
          <p:nvCxnSpPr>
            <p:cNvPr id="36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75000"/>
                </a:srgbClr>
              </a:solidFill>
              <a:round/>
              <a:headEnd/>
              <a:tailEnd/>
            </a:ln>
          </p:spPr>
        </p:cxnSp>
        <p:cxnSp>
          <p:nvCxnSpPr>
            <p:cNvPr id="36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75000"/>
                </a:srgbClr>
              </a:solidFill>
              <a:round/>
              <a:headEnd/>
              <a:tailEnd/>
            </a:ln>
          </p:spPr>
        </p:cxnSp>
        <p:cxnSp>
          <p:nvCxnSpPr>
            <p:cNvPr id="36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75000"/>
                </a:srgbClr>
              </a:solidFill>
              <a:round/>
              <a:headEnd/>
              <a:tailEnd/>
            </a:ln>
          </p:spPr>
        </p:cxnSp>
        <p:cxnSp>
          <p:nvCxnSpPr>
            <p:cNvPr id="36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75000"/>
                </a:srgbClr>
              </a:solidFill>
              <a:round/>
              <a:headEnd/>
              <a:tailEnd/>
            </a:ln>
          </p:spPr>
        </p:cxnSp>
        <p:cxnSp>
          <p:nvCxnSpPr>
            <p:cNvPr id="36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75000"/>
                </a:srgbClr>
              </a:solidFill>
              <a:round/>
              <a:headEnd/>
              <a:tailEnd/>
            </a:ln>
          </p:spPr>
        </p:cxnSp>
        <p:cxnSp>
          <p:nvCxnSpPr>
            <p:cNvPr id="36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75000"/>
                </a:srgbClr>
              </a:solidFill>
              <a:round/>
              <a:headEnd/>
              <a:tailEnd/>
            </a:ln>
          </p:spPr>
        </p:cxnSp>
        <p:cxnSp>
          <p:nvCxnSpPr>
            <p:cNvPr id="37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75000"/>
                </a:srgbClr>
              </a:solidFill>
              <a:round/>
              <a:headEnd/>
              <a:tailEnd/>
            </a:ln>
          </p:spPr>
        </p:cxnSp>
        <p:cxnSp>
          <p:nvCxnSpPr>
            <p:cNvPr id="37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75000"/>
                </a:srgbClr>
              </a:solidFill>
              <a:round/>
              <a:headEnd/>
              <a:tailEnd/>
            </a:ln>
          </p:spPr>
        </p:cxnSp>
      </p:grpSp>
      <p:grpSp>
        <p:nvGrpSpPr>
          <p:cNvPr id="25" name="Group 30"/>
          <p:cNvGrpSpPr/>
          <p:nvPr/>
        </p:nvGrpSpPr>
        <p:grpSpPr>
          <a:xfrm rot="320971">
            <a:off x="4405420" y="4680830"/>
            <a:ext cx="276921" cy="105419"/>
            <a:chOff x="3010020" y="1447800"/>
            <a:chExt cx="323269" cy="108499"/>
          </a:xfrm>
        </p:grpSpPr>
        <p:cxnSp>
          <p:nvCxnSpPr>
            <p:cNvPr id="35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75000"/>
                </a:srgbClr>
              </a:solidFill>
              <a:round/>
              <a:headEnd/>
              <a:tailEnd/>
            </a:ln>
          </p:spPr>
        </p:cxnSp>
        <p:cxnSp>
          <p:nvCxnSpPr>
            <p:cNvPr id="35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75000"/>
                </a:srgbClr>
              </a:solidFill>
              <a:round/>
              <a:headEnd/>
              <a:tailEnd/>
            </a:ln>
          </p:spPr>
        </p:cxnSp>
        <p:cxnSp>
          <p:nvCxnSpPr>
            <p:cNvPr id="35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75000"/>
                </a:srgbClr>
              </a:solidFill>
              <a:round/>
              <a:headEnd/>
              <a:tailEnd/>
            </a:ln>
          </p:spPr>
        </p:cxnSp>
        <p:cxnSp>
          <p:nvCxnSpPr>
            <p:cNvPr id="35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75000"/>
                </a:srgbClr>
              </a:solidFill>
              <a:round/>
              <a:headEnd/>
              <a:tailEnd/>
            </a:ln>
          </p:spPr>
        </p:cxnSp>
        <p:cxnSp>
          <p:nvCxnSpPr>
            <p:cNvPr id="35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75000"/>
                </a:srgbClr>
              </a:solidFill>
              <a:round/>
              <a:headEnd/>
              <a:tailEnd/>
            </a:ln>
          </p:spPr>
        </p:cxnSp>
        <p:cxnSp>
          <p:nvCxnSpPr>
            <p:cNvPr id="35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75000"/>
                </a:srgbClr>
              </a:solidFill>
              <a:round/>
              <a:headEnd/>
              <a:tailEnd/>
            </a:ln>
          </p:spPr>
        </p:cxnSp>
        <p:cxnSp>
          <p:nvCxnSpPr>
            <p:cNvPr id="35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75000"/>
                </a:srgbClr>
              </a:solidFill>
              <a:round/>
              <a:headEnd/>
              <a:tailEnd/>
            </a:ln>
          </p:spPr>
        </p:cxnSp>
        <p:cxnSp>
          <p:nvCxnSpPr>
            <p:cNvPr id="35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75000"/>
                </a:srgbClr>
              </a:solidFill>
              <a:round/>
              <a:headEnd/>
              <a:tailEnd/>
            </a:ln>
          </p:spPr>
        </p:cxnSp>
        <p:cxnSp>
          <p:nvCxnSpPr>
            <p:cNvPr id="36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75000"/>
                </a:srgbClr>
              </a:solidFill>
              <a:round/>
              <a:headEnd/>
              <a:tailEnd/>
            </a:ln>
          </p:spPr>
        </p:cxnSp>
        <p:cxnSp>
          <p:nvCxnSpPr>
            <p:cNvPr id="36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75000"/>
                </a:srgbClr>
              </a:solidFill>
              <a:round/>
              <a:headEnd/>
              <a:tailEnd/>
            </a:ln>
          </p:spPr>
        </p:cxnSp>
      </p:grpSp>
      <p:grpSp>
        <p:nvGrpSpPr>
          <p:cNvPr id="30" name="Group 31"/>
          <p:cNvGrpSpPr/>
          <p:nvPr/>
        </p:nvGrpSpPr>
        <p:grpSpPr>
          <a:xfrm rot="21059976">
            <a:off x="4109624" y="4658762"/>
            <a:ext cx="276921" cy="105419"/>
            <a:chOff x="3010020" y="1447800"/>
            <a:chExt cx="323269" cy="108499"/>
          </a:xfrm>
        </p:grpSpPr>
        <p:cxnSp>
          <p:nvCxnSpPr>
            <p:cNvPr id="34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75000"/>
                </a:srgbClr>
              </a:solidFill>
              <a:round/>
              <a:headEnd/>
              <a:tailEnd/>
            </a:ln>
          </p:spPr>
        </p:cxnSp>
        <p:cxnSp>
          <p:nvCxnSpPr>
            <p:cNvPr id="34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75000"/>
                </a:srgbClr>
              </a:solidFill>
              <a:round/>
              <a:headEnd/>
              <a:tailEnd/>
            </a:ln>
          </p:spPr>
        </p:cxnSp>
        <p:cxnSp>
          <p:nvCxnSpPr>
            <p:cNvPr id="34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75000"/>
                </a:srgbClr>
              </a:solidFill>
              <a:round/>
              <a:headEnd/>
              <a:tailEnd/>
            </a:ln>
          </p:spPr>
        </p:cxnSp>
        <p:cxnSp>
          <p:nvCxnSpPr>
            <p:cNvPr id="34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75000"/>
                </a:srgbClr>
              </a:solidFill>
              <a:round/>
              <a:headEnd/>
              <a:tailEnd/>
            </a:ln>
          </p:spPr>
        </p:cxnSp>
        <p:cxnSp>
          <p:nvCxnSpPr>
            <p:cNvPr id="34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75000"/>
                </a:srgbClr>
              </a:solidFill>
              <a:round/>
              <a:headEnd/>
              <a:tailEnd/>
            </a:ln>
          </p:spPr>
        </p:cxnSp>
        <p:cxnSp>
          <p:nvCxnSpPr>
            <p:cNvPr id="34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75000"/>
                </a:srgbClr>
              </a:solidFill>
              <a:round/>
              <a:headEnd/>
              <a:tailEnd/>
            </a:ln>
          </p:spPr>
        </p:cxnSp>
        <p:cxnSp>
          <p:nvCxnSpPr>
            <p:cNvPr id="34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75000"/>
                </a:srgbClr>
              </a:solidFill>
              <a:round/>
              <a:headEnd/>
              <a:tailEnd/>
            </a:ln>
          </p:spPr>
        </p:cxnSp>
        <p:cxnSp>
          <p:nvCxnSpPr>
            <p:cNvPr id="34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75000"/>
                </a:srgbClr>
              </a:solidFill>
              <a:round/>
              <a:headEnd/>
              <a:tailEnd/>
            </a:ln>
          </p:spPr>
        </p:cxnSp>
        <p:cxnSp>
          <p:nvCxnSpPr>
            <p:cNvPr id="35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75000"/>
                </a:srgbClr>
              </a:solidFill>
              <a:round/>
              <a:headEnd/>
              <a:tailEnd/>
            </a:ln>
          </p:spPr>
        </p:cxnSp>
        <p:cxnSp>
          <p:nvCxnSpPr>
            <p:cNvPr id="35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75000"/>
                </a:srgbClr>
              </a:solidFill>
              <a:round/>
              <a:headEnd/>
              <a:tailEnd/>
            </a:ln>
          </p:spPr>
        </p:cxnSp>
      </p:grpSp>
      <p:sp>
        <p:nvSpPr>
          <p:cNvPr id="33" name="Curved Down Arrow 32"/>
          <p:cNvSpPr/>
          <p:nvPr/>
        </p:nvSpPr>
        <p:spPr>
          <a:xfrm>
            <a:off x="2549982" y="4427283"/>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34" name="Curved Down Arrow 33"/>
          <p:cNvSpPr/>
          <p:nvPr/>
        </p:nvSpPr>
        <p:spPr>
          <a:xfrm>
            <a:off x="2936295" y="4427283"/>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35" name="Curved Down Arrow 34"/>
          <p:cNvSpPr/>
          <p:nvPr/>
        </p:nvSpPr>
        <p:spPr>
          <a:xfrm>
            <a:off x="3320219" y="4427283"/>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36" name="Curved Down Arrow 35"/>
          <p:cNvSpPr/>
          <p:nvPr/>
        </p:nvSpPr>
        <p:spPr>
          <a:xfrm>
            <a:off x="3706977" y="4427283"/>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cxnSp>
        <p:nvCxnSpPr>
          <p:cNvPr id="37" name="Straight Connector 112"/>
          <p:cNvCxnSpPr>
            <a:cxnSpLocks noChangeShapeType="1"/>
          </p:cNvCxnSpPr>
          <p:nvPr/>
        </p:nvCxnSpPr>
        <p:spPr bwMode="auto">
          <a:xfrm rot="4859976">
            <a:off x="4025110" y="4746136"/>
            <a:ext cx="103992" cy="2519"/>
          </a:xfrm>
          <a:prstGeom prst="line">
            <a:avLst/>
          </a:prstGeom>
          <a:noFill/>
          <a:ln w="12700" algn="ctr">
            <a:solidFill>
              <a:schemeClr val="tx1">
                <a:lumMod val="50000"/>
                <a:lumOff val="50000"/>
              </a:schemeClr>
            </a:solidFill>
            <a:round/>
            <a:headEnd/>
            <a:tailEnd/>
          </a:ln>
        </p:spPr>
      </p:cxnSp>
      <p:cxnSp>
        <p:nvCxnSpPr>
          <p:cNvPr id="38" name="Straight Connector 112"/>
          <p:cNvCxnSpPr>
            <a:cxnSpLocks noChangeShapeType="1"/>
          </p:cNvCxnSpPr>
          <p:nvPr/>
        </p:nvCxnSpPr>
        <p:spPr bwMode="auto">
          <a:xfrm rot="4859976">
            <a:off x="3996599" y="4746136"/>
            <a:ext cx="103992" cy="2519"/>
          </a:xfrm>
          <a:prstGeom prst="line">
            <a:avLst/>
          </a:prstGeom>
          <a:noFill/>
          <a:ln w="12700" algn="ctr">
            <a:solidFill>
              <a:schemeClr val="bg1">
                <a:lumMod val="50000"/>
              </a:schemeClr>
            </a:solidFill>
            <a:round/>
            <a:headEnd/>
            <a:tailEnd/>
          </a:ln>
        </p:spPr>
      </p:cxnSp>
      <p:grpSp>
        <p:nvGrpSpPr>
          <p:cNvPr id="31" name="Group 38"/>
          <p:cNvGrpSpPr/>
          <p:nvPr/>
        </p:nvGrpSpPr>
        <p:grpSpPr>
          <a:xfrm rot="21070270">
            <a:off x="4703205" y="4698219"/>
            <a:ext cx="276921" cy="105419"/>
            <a:chOff x="3010020" y="1447800"/>
            <a:chExt cx="323269" cy="108499"/>
          </a:xfrm>
        </p:grpSpPr>
        <p:cxnSp>
          <p:nvCxnSpPr>
            <p:cNvPr id="33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65000"/>
                </a:srgbClr>
              </a:solidFill>
              <a:round/>
              <a:headEnd/>
              <a:tailEnd/>
            </a:ln>
          </p:spPr>
        </p:cxnSp>
        <p:cxnSp>
          <p:nvCxnSpPr>
            <p:cNvPr id="33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65000"/>
                </a:srgbClr>
              </a:solidFill>
              <a:round/>
              <a:headEnd/>
              <a:tailEnd/>
            </a:ln>
          </p:spPr>
        </p:cxnSp>
        <p:cxnSp>
          <p:nvCxnSpPr>
            <p:cNvPr id="33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65000"/>
                </a:srgbClr>
              </a:solidFill>
              <a:round/>
              <a:headEnd/>
              <a:tailEnd/>
            </a:ln>
          </p:spPr>
        </p:cxnSp>
        <p:cxnSp>
          <p:nvCxnSpPr>
            <p:cNvPr id="33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65000"/>
                </a:srgbClr>
              </a:solidFill>
              <a:round/>
              <a:headEnd/>
              <a:tailEnd/>
            </a:ln>
          </p:spPr>
        </p:cxnSp>
        <p:cxnSp>
          <p:nvCxnSpPr>
            <p:cNvPr id="33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65000"/>
                </a:srgbClr>
              </a:solidFill>
              <a:round/>
              <a:headEnd/>
              <a:tailEnd/>
            </a:ln>
          </p:spPr>
        </p:cxnSp>
        <p:cxnSp>
          <p:nvCxnSpPr>
            <p:cNvPr id="33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65000"/>
                </a:srgbClr>
              </a:solidFill>
              <a:round/>
              <a:headEnd/>
              <a:tailEnd/>
            </a:ln>
          </p:spPr>
        </p:cxnSp>
        <p:cxnSp>
          <p:nvCxnSpPr>
            <p:cNvPr id="33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65000"/>
                </a:srgbClr>
              </a:solidFill>
              <a:round/>
              <a:headEnd/>
              <a:tailEnd/>
            </a:ln>
          </p:spPr>
        </p:cxnSp>
        <p:cxnSp>
          <p:nvCxnSpPr>
            <p:cNvPr id="33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65000"/>
                </a:srgbClr>
              </a:solidFill>
              <a:round/>
              <a:headEnd/>
              <a:tailEnd/>
            </a:ln>
          </p:spPr>
        </p:cxnSp>
        <p:cxnSp>
          <p:nvCxnSpPr>
            <p:cNvPr id="34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65000"/>
                </a:srgbClr>
              </a:solidFill>
              <a:round/>
              <a:headEnd/>
              <a:tailEnd/>
            </a:ln>
          </p:spPr>
        </p:cxnSp>
        <p:cxnSp>
          <p:nvCxnSpPr>
            <p:cNvPr id="34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65000"/>
                </a:srgbClr>
              </a:solidFill>
              <a:round/>
              <a:headEnd/>
              <a:tailEnd/>
            </a:ln>
          </p:spPr>
        </p:cxnSp>
      </p:grpSp>
      <p:grpSp>
        <p:nvGrpSpPr>
          <p:cNvPr id="32" name="Group 39"/>
          <p:cNvGrpSpPr/>
          <p:nvPr/>
        </p:nvGrpSpPr>
        <p:grpSpPr>
          <a:xfrm rot="320971">
            <a:off x="4399212" y="4683224"/>
            <a:ext cx="276921" cy="105419"/>
            <a:chOff x="3010020" y="1447800"/>
            <a:chExt cx="323269" cy="108499"/>
          </a:xfrm>
        </p:grpSpPr>
        <p:cxnSp>
          <p:nvCxnSpPr>
            <p:cNvPr id="32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65000"/>
                </a:srgbClr>
              </a:solidFill>
              <a:round/>
              <a:headEnd/>
              <a:tailEnd/>
            </a:ln>
          </p:spPr>
        </p:cxnSp>
        <p:cxnSp>
          <p:nvCxnSpPr>
            <p:cNvPr id="32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65000"/>
                </a:srgbClr>
              </a:solidFill>
              <a:round/>
              <a:headEnd/>
              <a:tailEnd/>
            </a:ln>
          </p:spPr>
        </p:cxnSp>
        <p:cxnSp>
          <p:nvCxnSpPr>
            <p:cNvPr id="32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65000"/>
                </a:srgbClr>
              </a:solidFill>
              <a:round/>
              <a:headEnd/>
              <a:tailEnd/>
            </a:ln>
          </p:spPr>
        </p:cxnSp>
        <p:cxnSp>
          <p:nvCxnSpPr>
            <p:cNvPr id="32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65000"/>
                </a:srgbClr>
              </a:solidFill>
              <a:round/>
              <a:headEnd/>
              <a:tailEnd/>
            </a:ln>
          </p:spPr>
        </p:cxnSp>
        <p:cxnSp>
          <p:nvCxnSpPr>
            <p:cNvPr id="32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65000"/>
                </a:srgbClr>
              </a:solidFill>
              <a:round/>
              <a:headEnd/>
              <a:tailEnd/>
            </a:ln>
          </p:spPr>
        </p:cxnSp>
        <p:cxnSp>
          <p:nvCxnSpPr>
            <p:cNvPr id="32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65000"/>
                </a:srgbClr>
              </a:solidFill>
              <a:round/>
              <a:headEnd/>
              <a:tailEnd/>
            </a:ln>
          </p:spPr>
        </p:cxnSp>
        <p:cxnSp>
          <p:nvCxnSpPr>
            <p:cNvPr id="32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65000"/>
                </a:srgbClr>
              </a:solidFill>
              <a:round/>
              <a:headEnd/>
              <a:tailEnd/>
            </a:ln>
          </p:spPr>
        </p:cxnSp>
        <p:cxnSp>
          <p:nvCxnSpPr>
            <p:cNvPr id="32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65000"/>
                </a:srgbClr>
              </a:solidFill>
              <a:round/>
              <a:headEnd/>
              <a:tailEnd/>
            </a:ln>
          </p:spPr>
        </p:cxnSp>
        <p:cxnSp>
          <p:nvCxnSpPr>
            <p:cNvPr id="33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65000"/>
                </a:srgbClr>
              </a:solidFill>
              <a:round/>
              <a:headEnd/>
              <a:tailEnd/>
            </a:ln>
          </p:spPr>
        </p:cxnSp>
        <p:cxnSp>
          <p:nvCxnSpPr>
            <p:cNvPr id="33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65000"/>
                </a:srgbClr>
              </a:solidFill>
              <a:round/>
              <a:headEnd/>
              <a:tailEnd/>
            </a:ln>
          </p:spPr>
        </p:cxnSp>
      </p:grpSp>
      <p:grpSp>
        <p:nvGrpSpPr>
          <p:cNvPr id="39" name="Group 40"/>
          <p:cNvGrpSpPr/>
          <p:nvPr/>
        </p:nvGrpSpPr>
        <p:grpSpPr>
          <a:xfrm rot="21059976">
            <a:off x="4103415" y="4661156"/>
            <a:ext cx="276921" cy="105419"/>
            <a:chOff x="3010020" y="1447800"/>
            <a:chExt cx="323269" cy="108499"/>
          </a:xfrm>
        </p:grpSpPr>
        <p:cxnSp>
          <p:nvCxnSpPr>
            <p:cNvPr id="31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65000"/>
                </a:srgbClr>
              </a:solidFill>
              <a:round/>
              <a:headEnd/>
              <a:tailEnd/>
            </a:ln>
          </p:spPr>
        </p:cxnSp>
        <p:cxnSp>
          <p:nvCxnSpPr>
            <p:cNvPr id="31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65000"/>
                </a:srgbClr>
              </a:solidFill>
              <a:round/>
              <a:headEnd/>
              <a:tailEnd/>
            </a:ln>
          </p:spPr>
        </p:cxnSp>
        <p:cxnSp>
          <p:nvCxnSpPr>
            <p:cNvPr id="31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65000"/>
                </a:srgbClr>
              </a:solidFill>
              <a:round/>
              <a:headEnd/>
              <a:tailEnd/>
            </a:ln>
          </p:spPr>
        </p:cxnSp>
        <p:cxnSp>
          <p:nvCxnSpPr>
            <p:cNvPr id="31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65000"/>
                </a:srgbClr>
              </a:solidFill>
              <a:round/>
              <a:headEnd/>
              <a:tailEnd/>
            </a:ln>
          </p:spPr>
        </p:cxnSp>
        <p:cxnSp>
          <p:nvCxnSpPr>
            <p:cNvPr id="31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65000"/>
                </a:srgbClr>
              </a:solidFill>
              <a:round/>
              <a:headEnd/>
              <a:tailEnd/>
            </a:ln>
          </p:spPr>
        </p:cxnSp>
        <p:cxnSp>
          <p:nvCxnSpPr>
            <p:cNvPr id="31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65000"/>
                </a:srgbClr>
              </a:solidFill>
              <a:round/>
              <a:headEnd/>
              <a:tailEnd/>
            </a:ln>
          </p:spPr>
        </p:cxnSp>
        <p:cxnSp>
          <p:nvCxnSpPr>
            <p:cNvPr id="31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65000"/>
                </a:srgbClr>
              </a:solidFill>
              <a:round/>
              <a:headEnd/>
              <a:tailEnd/>
            </a:ln>
          </p:spPr>
        </p:cxnSp>
        <p:cxnSp>
          <p:nvCxnSpPr>
            <p:cNvPr id="31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65000"/>
                </a:srgbClr>
              </a:solidFill>
              <a:round/>
              <a:headEnd/>
              <a:tailEnd/>
            </a:ln>
          </p:spPr>
        </p:cxnSp>
        <p:cxnSp>
          <p:nvCxnSpPr>
            <p:cNvPr id="32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65000"/>
                </a:srgbClr>
              </a:solidFill>
              <a:round/>
              <a:headEnd/>
              <a:tailEnd/>
            </a:ln>
          </p:spPr>
        </p:cxnSp>
        <p:cxnSp>
          <p:nvCxnSpPr>
            <p:cNvPr id="32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65000"/>
                </a:srgbClr>
              </a:solidFill>
              <a:round/>
              <a:headEnd/>
              <a:tailEnd/>
            </a:ln>
          </p:spPr>
        </p:cxnSp>
      </p:grpSp>
      <p:sp>
        <p:nvSpPr>
          <p:cNvPr id="42" name="Freeform 13"/>
          <p:cNvSpPr>
            <a:spLocks/>
          </p:cNvSpPr>
          <p:nvPr/>
        </p:nvSpPr>
        <p:spPr bwMode="auto">
          <a:xfrm>
            <a:off x="4034219" y="4765777"/>
            <a:ext cx="956892" cy="63661"/>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8211"/>
              <a:gd name="connsiteY0" fmla="*/ 4634 h 9180"/>
              <a:gd name="connsiteX1" fmla="*/ 1779 w 8211"/>
              <a:gd name="connsiteY1" fmla="*/ 9024 h 9180"/>
              <a:gd name="connsiteX2" fmla="*/ 3461 w 8211"/>
              <a:gd name="connsiteY2" fmla="*/ 0 h 9180"/>
              <a:gd name="connsiteX3" fmla="*/ 5517 w 8211"/>
              <a:gd name="connsiteY3" fmla="*/ 9024 h 9180"/>
              <a:gd name="connsiteX4" fmla="*/ 7242 w 8211"/>
              <a:gd name="connsiteY4" fmla="*/ 5610 h 9180"/>
              <a:gd name="connsiteX5" fmla="*/ 8211 w 8211"/>
              <a:gd name="connsiteY5" fmla="*/ 5610 h 9180"/>
              <a:gd name="connsiteX0" fmla="*/ 0 w 7833"/>
              <a:gd name="connsiteY0" fmla="*/ 9830 h 9999"/>
              <a:gd name="connsiteX1" fmla="*/ 2048 w 7833"/>
              <a:gd name="connsiteY1" fmla="*/ 0 h 9999"/>
              <a:gd name="connsiteX2" fmla="*/ 4552 w 7833"/>
              <a:gd name="connsiteY2" fmla="*/ 9830 h 9999"/>
              <a:gd name="connsiteX3" fmla="*/ 6653 w 7833"/>
              <a:gd name="connsiteY3" fmla="*/ 6111 h 9999"/>
              <a:gd name="connsiteX4" fmla="*/ 7833 w 7833"/>
              <a:gd name="connsiteY4" fmla="*/ 6111 h 9999"/>
              <a:gd name="connsiteX0" fmla="*/ 0 w 8494"/>
              <a:gd name="connsiteY0" fmla="*/ 9831 h 10000"/>
              <a:gd name="connsiteX1" fmla="*/ 2615 w 8494"/>
              <a:gd name="connsiteY1" fmla="*/ 0 h 10000"/>
              <a:gd name="connsiteX2" fmla="*/ 5811 w 8494"/>
              <a:gd name="connsiteY2" fmla="*/ 9831 h 10000"/>
              <a:gd name="connsiteX3" fmla="*/ 8494 w 8494"/>
              <a:gd name="connsiteY3" fmla="*/ 6112 h 10000"/>
              <a:gd name="connsiteX0" fmla="*/ 0 w 10000"/>
              <a:gd name="connsiteY0" fmla="*/ 9836 h 9836"/>
              <a:gd name="connsiteX1" fmla="*/ 3079 w 10000"/>
              <a:gd name="connsiteY1" fmla="*/ 5 h 9836"/>
              <a:gd name="connsiteX2" fmla="*/ 6841 w 10000"/>
              <a:gd name="connsiteY2" fmla="*/ 8440 h 9836"/>
              <a:gd name="connsiteX3" fmla="*/ 10000 w 10000"/>
              <a:gd name="connsiteY3" fmla="*/ 6117 h 9836"/>
              <a:gd name="connsiteX0" fmla="*/ 0 w 10000"/>
              <a:gd name="connsiteY0" fmla="*/ 8936 h 8936"/>
              <a:gd name="connsiteX1" fmla="*/ 3052 w 10000"/>
              <a:gd name="connsiteY1" fmla="*/ 6 h 8936"/>
              <a:gd name="connsiteX2" fmla="*/ 6841 w 10000"/>
              <a:gd name="connsiteY2" fmla="*/ 7517 h 8936"/>
              <a:gd name="connsiteX3" fmla="*/ 10000 w 10000"/>
              <a:gd name="connsiteY3" fmla="*/ 5155 h 8936"/>
              <a:gd name="connsiteX0" fmla="*/ 0 w 10137"/>
              <a:gd name="connsiteY0" fmla="*/ 5654 h 8622"/>
              <a:gd name="connsiteX1" fmla="*/ 3189 w 10137"/>
              <a:gd name="connsiteY1" fmla="*/ 29 h 8622"/>
              <a:gd name="connsiteX2" fmla="*/ 6978 w 10137"/>
              <a:gd name="connsiteY2" fmla="*/ 8434 h 8622"/>
              <a:gd name="connsiteX3" fmla="*/ 10137 w 10137"/>
              <a:gd name="connsiteY3" fmla="*/ 5791 h 8622"/>
            </a:gdLst>
            <a:ahLst/>
            <a:cxnLst>
              <a:cxn ang="0">
                <a:pos x="connsiteX0" y="connsiteY0"/>
              </a:cxn>
              <a:cxn ang="0">
                <a:pos x="connsiteX1" y="connsiteY1"/>
              </a:cxn>
              <a:cxn ang="0">
                <a:pos x="connsiteX2" y="connsiteY2"/>
              </a:cxn>
              <a:cxn ang="0">
                <a:pos x="connsiteX3" y="connsiteY3"/>
              </a:cxn>
            </a:cxnLst>
            <a:rect l="l" t="t" r="r" b="b"/>
            <a:pathLst>
              <a:path w="10137" h="8622">
                <a:moveTo>
                  <a:pt x="0" y="5654"/>
                </a:moveTo>
                <a:cubicBezTo>
                  <a:pt x="1053" y="4749"/>
                  <a:pt x="2026" y="-434"/>
                  <a:pt x="3189" y="29"/>
                </a:cubicBezTo>
                <a:cubicBezTo>
                  <a:pt x="4352" y="492"/>
                  <a:pt x="5820" y="7474"/>
                  <a:pt x="6978" y="8434"/>
                </a:cubicBezTo>
                <a:cubicBezTo>
                  <a:pt x="8136" y="9394"/>
                  <a:pt x="9318" y="6396"/>
                  <a:pt x="10137" y="5791"/>
                </a:cubicBezTo>
              </a:path>
            </a:pathLst>
          </a:custGeom>
          <a:no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43" name="Freeform 13"/>
          <p:cNvSpPr>
            <a:spLocks/>
          </p:cNvSpPr>
          <p:nvPr/>
        </p:nvSpPr>
        <p:spPr bwMode="auto">
          <a:xfrm>
            <a:off x="4034219" y="4632430"/>
            <a:ext cx="956892" cy="63661"/>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8211"/>
              <a:gd name="connsiteY0" fmla="*/ 4634 h 9180"/>
              <a:gd name="connsiteX1" fmla="*/ 1779 w 8211"/>
              <a:gd name="connsiteY1" fmla="*/ 9024 h 9180"/>
              <a:gd name="connsiteX2" fmla="*/ 3461 w 8211"/>
              <a:gd name="connsiteY2" fmla="*/ 0 h 9180"/>
              <a:gd name="connsiteX3" fmla="*/ 5517 w 8211"/>
              <a:gd name="connsiteY3" fmla="*/ 9024 h 9180"/>
              <a:gd name="connsiteX4" fmla="*/ 7242 w 8211"/>
              <a:gd name="connsiteY4" fmla="*/ 5610 h 9180"/>
              <a:gd name="connsiteX5" fmla="*/ 8211 w 8211"/>
              <a:gd name="connsiteY5" fmla="*/ 5610 h 9180"/>
              <a:gd name="connsiteX0" fmla="*/ 0 w 7833"/>
              <a:gd name="connsiteY0" fmla="*/ 9830 h 9999"/>
              <a:gd name="connsiteX1" fmla="*/ 2048 w 7833"/>
              <a:gd name="connsiteY1" fmla="*/ 0 h 9999"/>
              <a:gd name="connsiteX2" fmla="*/ 4552 w 7833"/>
              <a:gd name="connsiteY2" fmla="*/ 9830 h 9999"/>
              <a:gd name="connsiteX3" fmla="*/ 6653 w 7833"/>
              <a:gd name="connsiteY3" fmla="*/ 6111 h 9999"/>
              <a:gd name="connsiteX4" fmla="*/ 7833 w 7833"/>
              <a:gd name="connsiteY4" fmla="*/ 6111 h 9999"/>
              <a:gd name="connsiteX0" fmla="*/ 0 w 8494"/>
              <a:gd name="connsiteY0" fmla="*/ 9831 h 10000"/>
              <a:gd name="connsiteX1" fmla="*/ 2615 w 8494"/>
              <a:gd name="connsiteY1" fmla="*/ 0 h 10000"/>
              <a:gd name="connsiteX2" fmla="*/ 5811 w 8494"/>
              <a:gd name="connsiteY2" fmla="*/ 9831 h 10000"/>
              <a:gd name="connsiteX3" fmla="*/ 8494 w 8494"/>
              <a:gd name="connsiteY3" fmla="*/ 6112 h 10000"/>
              <a:gd name="connsiteX0" fmla="*/ 0 w 10000"/>
              <a:gd name="connsiteY0" fmla="*/ 9836 h 9836"/>
              <a:gd name="connsiteX1" fmla="*/ 3079 w 10000"/>
              <a:gd name="connsiteY1" fmla="*/ 5 h 9836"/>
              <a:gd name="connsiteX2" fmla="*/ 6841 w 10000"/>
              <a:gd name="connsiteY2" fmla="*/ 8440 h 9836"/>
              <a:gd name="connsiteX3" fmla="*/ 10000 w 10000"/>
              <a:gd name="connsiteY3" fmla="*/ 6117 h 9836"/>
              <a:gd name="connsiteX0" fmla="*/ 0 w 10000"/>
              <a:gd name="connsiteY0" fmla="*/ 8936 h 8936"/>
              <a:gd name="connsiteX1" fmla="*/ 3052 w 10000"/>
              <a:gd name="connsiteY1" fmla="*/ 6 h 8936"/>
              <a:gd name="connsiteX2" fmla="*/ 6841 w 10000"/>
              <a:gd name="connsiteY2" fmla="*/ 7517 h 8936"/>
              <a:gd name="connsiteX3" fmla="*/ 10000 w 10000"/>
              <a:gd name="connsiteY3" fmla="*/ 5155 h 8936"/>
              <a:gd name="connsiteX0" fmla="*/ 0 w 10137"/>
              <a:gd name="connsiteY0" fmla="*/ 5654 h 8622"/>
              <a:gd name="connsiteX1" fmla="*/ 3189 w 10137"/>
              <a:gd name="connsiteY1" fmla="*/ 29 h 8622"/>
              <a:gd name="connsiteX2" fmla="*/ 6978 w 10137"/>
              <a:gd name="connsiteY2" fmla="*/ 8434 h 8622"/>
              <a:gd name="connsiteX3" fmla="*/ 10137 w 10137"/>
              <a:gd name="connsiteY3" fmla="*/ 5791 h 8622"/>
            </a:gdLst>
            <a:ahLst/>
            <a:cxnLst>
              <a:cxn ang="0">
                <a:pos x="connsiteX0" y="connsiteY0"/>
              </a:cxn>
              <a:cxn ang="0">
                <a:pos x="connsiteX1" y="connsiteY1"/>
              </a:cxn>
              <a:cxn ang="0">
                <a:pos x="connsiteX2" y="connsiteY2"/>
              </a:cxn>
              <a:cxn ang="0">
                <a:pos x="connsiteX3" y="connsiteY3"/>
              </a:cxn>
            </a:cxnLst>
            <a:rect l="l" t="t" r="r" b="b"/>
            <a:pathLst>
              <a:path w="10137" h="8622">
                <a:moveTo>
                  <a:pt x="0" y="5654"/>
                </a:moveTo>
                <a:cubicBezTo>
                  <a:pt x="1053" y="4749"/>
                  <a:pt x="2026" y="-434"/>
                  <a:pt x="3189" y="29"/>
                </a:cubicBezTo>
                <a:cubicBezTo>
                  <a:pt x="4352" y="492"/>
                  <a:pt x="5820" y="7474"/>
                  <a:pt x="6978" y="8434"/>
                </a:cubicBezTo>
                <a:cubicBezTo>
                  <a:pt x="8136" y="9394"/>
                  <a:pt x="9318" y="6396"/>
                  <a:pt x="10137" y="5791"/>
                </a:cubicBezTo>
              </a:path>
            </a:pathLst>
          </a:custGeom>
          <a:no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44" name="Text Box 21"/>
          <p:cNvSpPr txBox="1">
            <a:spLocks noChangeArrowheads="1"/>
          </p:cNvSpPr>
          <p:nvPr/>
        </p:nvSpPr>
        <p:spPr bwMode="auto">
          <a:xfrm>
            <a:off x="2501066" y="1670364"/>
            <a:ext cx="1890981" cy="242219"/>
          </a:xfrm>
          <a:prstGeom prst="rect">
            <a:avLst/>
          </a:prstGeom>
          <a:noFill/>
          <a:ln w="9525">
            <a:noFill/>
            <a:miter lim="800000"/>
            <a:headEnd/>
            <a:tailEnd/>
          </a:ln>
        </p:spPr>
        <p:txBody>
          <a:bodyPr wrap="none" lIns="64008" tIns="32004" rIns="64008" bIns="32004" anchor="ctr">
            <a:noAutofit/>
          </a:bodyPr>
          <a:lstStyle/>
          <a:p>
            <a:pPr algn="ctr" defTabSz="639731" fontAlgn="base">
              <a:spcBef>
                <a:spcPct val="0"/>
              </a:spcBef>
              <a:spcAft>
                <a:spcPct val="0"/>
              </a:spcAft>
              <a:defRPr/>
            </a:pPr>
            <a:r>
              <a:rPr lang="en-US" sz="1600" b="1" kern="0" dirty="0">
                <a:solidFill>
                  <a:srgbClr val="0000FF"/>
                </a:solidFill>
                <a:latin typeface="Arial" pitchFamily="34" charset="0"/>
                <a:cs typeface="Arial" pitchFamily="34" charset="0"/>
              </a:rPr>
              <a:t>430 21-</a:t>
            </a:r>
            <a:r>
              <a:rPr lang="en-US" sz="1600" b="1" i="1" kern="0" dirty="0">
                <a:solidFill>
                  <a:srgbClr val="0000FF"/>
                </a:solidFill>
                <a:latin typeface="Arial" pitchFamily="34" charset="0"/>
                <a:cs typeface="Arial" pitchFamily="34" charset="0"/>
              </a:rPr>
              <a:t>PHAS</a:t>
            </a:r>
            <a:r>
              <a:rPr lang="en-US" sz="1600" b="1" kern="0" dirty="0">
                <a:solidFill>
                  <a:srgbClr val="0000FF"/>
                </a:solidFill>
                <a:latin typeface="Arial" pitchFamily="34" charset="0"/>
                <a:cs typeface="Arial" pitchFamily="34" charset="0"/>
              </a:rPr>
              <a:t> loci</a:t>
            </a:r>
          </a:p>
        </p:txBody>
      </p:sp>
      <p:sp>
        <p:nvSpPr>
          <p:cNvPr id="45" name="Text Box 16"/>
          <p:cNvSpPr txBox="1">
            <a:spLocks noChangeArrowheads="1"/>
          </p:cNvSpPr>
          <p:nvPr/>
        </p:nvSpPr>
        <p:spPr bwMode="auto">
          <a:xfrm>
            <a:off x="2053470" y="1912582"/>
            <a:ext cx="351187" cy="270668"/>
          </a:xfrm>
          <a:prstGeom prst="rect">
            <a:avLst/>
          </a:prstGeom>
          <a:noFill/>
          <a:ln w="9525">
            <a:noFill/>
            <a:miter lim="800000"/>
            <a:headEnd/>
            <a:tailEnd/>
          </a:ln>
        </p:spPr>
        <p:txBody>
          <a:bodyPr wrap="none" lIns="64008" tIns="32004" rIns="64008" bIns="32004">
            <a:noAutofit/>
          </a:bodyPr>
          <a:lstStyle/>
          <a:p>
            <a:pPr algn="ctr" defTabSz="639731" fontAlgn="base">
              <a:lnSpc>
                <a:spcPts val="900"/>
              </a:lnSpc>
              <a:spcBef>
                <a:spcPct val="0"/>
              </a:spcBef>
              <a:spcAft>
                <a:spcPct val="0"/>
              </a:spcAft>
              <a:defRPr/>
            </a:pPr>
            <a:r>
              <a:rPr lang="en-US" sz="1200" b="1" kern="0" dirty="0">
                <a:latin typeface="Helvetica"/>
                <a:cs typeface="Helvetica"/>
              </a:rPr>
              <a:t>m</a:t>
            </a:r>
            <a:r>
              <a:rPr lang="en-US" sz="1200" b="1" kern="0" baseline="30000" dirty="0">
                <a:latin typeface="Helvetica"/>
                <a:cs typeface="Helvetica"/>
              </a:rPr>
              <a:t>7</a:t>
            </a:r>
            <a:r>
              <a:rPr lang="en-US" sz="1200" b="1" kern="0" dirty="0">
                <a:latin typeface="Helvetica"/>
                <a:cs typeface="Helvetica"/>
              </a:rPr>
              <a:t>G</a:t>
            </a:r>
          </a:p>
          <a:p>
            <a:pPr algn="ctr" defTabSz="639731" fontAlgn="base">
              <a:lnSpc>
                <a:spcPts val="900"/>
              </a:lnSpc>
              <a:spcBef>
                <a:spcPct val="0"/>
              </a:spcBef>
              <a:spcAft>
                <a:spcPct val="0"/>
              </a:spcAft>
              <a:defRPr/>
            </a:pPr>
            <a:r>
              <a:rPr lang="en-US" sz="1200" b="1" kern="0" dirty="0">
                <a:latin typeface="Helvetica"/>
                <a:cs typeface="Helvetica"/>
              </a:rPr>
              <a:t>cap</a:t>
            </a:r>
          </a:p>
        </p:txBody>
      </p:sp>
      <p:sp>
        <p:nvSpPr>
          <p:cNvPr id="46" name="Text Box 17"/>
          <p:cNvSpPr txBox="1">
            <a:spLocks noChangeArrowheads="1"/>
          </p:cNvSpPr>
          <p:nvPr/>
        </p:nvSpPr>
        <p:spPr bwMode="auto">
          <a:xfrm>
            <a:off x="4602072" y="1928250"/>
            <a:ext cx="663356"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200" b="1" kern="0" dirty="0">
                <a:latin typeface="Helvetica"/>
                <a:cs typeface="Helvetica"/>
              </a:rPr>
              <a:t>(A)</a:t>
            </a:r>
            <a:r>
              <a:rPr lang="en-US" sz="1200" b="1" kern="0" baseline="-25000" dirty="0">
                <a:latin typeface="Helvetica"/>
                <a:cs typeface="Helvetica"/>
              </a:rPr>
              <a:t>n</a:t>
            </a:r>
            <a:endParaRPr lang="en-US" sz="1200" b="1" kern="0" dirty="0">
              <a:latin typeface="Helvetica"/>
              <a:cs typeface="Helvetica"/>
            </a:endParaRPr>
          </a:p>
        </p:txBody>
      </p:sp>
      <p:sp>
        <p:nvSpPr>
          <p:cNvPr id="47" name="Freeform 13"/>
          <p:cNvSpPr>
            <a:spLocks/>
          </p:cNvSpPr>
          <p:nvPr/>
        </p:nvSpPr>
        <p:spPr bwMode="auto">
          <a:xfrm>
            <a:off x="2373581" y="2011199"/>
            <a:ext cx="2289643" cy="66580"/>
          </a:xfrm>
          <a:custGeom>
            <a:avLst/>
            <a:gdLst>
              <a:gd name="T0" fmla="*/ 0 w 1412"/>
              <a:gd name="T1" fmla="*/ 2147483647 h 46"/>
              <a:gd name="T2" fmla="*/ 2147483647 w 1412"/>
              <a:gd name="T3" fmla="*/ 2147483647 h 46"/>
              <a:gd name="T4" fmla="*/ 2147483647 w 1412"/>
              <a:gd name="T5" fmla="*/ 2147483647 h 46"/>
              <a:gd name="T6" fmla="*/ 2147483647 w 1412"/>
              <a:gd name="T7" fmla="*/ 2147483647 h 46"/>
              <a:gd name="T8" fmla="*/ 2147483647 w 1412"/>
              <a:gd name="T9" fmla="*/ 2147483647 h 46"/>
              <a:gd name="T10" fmla="*/ 2147483647 w 1412"/>
              <a:gd name="T11" fmla="*/ 2147483647 h 46"/>
              <a:gd name="T12" fmla="*/ 2147483647 w 1412"/>
              <a:gd name="T13" fmla="*/ 0 h 46"/>
              <a:gd name="T14" fmla="*/ 2147483647 w 1412"/>
              <a:gd name="T15" fmla="*/ 2147483647 h 46"/>
              <a:gd name="T16" fmla="*/ 2147483647 w 1412"/>
              <a:gd name="T17" fmla="*/ 2147483647 h 46"/>
              <a:gd name="T18" fmla="*/ 2147483647 w 1412"/>
              <a:gd name="T19" fmla="*/ 2147483647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12"/>
              <a:gd name="T31" fmla="*/ 0 h 46"/>
              <a:gd name="T32" fmla="*/ 1412 w 1412"/>
              <a:gd name="T33" fmla="*/ 46 h 46"/>
              <a:gd name="connsiteX0" fmla="*/ 0 w 10000"/>
              <a:gd name="connsiteY0" fmla="*/ 4441 h 7353"/>
              <a:gd name="connsiteX1" fmla="*/ 1806 w 10000"/>
              <a:gd name="connsiteY1" fmla="*/ 7267 h 7353"/>
              <a:gd name="connsiteX2" fmla="*/ 2847 w 10000"/>
              <a:gd name="connsiteY2" fmla="*/ 1180 h 7353"/>
              <a:gd name="connsiteX3" fmla="*/ 3796 w 10000"/>
              <a:gd name="connsiteY3" fmla="*/ 3789 h 7353"/>
              <a:gd name="connsiteX4" fmla="*/ 4540 w 10000"/>
              <a:gd name="connsiteY4" fmla="*/ 2049 h 7353"/>
              <a:gd name="connsiteX5" fmla="*/ 5722 w 10000"/>
              <a:gd name="connsiteY5" fmla="*/ 5962 h 7353"/>
              <a:gd name="connsiteX6" fmla="*/ 6877 w 10000"/>
              <a:gd name="connsiteY6" fmla="*/ 0 h 7353"/>
              <a:gd name="connsiteX7" fmla="*/ 8208 w 10000"/>
              <a:gd name="connsiteY7" fmla="*/ 5962 h 7353"/>
              <a:gd name="connsiteX8" fmla="*/ 9356 w 10000"/>
              <a:gd name="connsiteY8" fmla="*/ 2919 h 7353"/>
              <a:gd name="connsiteX9" fmla="*/ 10000 w 10000"/>
              <a:gd name="connsiteY9" fmla="*/ 2919 h 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7353">
                <a:moveTo>
                  <a:pt x="0" y="4441"/>
                </a:moveTo>
                <a:cubicBezTo>
                  <a:pt x="559" y="4658"/>
                  <a:pt x="1331" y="7919"/>
                  <a:pt x="1806" y="7267"/>
                </a:cubicBezTo>
                <a:cubicBezTo>
                  <a:pt x="2280" y="6832"/>
                  <a:pt x="2514" y="1832"/>
                  <a:pt x="2847" y="1180"/>
                </a:cubicBezTo>
                <a:cubicBezTo>
                  <a:pt x="3180" y="528"/>
                  <a:pt x="3513" y="3571"/>
                  <a:pt x="3796" y="3789"/>
                </a:cubicBezTo>
                <a:lnTo>
                  <a:pt x="4540" y="2049"/>
                </a:lnTo>
                <a:cubicBezTo>
                  <a:pt x="5198" y="2484"/>
                  <a:pt x="5333" y="6303"/>
                  <a:pt x="5722" y="5962"/>
                </a:cubicBezTo>
                <a:cubicBezTo>
                  <a:pt x="6111" y="5621"/>
                  <a:pt x="6467" y="0"/>
                  <a:pt x="6877" y="0"/>
                </a:cubicBezTo>
                <a:cubicBezTo>
                  <a:pt x="7288" y="0"/>
                  <a:pt x="7795" y="5475"/>
                  <a:pt x="8208" y="5962"/>
                </a:cubicBezTo>
                <a:cubicBezTo>
                  <a:pt x="8621" y="6449"/>
                  <a:pt x="9058" y="3354"/>
                  <a:pt x="9356" y="2919"/>
                </a:cubicBezTo>
                <a:cubicBezTo>
                  <a:pt x="9653" y="2484"/>
                  <a:pt x="9865" y="2919"/>
                  <a:pt x="10000" y="2919"/>
                </a:cubicBezTo>
              </a:path>
            </a:pathLst>
          </a:custGeom>
          <a:solidFill>
            <a:schemeClr val="accent2"/>
          </a:solidFill>
          <a:ln w="38100">
            <a:solidFill>
              <a:schemeClr val="tx2"/>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48" name="Text Box 21"/>
          <p:cNvSpPr txBox="1">
            <a:spLocks noChangeArrowheads="1"/>
          </p:cNvSpPr>
          <p:nvPr/>
        </p:nvSpPr>
        <p:spPr bwMode="auto">
          <a:xfrm>
            <a:off x="2587599" y="2094683"/>
            <a:ext cx="1890981" cy="242219"/>
          </a:xfrm>
          <a:prstGeom prst="rect">
            <a:avLst/>
          </a:prstGeom>
          <a:noFill/>
          <a:ln w="9525">
            <a:noFill/>
            <a:miter lim="800000"/>
            <a:headEnd/>
            <a:tailEnd/>
          </a:ln>
        </p:spPr>
        <p:txBody>
          <a:bodyPr wrap="none" lIns="64008" tIns="32004" rIns="64008" bIns="32004">
            <a:noAutofit/>
          </a:bodyPr>
          <a:lstStyle/>
          <a:p>
            <a:pPr algn="ctr" defTabSz="639731" fontAlgn="base">
              <a:spcBef>
                <a:spcPct val="0"/>
              </a:spcBef>
              <a:spcAft>
                <a:spcPct val="0"/>
              </a:spcAft>
              <a:defRPr/>
            </a:pPr>
            <a:r>
              <a:rPr lang="en-US" sz="1200" b="1" kern="0" dirty="0">
                <a:latin typeface="Helvetica"/>
                <a:cs typeface="Helvetica"/>
              </a:rPr>
              <a:t>Long-noncoding RNA</a:t>
            </a:r>
          </a:p>
        </p:txBody>
      </p:sp>
      <p:sp>
        <p:nvSpPr>
          <p:cNvPr id="49" name="Text Box 20"/>
          <p:cNvSpPr txBox="1">
            <a:spLocks noChangeArrowheads="1"/>
          </p:cNvSpPr>
          <p:nvPr/>
        </p:nvSpPr>
        <p:spPr bwMode="auto">
          <a:xfrm>
            <a:off x="2097014" y="6047175"/>
            <a:ext cx="2315669" cy="445566"/>
          </a:xfrm>
          <a:prstGeom prst="rect">
            <a:avLst/>
          </a:prstGeom>
          <a:solidFill>
            <a:schemeClr val="bg2"/>
          </a:solidFill>
          <a:ln w="9525">
            <a:solidFill>
              <a:srgbClr val="0000FF"/>
            </a:solidFill>
            <a:miter lim="800000"/>
            <a:headEnd/>
            <a:tailEnd/>
          </a:ln>
        </p:spPr>
        <p:txBody>
          <a:bodyPr lIns="64008" tIns="32004" rIns="64008" bIns="32004">
            <a:noAutofit/>
          </a:bodyPr>
          <a:lstStyle/>
          <a:p>
            <a:pPr algn="ctr" defTabSz="639731" fontAlgn="base">
              <a:spcBef>
                <a:spcPct val="0"/>
              </a:spcBef>
              <a:spcAft>
                <a:spcPct val="0"/>
              </a:spcAft>
              <a:defRPr/>
            </a:pPr>
            <a:r>
              <a:rPr lang="en-US" b="1" kern="0" dirty="0">
                <a:solidFill>
                  <a:srgbClr val="0000FF"/>
                </a:solidFill>
                <a:latin typeface="Arial" pitchFamily="34" charset="0"/>
                <a:cs typeface="Arial" pitchFamily="34" charset="0"/>
              </a:rPr>
              <a:t>21 nt phasiRNAs</a:t>
            </a:r>
          </a:p>
        </p:txBody>
      </p:sp>
      <p:grpSp>
        <p:nvGrpSpPr>
          <p:cNvPr id="40" name="Group 49"/>
          <p:cNvGrpSpPr/>
          <p:nvPr/>
        </p:nvGrpSpPr>
        <p:grpSpPr>
          <a:xfrm rot="363096">
            <a:off x="10501784" y="2790622"/>
            <a:ext cx="420421" cy="409779"/>
            <a:chOff x="8572247" y="3781677"/>
            <a:chExt cx="299615" cy="257474"/>
          </a:xfrm>
        </p:grpSpPr>
        <p:sp>
          <p:nvSpPr>
            <p:cNvPr id="310" name="Chord 309"/>
            <p:cNvSpPr/>
            <p:nvPr/>
          </p:nvSpPr>
          <p:spPr>
            <a:xfrm rot="17100000">
              <a:off x="8573232" y="3781677"/>
              <a:ext cx="257474" cy="257474"/>
            </a:xfrm>
            <a:prstGeom prst="chord">
              <a:avLst/>
            </a:prstGeom>
            <a:solidFill>
              <a:schemeClr val="accent3">
                <a:lumMod val="40000"/>
                <a:lumOff val="60000"/>
              </a:schemeClr>
            </a:solidFill>
            <a:ln w="3175" cap="flat" cmpd="sng" algn="ctr">
              <a:solidFill>
                <a:sysClr val="windowText" lastClr="000000"/>
              </a:solidFill>
              <a:prstDash val="solid"/>
            </a:ln>
            <a:effectLst/>
          </p:spPr>
          <p:txBody>
            <a:bodyPr rtlCol="0" anchor="ctr">
              <a:noAutofit/>
            </a:bodyPr>
            <a:lstStyle/>
            <a:p>
              <a:pPr algn="ctr" defTabSz="914356"/>
              <a:endParaRPr lang="en-US" sz="1200" kern="0" dirty="0">
                <a:latin typeface="Helvetica"/>
                <a:cs typeface="Helvetica"/>
              </a:endParaRPr>
            </a:p>
          </p:txBody>
        </p:sp>
        <p:sp>
          <p:nvSpPr>
            <p:cNvPr id="311" name="TextBox 310"/>
            <p:cNvSpPr txBox="1"/>
            <p:nvPr/>
          </p:nvSpPr>
          <p:spPr>
            <a:xfrm rot="21236904">
              <a:off x="8572247" y="3888105"/>
              <a:ext cx="299615" cy="140919"/>
            </a:xfrm>
            <a:prstGeom prst="rect">
              <a:avLst/>
            </a:prstGeom>
            <a:noFill/>
          </p:spPr>
          <p:txBody>
            <a:bodyPr wrap="square" lIns="0" tIns="0" rIns="0" bIns="0" rtlCol="0">
              <a:noAutofit/>
            </a:bodyPr>
            <a:lstStyle/>
            <a:p>
              <a:pPr algn="ctr" defTabSz="914356">
                <a:defRPr/>
              </a:pPr>
              <a:r>
                <a:rPr lang="en-US" sz="1200" b="1" kern="0" dirty="0">
                  <a:latin typeface="Helvetica"/>
                  <a:cs typeface="Helvetica"/>
                </a:rPr>
                <a:t>AGO</a:t>
              </a:r>
            </a:p>
          </p:txBody>
        </p:sp>
      </p:grpSp>
      <p:cxnSp>
        <p:nvCxnSpPr>
          <p:cNvPr id="51" name="Straight Connector 112"/>
          <p:cNvCxnSpPr>
            <a:cxnSpLocks noChangeShapeType="1"/>
          </p:cNvCxnSpPr>
          <p:nvPr/>
        </p:nvCxnSpPr>
        <p:spPr bwMode="auto">
          <a:xfrm rot="4859976">
            <a:off x="9324654" y="4747274"/>
            <a:ext cx="103992" cy="2519"/>
          </a:xfrm>
          <a:prstGeom prst="line">
            <a:avLst/>
          </a:prstGeom>
          <a:noFill/>
          <a:ln w="12700" algn="ctr">
            <a:solidFill>
              <a:schemeClr val="tx1">
                <a:lumMod val="50000"/>
                <a:lumOff val="50000"/>
              </a:schemeClr>
            </a:solidFill>
            <a:round/>
            <a:headEnd/>
            <a:tailEnd/>
          </a:ln>
        </p:spPr>
      </p:cxnSp>
      <p:cxnSp>
        <p:nvCxnSpPr>
          <p:cNvPr id="52" name="Straight Connector 112"/>
          <p:cNvCxnSpPr>
            <a:cxnSpLocks noChangeShapeType="1"/>
          </p:cNvCxnSpPr>
          <p:nvPr/>
        </p:nvCxnSpPr>
        <p:spPr bwMode="auto">
          <a:xfrm rot="4859976">
            <a:off x="11238248" y="4852037"/>
            <a:ext cx="103992" cy="2519"/>
          </a:xfrm>
          <a:prstGeom prst="line">
            <a:avLst/>
          </a:prstGeom>
          <a:noFill/>
          <a:ln w="12700" algn="ctr">
            <a:solidFill>
              <a:schemeClr val="tx1">
                <a:lumMod val="50000"/>
                <a:lumOff val="50000"/>
              </a:schemeClr>
            </a:solidFill>
            <a:round/>
            <a:headEnd/>
            <a:tailEnd/>
          </a:ln>
        </p:spPr>
      </p:cxnSp>
      <p:sp>
        <p:nvSpPr>
          <p:cNvPr id="56" name="Freeform 13"/>
          <p:cNvSpPr>
            <a:spLocks/>
          </p:cNvSpPr>
          <p:nvPr/>
        </p:nvSpPr>
        <p:spPr bwMode="auto">
          <a:xfrm>
            <a:off x="11154441" y="3601877"/>
            <a:ext cx="956892" cy="63661"/>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8211"/>
              <a:gd name="connsiteY0" fmla="*/ 4634 h 9180"/>
              <a:gd name="connsiteX1" fmla="*/ 1779 w 8211"/>
              <a:gd name="connsiteY1" fmla="*/ 9024 h 9180"/>
              <a:gd name="connsiteX2" fmla="*/ 3461 w 8211"/>
              <a:gd name="connsiteY2" fmla="*/ 0 h 9180"/>
              <a:gd name="connsiteX3" fmla="*/ 5517 w 8211"/>
              <a:gd name="connsiteY3" fmla="*/ 9024 h 9180"/>
              <a:gd name="connsiteX4" fmla="*/ 7242 w 8211"/>
              <a:gd name="connsiteY4" fmla="*/ 5610 h 9180"/>
              <a:gd name="connsiteX5" fmla="*/ 8211 w 8211"/>
              <a:gd name="connsiteY5" fmla="*/ 5610 h 9180"/>
              <a:gd name="connsiteX0" fmla="*/ 0 w 7833"/>
              <a:gd name="connsiteY0" fmla="*/ 9830 h 9999"/>
              <a:gd name="connsiteX1" fmla="*/ 2048 w 7833"/>
              <a:gd name="connsiteY1" fmla="*/ 0 h 9999"/>
              <a:gd name="connsiteX2" fmla="*/ 4552 w 7833"/>
              <a:gd name="connsiteY2" fmla="*/ 9830 h 9999"/>
              <a:gd name="connsiteX3" fmla="*/ 6653 w 7833"/>
              <a:gd name="connsiteY3" fmla="*/ 6111 h 9999"/>
              <a:gd name="connsiteX4" fmla="*/ 7833 w 7833"/>
              <a:gd name="connsiteY4" fmla="*/ 6111 h 9999"/>
              <a:gd name="connsiteX0" fmla="*/ 0 w 8494"/>
              <a:gd name="connsiteY0" fmla="*/ 9831 h 10000"/>
              <a:gd name="connsiteX1" fmla="*/ 2615 w 8494"/>
              <a:gd name="connsiteY1" fmla="*/ 0 h 10000"/>
              <a:gd name="connsiteX2" fmla="*/ 5811 w 8494"/>
              <a:gd name="connsiteY2" fmla="*/ 9831 h 10000"/>
              <a:gd name="connsiteX3" fmla="*/ 8494 w 8494"/>
              <a:gd name="connsiteY3" fmla="*/ 6112 h 10000"/>
              <a:gd name="connsiteX0" fmla="*/ 0 w 10000"/>
              <a:gd name="connsiteY0" fmla="*/ 9836 h 9836"/>
              <a:gd name="connsiteX1" fmla="*/ 3079 w 10000"/>
              <a:gd name="connsiteY1" fmla="*/ 5 h 9836"/>
              <a:gd name="connsiteX2" fmla="*/ 6841 w 10000"/>
              <a:gd name="connsiteY2" fmla="*/ 8440 h 9836"/>
              <a:gd name="connsiteX3" fmla="*/ 10000 w 10000"/>
              <a:gd name="connsiteY3" fmla="*/ 6117 h 9836"/>
              <a:gd name="connsiteX0" fmla="*/ 0 w 10000"/>
              <a:gd name="connsiteY0" fmla="*/ 8936 h 8936"/>
              <a:gd name="connsiteX1" fmla="*/ 3052 w 10000"/>
              <a:gd name="connsiteY1" fmla="*/ 6 h 8936"/>
              <a:gd name="connsiteX2" fmla="*/ 6841 w 10000"/>
              <a:gd name="connsiteY2" fmla="*/ 7517 h 8936"/>
              <a:gd name="connsiteX3" fmla="*/ 10000 w 10000"/>
              <a:gd name="connsiteY3" fmla="*/ 5155 h 8936"/>
              <a:gd name="connsiteX0" fmla="*/ 0 w 10137"/>
              <a:gd name="connsiteY0" fmla="*/ 5654 h 8622"/>
              <a:gd name="connsiteX1" fmla="*/ 3189 w 10137"/>
              <a:gd name="connsiteY1" fmla="*/ 29 h 8622"/>
              <a:gd name="connsiteX2" fmla="*/ 6978 w 10137"/>
              <a:gd name="connsiteY2" fmla="*/ 8434 h 8622"/>
              <a:gd name="connsiteX3" fmla="*/ 10137 w 10137"/>
              <a:gd name="connsiteY3" fmla="*/ 5791 h 8622"/>
            </a:gdLst>
            <a:ahLst/>
            <a:cxnLst>
              <a:cxn ang="0">
                <a:pos x="connsiteX0" y="connsiteY0"/>
              </a:cxn>
              <a:cxn ang="0">
                <a:pos x="connsiteX1" y="connsiteY1"/>
              </a:cxn>
              <a:cxn ang="0">
                <a:pos x="connsiteX2" y="connsiteY2"/>
              </a:cxn>
              <a:cxn ang="0">
                <a:pos x="connsiteX3" y="connsiteY3"/>
              </a:cxn>
            </a:cxnLst>
            <a:rect l="l" t="t" r="r" b="b"/>
            <a:pathLst>
              <a:path w="10137" h="8622">
                <a:moveTo>
                  <a:pt x="0" y="5654"/>
                </a:moveTo>
                <a:cubicBezTo>
                  <a:pt x="1053" y="4749"/>
                  <a:pt x="2026" y="-434"/>
                  <a:pt x="3189" y="29"/>
                </a:cubicBezTo>
                <a:cubicBezTo>
                  <a:pt x="4352" y="492"/>
                  <a:pt x="5820" y="7474"/>
                  <a:pt x="6978" y="8434"/>
                </a:cubicBezTo>
                <a:cubicBezTo>
                  <a:pt x="8136" y="9394"/>
                  <a:pt x="9318" y="6396"/>
                  <a:pt x="10137" y="5791"/>
                </a:cubicBezTo>
              </a:path>
            </a:pathLst>
          </a:custGeom>
          <a:noFill/>
          <a:ln w="38100">
            <a:solidFill>
              <a:schemeClr val="accent1">
                <a:lumMod val="75000"/>
              </a:scheme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57" name="Text Box 16"/>
          <p:cNvSpPr txBox="1">
            <a:spLocks noChangeArrowheads="1"/>
          </p:cNvSpPr>
          <p:nvPr/>
        </p:nvSpPr>
        <p:spPr bwMode="auto">
          <a:xfrm>
            <a:off x="9326366" y="2595325"/>
            <a:ext cx="351187" cy="270668"/>
          </a:xfrm>
          <a:prstGeom prst="rect">
            <a:avLst/>
          </a:prstGeom>
          <a:noFill/>
          <a:ln w="9525">
            <a:noFill/>
            <a:miter lim="800000"/>
            <a:headEnd/>
            <a:tailEnd/>
          </a:ln>
        </p:spPr>
        <p:txBody>
          <a:bodyPr wrap="none" lIns="64008" tIns="32004" rIns="64008" bIns="32004">
            <a:noAutofit/>
          </a:bodyPr>
          <a:lstStyle/>
          <a:p>
            <a:pPr algn="ctr" defTabSz="639731" fontAlgn="base">
              <a:lnSpc>
                <a:spcPts val="900"/>
              </a:lnSpc>
              <a:spcBef>
                <a:spcPct val="0"/>
              </a:spcBef>
              <a:spcAft>
                <a:spcPct val="0"/>
              </a:spcAft>
              <a:defRPr/>
            </a:pPr>
            <a:r>
              <a:rPr lang="en-US" sz="1200" b="1" kern="0" dirty="0">
                <a:latin typeface="Helvetica"/>
                <a:cs typeface="Helvetica"/>
              </a:rPr>
              <a:t>m</a:t>
            </a:r>
            <a:r>
              <a:rPr lang="en-US" sz="1200" b="1" kern="0" baseline="30000" dirty="0">
                <a:latin typeface="Helvetica"/>
                <a:cs typeface="Helvetica"/>
              </a:rPr>
              <a:t>7</a:t>
            </a:r>
            <a:r>
              <a:rPr lang="en-US" sz="1200" b="1" kern="0" dirty="0">
                <a:latin typeface="Helvetica"/>
                <a:cs typeface="Helvetica"/>
              </a:rPr>
              <a:t>G</a:t>
            </a:r>
          </a:p>
          <a:p>
            <a:pPr algn="ctr" defTabSz="639731" fontAlgn="base">
              <a:lnSpc>
                <a:spcPts val="900"/>
              </a:lnSpc>
              <a:spcBef>
                <a:spcPct val="0"/>
              </a:spcBef>
              <a:spcAft>
                <a:spcPct val="0"/>
              </a:spcAft>
              <a:defRPr/>
            </a:pPr>
            <a:r>
              <a:rPr lang="en-US" sz="1200" b="1" kern="0" dirty="0">
                <a:latin typeface="Helvetica"/>
                <a:cs typeface="Helvetica"/>
              </a:rPr>
              <a:t>cap</a:t>
            </a:r>
          </a:p>
        </p:txBody>
      </p:sp>
      <p:sp>
        <p:nvSpPr>
          <p:cNvPr id="58" name="Text Box 17"/>
          <p:cNvSpPr txBox="1">
            <a:spLocks noChangeArrowheads="1"/>
          </p:cNvSpPr>
          <p:nvPr/>
        </p:nvSpPr>
        <p:spPr bwMode="auto">
          <a:xfrm>
            <a:off x="11807433" y="2734522"/>
            <a:ext cx="663356"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200" b="1" kern="0" dirty="0">
                <a:latin typeface="Helvetica"/>
                <a:cs typeface="Helvetica"/>
              </a:rPr>
              <a:t>(A)</a:t>
            </a:r>
            <a:r>
              <a:rPr lang="en-US" sz="1200" b="1" kern="0" baseline="-25000" dirty="0">
                <a:latin typeface="Helvetica"/>
                <a:cs typeface="Helvetica"/>
              </a:rPr>
              <a:t>n</a:t>
            </a:r>
            <a:endParaRPr lang="en-US" sz="1200" b="1" kern="0" dirty="0">
              <a:latin typeface="Helvetica"/>
              <a:cs typeface="Helvetica"/>
            </a:endParaRPr>
          </a:p>
        </p:txBody>
      </p:sp>
      <p:sp>
        <p:nvSpPr>
          <p:cNvPr id="59" name="Text Box 21"/>
          <p:cNvSpPr txBox="1">
            <a:spLocks noChangeArrowheads="1"/>
          </p:cNvSpPr>
          <p:nvPr/>
        </p:nvSpPr>
        <p:spPr bwMode="auto">
          <a:xfrm>
            <a:off x="10972697" y="2784933"/>
            <a:ext cx="733778" cy="242219"/>
          </a:xfrm>
          <a:prstGeom prst="rect">
            <a:avLst/>
          </a:prstGeom>
          <a:noFill/>
          <a:ln w="9525">
            <a:noFill/>
            <a:miter lim="800000"/>
            <a:headEnd/>
            <a:tailEnd/>
          </a:ln>
        </p:spPr>
        <p:txBody>
          <a:bodyPr wrap="none" lIns="64008" tIns="32004" rIns="64008" bIns="32004">
            <a:noAutofit/>
          </a:bodyPr>
          <a:lstStyle/>
          <a:p>
            <a:pPr algn="ctr" defTabSz="639731" fontAlgn="base">
              <a:spcBef>
                <a:spcPct val="0"/>
              </a:spcBef>
              <a:spcAft>
                <a:spcPct val="0"/>
              </a:spcAft>
              <a:defRPr/>
            </a:pPr>
            <a:r>
              <a:rPr lang="en-US" sz="1600" b="1" kern="0" dirty="0">
                <a:solidFill>
                  <a:srgbClr val="FF0000"/>
                </a:solidFill>
                <a:latin typeface="Arial" pitchFamily="34" charset="0"/>
                <a:cs typeface="Arial" pitchFamily="34" charset="0"/>
              </a:rPr>
              <a:t>miR2275</a:t>
            </a:r>
          </a:p>
        </p:txBody>
      </p:sp>
      <p:grpSp>
        <p:nvGrpSpPr>
          <p:cNvPr id="54" name="Group 61"/>
          <p:cNvGrpSpPr/>
          <p:nvPr/>
        </p:nvGrpSpPr>
        <p:grpSpPr>
          <a:xfrm>
            <a:off x="10425150" y="2769771"/>
            <a:ext cx="433122" cy="81315"/>
            <a:chOff x="2932885" y="1447794"/>
            <a:chExt cx="580649" cy="108507"/>
          </a:xfrm>
        </p:grpSpPr>
        <p:sp>
          <p:nvSpPr>
            <p:cNvPr id="262" name="Freeform 29"/>
            <p:cNvSpPr>
              <a:spLocks/>
            </p:cNvSpPr>
            <p:nvPr/>
          </p:nvSpPr>
          <p:spPr bwMode="auto">
            <a:xfrm rot="21540000">
              <a:off x="2932885" y="1530200"/>
              <a:ext cx="580649" cy="10908"/>
            </a:xfrm>
            <a:custGeom>
              <a:avLst/>
              <a:gdLst>
                <a:gd name="T0" fmla="*/ 0 w 354"/>
                <a:gd name="T1" fmla="*/ 2147483647 h 17"/>
                <a:gd name="T2" fmla="*/ 2147483647 w 354"/>
                <a:gd name="T3" fmla="*/ 2147483647 h 17"/>
                <a:gd name="T4" fmla="*/ 2147483647 w 354"/>
                <a:gd name="T5" fmla="*/ 2147483647 h 17"/>
                <a:gd name="T6" fmla="*/ 0 60000 65536"/>
                <a:gd name="T7" fmla="*/ 0 60000 65536"/>
                <a:gd name="T8" fmla="*/ 0 60000 65536"/>
                <a:gd name="T9" fmla="*/ 0 w 354"/>
                <a:gd name="T10" fmla="*/ 0 h 17"/>
                <a:gd name="T11" fmla="*/ 354 w 354"/>
                <a:gd name="T12" fmla="*/ 17 h 17"/>
                <a:gd name="connsiteX0" fmla="*/ 0 w 10006"/>
                <a:gd name="connsiteY0" fmla="*/ 153 h 3542"/>
                <a:gd name="connsiteX1" fmla="*/ 6893 w 10006"/>
                <a:gd name="connsiteY1" fmla="*/ 2506 h 3542"/>
                <a:gd name="connsiteX2" fmla="*/ 10006 w 10006"/>
                <a:gd name="connsiteY2" fmla="*/ 3247 h 3542"/>
              </a:gdLst>
              <a:ahLst/>
              <a:cxnLst>
                <a:cxn ang="0">
                  <a:pos x="connsiteX0" y="connsiteY0"/>
                </a:cxn>
                <a:cxn ang="0">
                  <a:pos x="connsiteX1" y="connsiteY1"/>
                </a:cxn>
                <a:cxn ang="0">
                  <a:pos x="connsiteX2" y="connsiteY2"/>
                </a:cxn>
              </a:cxnLst>
              <a:rect l="l" t="t" r="r" b="b"/>
              <a:pathLst>
                <a:path w="10006" h="3542">
                  <a:moveTo>
                    <a:pt x="0" y="153"/>
                  </a:moveTo>
                  <a:cubicBezTo>
                    <a:pt x="1921" y="-435"/>
                    <a:pt x="5226" y="741"/>
                    <a:pt x="6893" y="2506"/>
                  </a:cubicBezTo>
                  <a:cubicBezTo>
                    <a:pt x="8559" y="4271"/>
                    <a:pt x="9328" y="3247"/>
                    <a:pt x="10006" y="3247"/>
                  </a:cubicBezTo>
                </a:path>
              </a:pathLst>
            </a:custGeom>
            <a:noFill/>
            <a:ln w="28575">
              <a:solidFill>
                <a:schemeClr val="accent6">
                  <a:lumMod val="75000"/>
                </a:schemeClr>
              </a:solidFill>
              <a:round/>
              <a:headEnd/>
              <a:tailEnd/>
            </a:ln>
          </p:spPr>
          <p:txBody>
            <a:bodyPr>
              <a:noAutofit/>
            </a:bodyPr>
            <a:lstStyle/>
            <a:p>
              <a:pPr algn="ctr" defTabSz="914356" eaLnBrk="0" fontAlgn="base" hangingPunct="0">
                <a:spcBef>
                  <a:spcPct val="0"/>
                </a:spcBef>
                <a:spcAft>
                  <a:spcPct val="0"/>
                </a:spcAft>
                <a:defRPr/>
              </a:pPr>
              <a:endParaRPr lang="en-US" sz="1200" b="1" kern="0" dirty="0">
                <a:solidFill>
                  <a:schemeClr val="accent6">
                    <a:lumMod val="75000"/>
                  </a:schemeClr>
                </a:solidFill>
                <a:latin typeface="Helvetica"/>
                <a:cs typeface="Helvetica"/>
              </a:endParaRPr>
            </a:p>
          </p:txBody>
        </p:sp>
        <p:cxnSp>
          <p:nvCxnSpPr>
            <p:cNvPr id="263" name="Straight Connector 107"/>
            <p:cNvCxnSpPr>
              <a:cxnSpLocks noChangeShapeType="1"/>
            </p:cNvCxnSpPr>
            <p:nvPr/>
          </p:nvCxnSpPr>
          <p:spPr bwMode="auto">
            <a:xfrm rot="5400000">
              <a:off x="2921389" y="1500582"/>
              <a:ext cx="107033" cy="1469"/>
            </a:xfrm>
            <a:prstGeom prst="line">
              <a:avLst/>
            </a:prstGeom>
            <a:noFill/>
            <a:ln w="12700" algn="ctr">
              <a:solidFill>
                <a:schemeClr val="accent6">
                  <a:lumMod val="75000"/>
                </a:schemeClr>
              </a:solidFill>
              <a:round/>
              <a:headEnd/>
              <a:tailEnd/>
            </a:ln>
          </p:spPr>
        </p:cxnSp>
        <p:cxnSp>
          <p:nvCxnSpPr>
            <p:cNvPr id="264" name="Straight Connector 110"/>
            <p:cNvCxnSpPr>
              <a:cxnSpLocks noChangeShapeType="1"/>
            </p:cNvCxnSpPr>
            <p:nvPr/>
          </p:nvCxnSpPr>
          <p:spPr bwMode="auto">
            <a:xfrm rot="5400000">
              <a:off x="2884662" y="1500582"/>
              <a:ext cx="107033" cy="1469"/>
            </a:xfrm>
            <a:prstGeom prst="line">
              <a:avLst/>
            </a:prstGeom>
            <a:noFill/>
            <a:ln w="12700" algn="ctr">
              <a:solidFill>
                <a:schemeClr val="accent6">
                  <a:lumMod val="75000"/>
                </a:schemeClr>
              </a:solidFill>
              <a:round/>
              <a:headEnd/>
              <a:tailEnd/>
            </a:ln>
          </p:spPr>
        </p:cxnSp>
        <p:cxnSp>
          <p:nvCxnSpPr>
            <p:cNvPr id="265" name="Straight Connector 111"/>
            <p:cNvCxnSpPr>
              <a:cxnSpLocks noChangeShapeType="1"/>
            </p:cNvCxnSpPr>
            <p:nvPr/>
          </p:nvCxnSpPr>
          <p:spPr bwMode="auto">
            <a:xfrm rot="5400000">
              <a:off x="2956648" y="1500582"/>
              <a:ext cx="107033" cy="1469"/>
            </a:xfrm>
            <a:prstGeom prst="line">
              <a:avLst/>
            </a:prstGeom>
            <a:noFill/>
            <a:ln w="12700" algn="ctr">
              <a:solidFill>
                <a:schemeClr val="accent6">
                  <a:lumMod val="75000"/>
                </a:schemeClr>
              </a:solidFill>
              <a:round/>
              <a:headEnd/>
              <a:tailEnd/>
            </a:ln>
          </p:spPr>
        </p:cxnSp>
        <p:cxnSp>
          <p:nvCxnSpPr>
            <p:cNvPr id="266" name="Straight Connector 112"/>
            <p:cNvCxnSpPr>
              <a:cxnSpLocks noChangeShapeType="1"/>
            </p:cNvCxnSpPr>
            <p:nvPr/>
          </p:nvCxnSpPr>
          <p:spPr bwMode="auto">
            <a:xfrm rot="5400000">
              <a:off x="2992639" y="1499846"/>
              <a:ext cx="107031" cy="2938"/>
            </a:xfrm>
            <a:prstGeom prst="line">
              <a:avLst/>
            </a:prstGeom>
            <a:noFill/>
            <a:ln w="12700" algn="ctr">
              <a:solidFill>
                <a:schemeClr val="accent6">
                  <a:lumMod val="75000"/>
                </a:schemeClr>
              </a:solidFill>
              <a:round/>
              <a:headEnd/>
              <a:tailEnd/>
            </a:ln>
          </p:spPr>
        </p:cxnSp>
        <p:cxnSp>
          <p:nvCxnSpPr>
            <p:cNvPr id="267" name="Straight Connector 113"/>
            <p:cNvCxnSpPr>
              <a:cxnSpLocks noChangeShapeType="1"/>
            </p:cNvCxnSpPr>
            <p:nvPr/>
          </p:nvCxnSpPr>
          <p:spPr bwMode="auto">
            <a:xfrm rot="5400000">
              <a:off x="3028628" y="1500580"/>
              <a:ext cx="107031" cy="1469"/>
            </a:xfrm>
            <a:prstGeom prst="line">
              <a:avLst/>
            </a:prstGeom>
            <a:noFill/>
            <a:ln w="12700" algn="ctr">
              <a:solidFill>
                <a:schemeClr val="accent6">
                  <a:lumMod val="75000"/>
                </a:schemeClr>
              </a:solidFill>
              <a:round/>
              <a:headEnd/>
              <a:tailEnd/>
            </a:ln>
          </p:spPr>
        </p:cxnSp>
        <p:cxnSp>
          <p:nvCxnSpPr>
            <p:cNvPr id="268" name="Straight Connector 114"/>
            <p:cNvCxnSpPr>
              <a:cxnSpLocks noChangeShapeType="1"/>
            </p:cNvCxnSpPr>
            <p:nvPr/>
          </p:nvCxnSpPr>
          <p:spPr bwMode="auto">
            <a:xfrm rot="5400000">
              <a:off x="3063158" y="1501314"/>
              <a:ext cx="108499" cy="1469"/>
            </a:xfrm>
            <a:prstGeom prst="line">
              <a:avLst/>
            </a:prstGeom>
            <a:noFill/>
            <a:ln w="12700" algn="ctr">
              <a:solidFill>
                <a:schemeClr val="accent6">
                  <a:lumMod val="75000"/>
                </a:schemeClr>
              </a:solidFill>
              <a:round/>
              <a:headEnd/>
              <a:tailEnd/>
            </a:ln>
          </p:spPr>
        </p:cxnSp>
        <p:cxnSp>
          <p:nvCxnSpPr>
            <p:cNvPr id="269" name="Straight Connector 115"/>
            <p:cNvCxnSpPr>
              <a:cxnSpLocks noChangeShapeType="1"/>
            </p:cNvCxnSpPr>
            <p:nvPr/>
          </p:nvCxnSpPr>
          <p:spPr bwMode="auto">
            <a:xfrm rot="5400000">
              <a:off x="3100615" y="1500582"/>
              <a:ext cx="107033" cy="1469"/>
            </a:xfrm>
            <a:prstGeom prst="line">
              <a:avLst/>
            </a:prstGeom>
            <a:noFill/>
            <a:ln w="12700" algn="ctr">
              <a:solidFill>
                <a:schemeClr val="accent6">
                  <a:lumMod val="75000"/>
                </a:schemeClr>
              </a:solidFill>
              <a:round/>
              <a:headEnd/>
              <a:tailEnd/>
            </a:ln>
          </p:spPr>
        </p:cxnSp>
        <p:cxnSp>
          <p:nvCxnSpPr>
            <p:cNvPr id="270" name="Straight Connector 116"/>
            <p:cNvCxnSpPr>
              <a:cxnSpLocks noChangeShapeType="1"/>
            </p:cNvCxnSpPr>
            <p:nvPr/>
          </p:nvCxnSpPr>
          <p:spPr bwMode="auto">
            <a:xfrm rot="5400000">
              <a:off x="3135866" y="1500582"/>
              <a:ext cx="107033" cy="1469"/>
            </a:xfrm>
            <a:prstGeom prst="line">
              <a:avLst/>
            </a:prstGeom>
            <a:noFill/>
            <a:ln w="12700" algn="ctr">
              <a:solidFill>
                <a:schemeClr val="accent6">
                  <a:lumMod val="75000"/>
                </a:schemeClr>
              </a:solidFill>
              <a:round/>
              <a:headEnd/>
              <a:tailEnd/>
            </a:ln>
          </p:spPr>
        </p:cxnSp>
        <p:cxnSp>
          <p:nvCxnSpPr>
            <p:cNvPr id="271" name="Straight Connector 117"/>
            <p:cNvCxnSpPr>
              <a:cxnSpLocks noChangeShapeType="1"/>
            </p:cNvCxnSpPr>
            <p:nvPr/>
          </p:nvCxnSpPr>
          <p:spPr bwMode="auto">
            <a:xfrm rot="5400000">
              <a:off x="3171122" y="1500582"/>
              <a:ext cx="107033" cy="1469"/>
            </a:xfrm>
            <a:prstGeom prst="line">
              <a:avLst/>
            </a:prstGeom>
            <a:noFill/>
            <a:ln w="12700" algn="ctr">
              <a:solidFill>
                <a:schemeClr val="accent6">
                  <a:lumMod val="75000"/>
                </a:schemeClr>
              </a:solidFill>
              <a:round/>
              <a:headEnd/>
              <a:tailEnd/>
            </a:ln>
          </p:spPr>
        </p:cxnSp>
        <p:cxnSp>
          <p:nvCxnSpPr>
            <p:cNvPr id="272" name="Straight Connector 118"/>
            <p:cNvCxnSpPr>
              <a:cxnSpLocks noChangeShapeType="1"/>
            </p:cNvCxnSpPr>
            <p:nvPr/>
          </p:nvCxnSpPr>
          <p:spPr bwMode="auto">
            <a:xfrm rot="5400000">
              <a:off x="3207840" y="1500582"/>
              <a:ext cx="107033" cy="1469"/>
            </a:xfrm>
            <a:prstGeom prst="line">
              <a:avLst/>
            </a:prstGeom>
            <a:noFill/>
            <a:ln w="12700" algn="ctr">
              <a:solidFill>
                <a:schemeClr val="accent6">
                  <a:lumMod val="75000"/>
                </a:schemeClr>
              </a:solidFill>
              <a:round/>
              <a:headEnd/>
              <a:tailEnd/>
            </a:ln>
          </p:spPr>
        </p:cxnSp>
        <p:cxnSp>
          <p:nvCxnSpPr>
            <p:cNvPr id="273" name="Straight Connector 119"/>
            <p:cNvCxnSpPr>
              <a:cxnSpLocks noChangeShapeType="1"/>
            </p:cNvCxnSpPr>
            <p:nvPr/>
          </p:nvCxnSpPr>
          <p:spPr bwMode="auto">
            <a:xfrm rot="5400000">
              <a:off x="3242371" y="1501314"/>
              <a:ext cx="108499" cy="1469"/>
            </a:xfrm>
            <a:prstGeom prst="line">
              <a:avLst/>
            </a:prstGeom>
            <a:noFill/>
            <a:ln w="12700" algn="ctr">
              <a:solidFill>
                <a:schemeClr val="accent6">
                  <a:lumMod val="75000"/>
                </a:schemeClr>
              </a:solidFill>
              <a:round/>
              <a:headEnd/>
              <a:tailEnd/>
            </a:ln>
          </p:spPr>
        </p:cxnSp>
        <p:cxnSp>
          <p:nvCxnSpPr>
            <p:cNvPr id="274" name="Straight Connector 120"/>
            <p:cNvCxnSpPr>
              <a:cxnSpLocks noChangeShapeType="1"/>
            </p:cNvCxnSpPr>
            <p:nvPr/>
          </p:nvCxnSpPr>
          <p:spPr bwMode="auto">
            <a:xfrm rot="5400000">
              <a:off x="3277634" y="1501317"/>
              <a:ext cx="108499" cy="1469"/>
            </a:xfrm>
            <a:prstGeom prst="line">
              <a:avLst/>
            </a:prstGeom>
            <a:noFill/>
            <a:ln w="12700" algn="ctr">
              <a:solidFill>
                <a:schemeClr val="accent6">
                  <a:lumMod val="75000"/>
                </a:schemeClr>
              </a:solidFill>
              <a:round/>
              <a:headEnd/>
              <a:tailEnd/>
            </a:ln>
          </p:spPr>
        </p:cxnSp>
        <p:cxnSp>
          <p:nvCxnSpPr>
            <p:cNvPr id="275" name="Straight Connector 121"/>
            <p:cNvCxnSpPr>
              <a:cxnSpLocks noChangeShapeType="1"/>
            </p:cNvCxnSpPr>
            <p:nvPr/>
          </p:nvCxnSpPr>
          <p:spPr bwMode="auto">
            <a:xfrm rot="5400000">
              <a:off x="3315078" y="1500585"/>
              <a:ext cx="107033" cy="1469"/>
            </a:xfrm>
            <a:prstGeom prst="line">
              <a:avLst/>
            </a:prstGeom>
            <a:noFill/>
            <a:ln w="12700" algn="ctr">
              <a:solidFill>
                <a:schemeClr val="accent6">
                  <a:lumMod val="75000"/>
                </a:schemeClr>
              </a:solidFill>
              <a:round/>
              <a:headEnd/>
              <a:tailEnd/>
            </a:ln>
          </p:spPr>
        </p:cxnSp>
        <p:cxnSp>
          <p:nvCxnSpPr>
            <p:cNvPr id="276" name="Straight Connector 122"/>
            <p:cNvCxnSpPr>
              <a:cxnSpLocks noChangeShapeType="1"/>
            </p:cNvCxnSpPr>
            <p:nvPr/>
          </p:nvCxnSpPr>
          <p:spPr bwMode="auto">
            <a:xfrm rot="5400000">
              <a:off x="3349609" y="1501314"/>
              <a:ext cx="108499" cy="1469"/>
            </a:xfrm>
            <a:prstGeom prst="line">
              <a:avLst/>
            </a:prstGeom>
            <a:noFill/>
            <a:ln w="12700" algn="ctr">
              <a:solidFill>
                <a:schemeClr val="accent6">
                  <a:lumMod val="75000"/>
                </a:schemeClr>
              </a:solidFill>
              <a:round/>
              <a:headEnd/>
              <a:tailEnd/>
            </a:ln>
          </p:spPr>
        </p:cxnSp>
        <p:cxnSp>
          <p:nvCxnSpPr>
            <p:cNvPr id="277" name="Straight Connector 123"/>
            <p:cNvCxnSpPr>
              <a:cxnSpLocks noChangeShapeType="1"/>
            </p:cNvCxnSpPr>
            <p:nvPr/>
          </p:nvCxnSpPr>
          <p:spPr bwMode="auto">
            <a:xfrm rot="5400000">
              <a:off x="3385593" y="1500575"/>
              <a:ext cx="107032" cy="1469"/>
            </a:xfrm>
            <a:prstGeom prst="line">
              <a:avLst/>
            </a:prstGeom>
            <a:noFill/>
            <a:ln w="12700" algn="ctr">
              <a:solidFill>
                <a:schemeClr val="accent6">
                  <a:lumMod val="75000"/>
                </a:schemeClr>
              </a:solidFill>
              <a:round/>
              <a:headEnd/>
              <a:tailEnd/>
            </a:ln>
          </p:spPr>
        </p:cxnSp>
        <p:cxnSp>
          <p:nvCxnSpPr>
            <p:cNvPr id="278" name="Straight Connector 124"/>
            <p:cNvCxnSpPr>
              <a:cxnSpLocks noChangeShapeType="1"/>
            </p:cNvCxnSpPr>
            <p:nvPr/>
          </p:nvCxnSpPr>
          <p:spPr bwMode="auto">
            <a:xfrm rot="5400000">
              <a:off x="3422254" y="1500584"/>
              <a:ext cx="107033" cy="1469"/>
            </a:xfrm>
            <a:prstGeom prst="line">
              <a:avLst/>
            </a:prstGeom>
            <a:noFill/>
            <a:ln w="12700" algn="ctr">
              <a:solidFill>
                <a:schemeClr val="accent6">
                  <a:lumMod val="75000"/>
                </a:schemeClr>
              </a:solidFill>
              <a:round/>
              <a:headEnd/>
              <a:tailEnd/>
            </a:ln>
          </p:spPr>
        </p:cxnSp>
        <p:cxnSp>
          <p:nvCxnSpPr>
            <p:cNvPr id="279" name="Straight Connector 125"/>
            <p:cNvCxnSpPr>
              <a:cxnSpLocks noChangeShapeType="1"/>
            </p:cNvCxnSpPr>
            <p:nvPr/>
          </p:nvCxnSpPr>
          <p:spPr bwMode="auto">
            <a:xfrm rot="5400000">
              <a:off x="3458305" y="1500583"/>
              <a:ext cx="107033" cy="1469"/>
            </a:xfrm>
            <a:prstGeom prst="line">
              <a:avLst/>
            </a:prstGeom>
            <a:noFill/>
            <a:ln w="12700" algn="ctr">
              <a:solidFill>
                <a:schemeClr val="accent6">
                  <a:lumMod val="75000"/>
                </a:schemeClr>
              </a:solidFill>
              <a:round/>
              <a:headEnd/>
              <a:tailEnd/>
            </a:ln>
          </p:spPr>
        </p:cxnSp>
      </p:grpSp>
      <p:sp>
        <p:nvSpPr>
          <p:cNvPr id="63" name="Freeform 13"/>
          <p:cNvSpPr>
            <a:spLocks/>
          </p:cNvSpPr>
          <p:nvPr/>
        </p:nvSpPr>
        <p:spPr bwMode="auto">
          <a:xfrm>
            <a:off x="9677553" y="2675038"/>
            <a:ext cx="2289643" cy="66580"/>
          </a:xfrm>
          <a:custGeom>
            <a:avLst/>
            <a:gdLst>
              <a:gd name="T0" fmla="*/ 0 w 1412"/>
              <a:gd name="T1" fmla="*/ 2147483647 h 46"/>
              <a:gd name="T2" fmla="*/ 2147483647 w 1412"/>
              <a:gd name="T3" fmla="*/ 2147483647 h 46"/>
              <a:gd name="T4" fmla="*/ 2147483647 w 1412"/>
              <a:gd name="T5" fmla="*/ 2147483647 h 46"/>
              <a:gd name="T6" fmla="*/ 2147483647 w 1412"/>
              <a:gd name="T7" fmla="*/ 2147483647 h 46"/>
              <a:gd name="T8" fmla="*/ 2147483647 w 1412"/>
              <a:gd name="T9" fmla="*/ 2147483647 h 46"/>
              <a:gd name="T10" fmla="*/ 2147483647 w 1412"/>
              <a:gd name="T11" fmla="*/ 2147483647 h 46"/>
              <a:gd name="T12" fmla="*/ 2147483647 w 1412"/>
              <a:gd name="T13" fmla="*/ 0 h 46"/>
              <a:gd name="T14" fmla="*/ 2147483647 w 1412"/>
              <a:gd name="T15" fmla="*/ 2147483647 h 46"/>
              <a:gd name="T16" fmla="*/ 2147483647 w 1412"/>
              <a:gd name="T17" fmla="*/ 2147483647 h 46"/>
              <a:gd name="T18" fmla="*/ 2147483647 w 1412"/>
              <a:gd name="T19" fmla="*/ 2147483647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12"/>
              <a:gd name="T31" fmla="*/ 0 h 46"/>
              <a:gd name="T32" fmla="*/ 1412 w 1412"/>
              <a:gd name="T33" fmla="*/ 46 h 46"/>
              <a:gd name="connsiteX0" fmla="*/ 0 w 10000"/>
              <a:gd name="connsiteY0" fmla="*/ 4441 h 7353"/>
              <a:gd name="connsiteX1" fmla="*/ 1806 w 10000"/>
              <a:gd name="connsiteY1" fmla="*/ 7267 h 7353"/>
              <a:gd name="connsiteX2" fmla="*/ 2847 w 10000"/>
              <a:gd name="connsiteY2" fmla="*/ 1180 h 7353"/>
              <a:gd name="connsiteX3" fmla="*/ 3796 w 10000"/>
              <a:gd name="connsiteY3" fmla="*/ 3789 h 7353"/>
              <a:gd name="connsiteX4" fmla="*/ 4540 w 10000"/>
              <a:gd name="connsiteY4" fmla="*/ 2049 h 7353"/>
              <a:gd name="connsiteX5" fmla="*/ 5722 w 10000"/>
              <a:gd name="connsiteY5" fmla="*/ 5962 h 7353"/>
              <a:gd name="connsiteX6" fmla="*/ 6877 w 10000"/>
              <a:gd name="connsiteY6" fmla="*/ 0 h 7353"/>
              <a:gd name="connsiteX7" fmla="*/ 8208 w 10000"/>
              <a:gd name="connsiteY7" fmla="*/ 5962 h 7353"/>
              <a:gd name="connsiteX8" fmla="*/ 9356 w 10000"/>
              <a:gd name="connsiteY8" fmla="*/ 2919 h 7353"/>
              <a:gd name="connsiteX9" fmla="*/ 10000 w 10000"/>
              <a:gd name="connsiteY9" fmla="*/ 2919 h 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7353">
                <a:moveTo>
                  <a:pt x="0" y="4441"/>
                </a:moveTo>
                <a:cubicBezTo>
                  <a:pt x="559" y="4658"/>
                  <a:pt x="1331" y="7919"/>
                  <a:pt x="1806" y="7267"/>
                </a:cubicBezTo>
                <a:cubicBezTo>
                  <a:pt x="2280" y="6832"/>
                  <a:pt x="2514" y="1832"/>
                  <a:pt x="2847" y="1180"/>
                </a:cubicBezTo>
                <a:cubicBezTo>
                  <a:pt x="3180" y="528"/>
                  <a:pt x="3513" y="3571"/>
                  <a:pt x="3796" y="3789"/>
                </a:cubicBezTo>
                <a:lnTo>
                  <a:pt x="4540" y="2049"/>
                </a:lnTo>
                <a:cubicBezTo>
                  <a:pt x="5198" y="2484"/>
                  <a:pt x="5333" y="6303"/>
                  <a:pt x="5722" y="5962"/>
                </a:cubicBezTo>
                <a:cubicBezTo>
                  <a:pt x="6111" y="5621"/>
                  <a:pt x="6467" y="0"/>
                  <a:pt x="6877" y="0"/>
                </a:cubicBezTo>
                <a:cubicBezTo>
                  <a:pt x="7288" y="0"/>
                  <a:pt x="7795" y="5475"/>
                  <a:pt x="8208" y="5962"/>
                </a:cubicBezTo>
                <a:cubicBezTo>
                  <a:pt x="8621" y="6449"/>
                  <a:pt x="9058" y="3354"/>
                  <a:pt x="9356" y="2919"/>
                </a:cubicBezTo>
                <a:cubicBezTo>
                  <a:pt x="9653" y="2484"/>
                  <a:pt x="9865" y="2919"/>
                  <a:pt x="10000" y="2919"/>
                </a:cubicBezTo>
              </a:path>
            </a:pathLst>
          </a:custGeom>
          <a:solidFill>
            <a:schemeClr val="accent2"/>
          </a:solidFill>
          <a:ln w="38100">
            <a:solidFill>
              <a:schemeClr val="tx2"/>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grpSp>
        <p:nvGrpSpPr>
          <p:cNvPr id="55" name="Group 63"/>
          <p:cNvGrpSpPr/>
          <p:nvPr/>
        </p:nvGrpSpPr>
        <p:grpSpPr>
          <a:xfrm rot="21070270">
            <a:off x="11326647" y="4860097"/>
            <a:ext cx="276921" cy="105419"/>
            <a:chOff x="3010020" y="1447800"/>
            <a:chExt cx="323269" cy="108499"/>
          </a:xfrm>
        </p:grpSpPr>
        <p:cxnSp>
          <p:nvCxnSpPr>
            <p:cNvPr id="25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75000"/>
                </a:srgbClr>
              </a:solidFill>
              <a:round/>
              <a:headEnd/>
              <a:tailEnd/>
            </a:ln>
          </p:spPr>
        </p:cxnSp>
        <p:cxnSp>
          <p:nvCxnSpPr>
            <p:cNvPr id="25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75000"/>
                </a:srgbClr>
              </a:solidFill>
              <a:round/>
              <a:headEnd/>
              <a:tailEnd/>
            </a:ln>
          </p:spPr>
        </p:cxnSp>
        <p:cxnSp>
          <p:nvCxnSpPr>
            <p:cNvPr id="25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75000"/>
                </a:srgbClr>
              </a:solidFill>
              <a:round/>
              <a:headEnd/>
              <a:tailEnd/>
            </a:ln>
          </p:spPr>
        </p:cxnSp>
        <p:cxnSp>
          <p:nvCxnSpPr>
            <p:cNvPr id="25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75000"/>
                </a:srgbClr>
              </a:solidFill>
              <a:round/>
              <a:headEnd/>
              <a:tailEnd/>
            </a:ln>
          </p:spPr>
        </p:cxnSp>
        <p:cxnSp>
          <p:nvCxnSpPr>
            <p:cNvPr id="25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75000"/>
                </a:srgbClr>
              </a:solidFill>
              <a:round/>
              <a:headEnd/>
              <a:tailEnd/>
            </a:ln>
          </p:spPr>
        </p:cxnSp>
        <p:cxnSp>
          <p:nvCxnSpPr>
            <p:cNvPr id="25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75000"/>
                </a:srgbClr>
              </a:solidFill>
              <a:round/>
              <a:headEnd/>
              <a:tailEnd/>
            </a:ln>
          </p:spPr>
        </p:cxnSp>
        <p:cxnSp>
          <p:nvCxnSpPr>
            <p:cNvPr id="25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75000"/>
                </a:srgbClr>
              </a:solidFill>
              <a:round/>
              <a:headEnd/>
              <a:tailEnd/>
            </a:ln>
          </p:spPr>
        </p:cxnSp>
        <p:cxnSp>
          <p:nvCxnSpPr>
            <p:cNvPr id="25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75000"/>
                </a:srgbClr>
              </a:solidFill>
              <a:round/>
              <a:headEnd/>
              <a:tailEnd/>
            </a:ln>
          </p:spPr>
        </p:cxnSp>
        <p:cxnSp>
          <p:nvCxnSpPr>
            <p:cNvPr id="26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75000"/>
                </a:srgbClr>
              </a:solidFill>
              <a:round/>
              <a:headEnd/>
              <a:tailEnd/>
            </a:ln>
          </p:spPr>
        </p:cxnSp>
        <p:cxnSp>
          <p:nvCxnSpPr>
            <p:cNvPr id="26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75000"/>
                </a:srgbClr>
              </a:solidFill>
              <a:round/>
              <a:headEnd/>
              <a:tailEnd/>
            </a:ln>
          </p:spPr>
        </p:cxnSp>
      </p:grpSp>
      <p:grpSp>
        <p:nvGrpSpPr>
          <p:cNvPr id="62" name="Group 64"/>
          <p:cNvGrpSpPr/>
          <p:nvPr/>
        </p:nvGrpSpPr>
        <p:grpSpPr>
          <a:xfrm rot="320971">
            <a:off x="11661814" y="4828438"/>
            <a:ext cx="276921" cy="105419"/>
            <a:chOff x="3010020" y="1447800"/>
            <a:chExt cx="323269" cy="108499"/>
          </a:xfrm>
        </p:grpSpPr>
        <p:cxnSp>
          <p:nvCxnSpPr>
            <p:cNvPr id="24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75000"/>
                </a:srgbClr>
              </a:solidFill>
              <a:round/>
              <a:headEnd/>
              <a:tailEnd/>
            </a:ln>
          </p:spPr>
        </p:cxnSp>
        <p:cxnSp>
          <p:nvCxnSpPr>
            <p:cNvPr id="24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75000"/>
                </a:srgbClr>
              </a:solidFill>
              <a:round/>
              <a:headEnd/>
              <a:tailEnd/>
            </a:ln>
          </p:spPr>
        </p:cxnSp>
        <p:cxnSp>
          <p:nvCxnSpPr>
            <p:cNvPr id="24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75000"/>
                </a:srgbClr>
              </a:solidFill>
              <a:round/>
              <a:headEnd/>
              <a:tailEnd/>
            </a:ln>
          </p:spPr>
        </p:cxnSp>
        <p:cxnSp>
          <p:nvCxnSpPr>
            <p:cNvPr id="24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75000"/>
                </a:srgbClr>
              </a:solidFill>
              <a:round/>
              <a:headEnd/>
              <a:tailEnd/>
            </a:ln>
          </p:spPr>
        </p:cxnSp>
        <p:cxnSp>
          <p:nvCxnSpPr>
            <p:cNvPr id="24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75000"/>
                </a:srgbClr>
              </a:solidFill>
              <a:round/>
              <a:headEnd/>
              <a:tailEnd/>
            </a:ln>
          </p:spPr>
        </p:cxnSp>
        <p:cxnSp>
          <p:nvCxnSpPr>
            <p:cNvPr id="24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75000"/>
                </a:srgbClr>
              </a:solidFill>
              <a:round/>
              <a:headEnd/>
              <a:tailEnd/>
            </a:ln>
          </p:spPr>
        </p:cxnSp>
        <p:cxnSp>
          <p:nvCxnSpPr>
            <p:cNvPr id="24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75000"/>
                </a:srgbClr>
              </a:solidFill>
              <a:round/>
              <a:headEnd/>
              <a:tailEnd/>
            </a:ln>
          </p:spPr>
        </p:cxnSp>
        <p:cxnSp>
          <p:nvCxnSpPr>
            <p:cNvPr id="24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75000"/>
                </a:srgbClr>
              </a:solidFill>
              <a:round/>
              <a:headEnd/>
              <a:tailEnd/>
            </a:ln>
          </p:spPr>
        </p:cxnSp>
        <p:cxnSp>
          <p:nvCxnSpPr>
            <p:cNvPr id="25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75000"/>
                </a:srgbClr>
              </a:solidFill>
              <a:round/>
              <a:headEnd/>
              <a:tailEnd/>
            </a:ln>
          </p:spPr>
        </p:cxnSp>
        <p:cxnSp>
          <p:nvCxnSpPr>
            <p:cNvPr id="25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75000"/>
                </a:srgbClr>
              </a:solidFill>
              <a:round/>
              <a:headEnd/>
              <a:tailEnd/>
            </a:ln>
          </p:spPr>
        </p:cxnSp>
      </p:grpSp>
      <p:grpSp>
        <p:nvGrpSpPr>
          <p:cNvPr id="64" name="Group 65"/>
          <p:cNvGrpSpPr/>
          <p:nvPr/>
        </p:nvGrpSpPr>
        <p:grpSpPr>
          <a:xfrm rot="21059976">
            <a:off x="11469773" y="4842798"/>
            <a:ext cx="276921" cy="105419"/>
            <a:chOff x="3010020" y="1447800"/>
            <a:chExt cx="323269" cy="108499"/>
          </a:xfrm>
        </p:grpSpPr>
        <p:cxnSp>
          <p:nvCxnSpPr>
            <p:cNvPr id="23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75000"/>
                </a:srgbClr>
              </a:solidFill>
              <a:round/>
              <a:headEnd/>
              <a:tailEnd/>
            </a:ln>
          </p:spPr>
        </p:cxnSp>
        <p:cxnSp>
          <p:nvCxnSpPr>
            <p:cNvPr id="23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75000"/>
                </a:srgbClr>
              </a:solidFill>
              <a:round/>
              <a:headEnd/>
              <a:tailEnd/>
            </a:ln>
          </p:spPr>
        </p:cxnSp>
        <p:cxnSp>
          <p:nvCxnSpPr>
            <p:cNvPr id="23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75000"/>
                </a:srgbClr>
              </a:solidFill>
              <a:round/>
              <a:headEnd/>
              <a:tailEnd/>
            </a:ln>
          </p:spPr>
        </p:cxnSp>
        <p:cxnSp>
          <p:nvCxnSpPr>
            <p:cNvPr id="23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75000"/>
                </a:srgbClr>
              </a:solidFill>
              <a:round/>
              <a:headEnd/>
              <a:tailEnd/>
            </a:ln>
          </p:spPr>
        </p:cxnSp>
        <p:cxnSp>
          <p:nvCxnSpPr>
            <p:cNvPr id="23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75000"/>
                </a:srgbClr>
              </a:solidFill>
              <a:round/>
              <a:headEnd/>
              <a:tailEnd/>
            </a:ln>
          </p:spPr>
        </p:cxnSp>
        <p:cxnSp>
          <p:nvCxnSpPr>
            <p:cNvPr id="23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75000"/>
                </a:srgbClr>
              </a:solidFill>
              <a:round/>
              <a:headEnd/>
              <a:tailEnd/>
            </a:ln>
          </p:spPr>
        </p:cxnSp>
        <p:cxnSp>
          <p:nvCxnSpPr>
            <p:cNvPr id="23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75000"/>
                </a:srgbClr>
              </a:solidFill>
              <a:round/>
              <a:headEnd/>
              <a:tailEnd/>
            </a:ln>
          </p:spPr>
        </p:cxnSp>
        <p:cxnSp>
          <p:nvCxnSpPr>
            <p:cNvPr id="23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75000"/>
                </a:srgbClr>
              </a:solidFill>
              <a:round/>
              <a:headEnd/>
              <a:tailEnd/>
            </a:ln>
          </p:spPr>
        </p:cxnSp>
        <p:cxnSp>
          <p:nvCxnSpPr>
            <p:cNvPr id="24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75000"/>
                </a:srgbClr>
              </a:solidFill>
              <a:round/>
              <a:headEnd/>
              <a:tailEnd/>
            </a:ln>
          </p:spPr>
        </p:cxnSp>
        <p:cxnSp>
          <p:nvCxnSpPr>
            <p:cNvPr id="24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75000"/>
                </a:srgbClr>
              </a:solidFill>
              <a:round/>
              <a:headEnd/>
              <a:tailEnd/>
            </a:ln>
          </p:spPr>
        </p:cxnSp>
      </p:grpSp>
      <p:sp>
        <p:nvSpPr>
          <p:cNvPr id="70" name="Curved Down Arrow 69"/>
          <p:cNvSpPr/>
          <p:nvPr/>
        </p:nvSpPr>
        <p:spPr>
          <a:xfrm>
            <a:off x="10931971" y="4230432"/>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cxnSp>
        <p:nvCxnSpPr>
          <p:cNvPr id="71" name="Straight Connector 112"/>
          <p:cNvCxnSpPr>
            <a:cxnSpLocks noChangeShapeType="1"/>
          </p:cNvCxnSpPr>
          <p:nvPr/>
        </p:nvCxnSpPr>
        <p:spPr bwMode="auto">
          <a:xfrm rot="4859976">
            <a:off x="11555873" y="4977805"/>
            <a:ext cx="103992" cy="2519"/>
          </a:xfrm>
          <a:prstGeom prst="line">
            <a:avLst/>
          </a:prstGeom>
          <a:noFill/>
          <a:ln w="12700" algn="ctr">
            <a:solidFill>
              <a:schemeClr val="tx1">
                <a:lumMod val="50000"/>
                <a:lumOff val="50000"/>
              </a:schemeClr>
            </a:solidFill>
            <a:round/>
            <a:headEnd/>
            <a:tailEnd/>
          </a:ln>
        </p:spPr>
      </p:cxnSp>
      <p:cxnSp>
        <p:nvCxnSpPr>
          <p:cNvPr id="72" name="Straight Connector 112"/>
          <p:cNvCxnSpPr>
            <a:cxnSpLocks noChangeShapeType="1"/>
          </p:cNvCxnSpPr>
          <p:nvPr/>
        </p:nvCxnSpPr>
        <p:spPr bwMode="auto">
          <a:xfrm rot="4859976">
            <a:off x="11823078" y="4922077"/>
            <a:ext cx="103992" cy="2519"/>
          </a:xfrm>
          <a:prstGeom prst="line">
            <a:avLst/>
          </a:prstGeom>
          <a:noFill/>
          <a:ln w="12700" algn="ctr">
            <a:solidFill>
              <a:schemeClr val="bg1">
                <a:lumMod val="50000"/>
              </a:schemeClr>
            </a:solidFill>
            <a:round/>
            <a:headEnd/>
            <a:tailEnd/>
          </a:ln>
        </p:spPr>
      </p:cxnSp>
      <p:grpSp>
        <p:nvGrpSpPr>
          <p:cNvPr id="65" name="Group 72"/>
          <p:cNvGrpSpPr/>
          <p:nvPr/>
        </p:nvGrpSpPr>
        <p:grpSpPr>
          <a:xfrm rot="21070270">
            <a:off x="10992063" y="4852428"/>
            <a:ext cx="276921" cy="105419"/>
            <a:chOff x="3010020" y="1447800"/>
            <a:chExt cx="323269" cy="108499"/>
          </a:xfrm>
        </p:grpSpPr>
        <p:cxnSp>
          <p:nvCxnSpPr>
            <p:cNvPr id="22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65000"/>
                </a:srgbClr>
              </a:solidFill>
              <a:round/>
              <a:headEnd/>
              <a:tailEnd/>
            </a:ln>
          </p:spPr>
        </p:cxnSp>
        <p:cxnSp>
          <p:nvCxnSpPr>
            <p:cNvPr id="22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65000"/>
                </a:srgbClr>
              </a:solidFill>
              <a:round/>
              <a:headEnd/>
              <a:tailEnd/>
            </a:ln>
          </p:spPr>
        </p:cxnSp>
        <p:cxnSp>
          <p:nvCxnSpPr>
            <p:cNvPr id="22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65000"/>
                </a:srgbClr>
              </a:solidFill>
              <a:round/>
              <a:headEnd/>
              <a:tailEnd/>
            </a:ln>
          </p:spPr>
        </p:cxnSp>
        <p:cxnSp>
          <p:nvCxnSpPr>
            <p:cNvPr id="22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65000"/>
                </a:srgbClr>
              </a:solidFill>
              <a:round/>
              <a:headEnd/>
              <a:tailEnd/>
            </a:ln>
          </p:spPr>
        </p:cxnSp>
        <p:cxnSp>
          <p:nvCxnSpPr>
            <p:cNvPr id="22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65000"/>
                </a:srgbClr>
              </a:solidFill>
              <a:round/>
              <a:headEnd/>
              <a:tailEnd/>
            </a:ln>
          </p:spPr>
        </p:cxnSp>
        <p:cxnSp>
          <p:nvCxnSpPr>
            <p:cNvPr id="22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65000"/>
                </a:srgbClr>
              </a:solidFill>
              <a:round/>
              <a:headEnd/>
              <a:tailEnd/>
            </a:ln>
          </p:spPr>
        </p:cxnSp>
        <p:cxnSp>
          <p:nvCxnSpPr>
            <p:cNvPr id="22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65000"/>
                </a:srgbClr>
              </a:solidFill>
              <a:round/>
              <a:headEnd/>
              <a:tailEnd/>
            </a:ln>
          </p:spPr>
        </p:cxnSp>
        <p:cxnSp>
          <p:nvCxnSpPr>
            <p:cNvPr id="22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65000"/>
                </a:srgbClr>
              </a:solidFill>
              <a:round/>
              <a:headEnd/>
              <a:tailEnd/>
            </a:ln>
          </p:spPr>
        </p:cxnSp>
        <p:cxnSp>
          <p:nvCxnSpPr>
            <p:cNvPr id="23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65000"/>
                </a:srgbClr>
              </a:solidFill>
              <a:round/>
              <a:headEnd/>
              <a:tailEnd/>
            </a:ln>
          </p:spPr>
        </p:cxnSp>
        <p:cxnSp>
          <p:nvCxnSpPr>
            <p:cNvPr id="23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65000"/>
                </a:srgbClr>
              </a:solidFill>
              <a:round/>
              <a:headEnd/>
              <a:tailEnd/>
            </a:ln>
          </p:spPr>
        </p:cxnSp>
      </p:grpSp>
      <p:grpSp>
        <p:nvGrpSpPr>
          <p:cNvPr id="66" name="Group 73"/>
          <p:cNvGrpSpPr/>
          <p:nvPr/>
        </p:nvGrpSpPr>
        <p:grpSpPr>
          <a:xfrm rot="320971">
            <a:off x="11312387" y="4858829"/>
            <a:ext cx="276921" cy="105419"/>
            <a:chOff x="3010020" y="1447800"/>
            <a:chExt cx="323269" cy="108499"/>
          </a:xfrm>
        </p:grpSpPr>
        <p:cxnSp>
          <p:nvCxnSpPr>
            <p:cNvPr id="21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65000"/>
                </a:srgbClr>
              </a:solidFill>
              <a:round/>
              <a:headEnd/>
              <a:tailEnd/>
            </a:ln>
          </p:spPr>
        </p:cxnSp>
        <p:cxnSp>
          <p:nvCxnSpPr>
            <p:cNvPr id="21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65000"/>
                </a:srgbClr>
              </a:solidFill>
              <a:round/>
              <a:headEnd/>
              <a:tailEnd/>
            </a:ln>
          </p:spPr>
        </p:cxnSp>
        <p:cxnSp>
          <p:nvCxnSpPr>
            <p:cNvPr id="21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65000"/>
                </a:srgbClr>
              </a:solidFill>
              <a:round/>
              <a:headEnd/>
              <a:tailEnd/>
            </a:ln>
          </p:spPr>
        </p:cxnSp>
        <p:cxnSp>
          <p:nvCxnSpPr>
            <p:cNvPr id="21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65000"/>
                </a:srgbClr>
              </a:solidFill>
              <a:round/>
              <a:headEnd/>
              <a:tailEnd/>
            </a:ln>
          </p:spPr>
        </p:cxnSp>
        <p:cxnSp>
          <p:nvCxnSpPr>
            <p:cNvPr id="21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65000"/>
                </a:srgbClr>
              </a:solidFill>
              <a:round/>
              <a:headEnd/>
              <a:tailEnd/>
            </a:ln>
          </p:spPr>
        </p:cxnSp>
        <p:cxnSp>
          <p:nvCxnSpPr>
            <p:cNvPr id="21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65000"/>
                </a:srgbClr>
              </a:solidFill>
              <a:round/>
              <a:headEnd/>
              <a:tailEnd/>
            </a:ln>
          </p:spPr>
        </p:cxnSp>
        <p:cxnSp>
          <p:nvCxnSpPr>
            <p:cNvPr id="21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65000"/>
                </a:srgbClr>
              </a:solidFill>
              <a:round/>
              <a:headEnd/>
              <a:tailEnd/>
            </a:ln>
          </p:spPr>
        </p:cxnSp>
        <p:cxnSp>
          <p:nvCxnSpPr>
            <p:cNvPr id="21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65000"/>
                </a:srgbClr>
              </a:solidFill>
              <a:round/>
              <a:headEnd/>
              <a:tailEnd/>
            </a:ln>
          </p:spPr>
        </p:cxnSp>
        <p:cxnSp>
          <p:nvCxnSpPr>
            <p:cNvPr id="22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65000"/>
                </a:srgbClr>
              </a:solidFill>
              <a:round/>
              <a:headEnd/>
              <a:tailEnd/>
            </a:ln>
          </p:spPr>
        </p:cxnSp>
        <p:cxnSp>
          <p:nvCxnSpPr>
            <p:cNvPr id="22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65000"/>
                </a:srgbClr>
              </a:solidFill>
              <a:round/>
              <a:headEnd/>
              <a:tailEnd/>
            </a:ln>
          </p:spPr>
        </p:cxnSp>
      </p:grpSp>
      <p:grpSp>
        <p:nvGrpSpPr>
          <p:cNvPr id="73" name="Group 74"/>
          <p:cNvGrpSpPr/>
          <p:nvPr/>
        </p:nvGrpSpPr>
        <p:grpSpPr>
          <a:xfrm rot="21059976">
            <a:off x="11645671" y="4929242"/>
            <a:ext cx="276921" cy="105419"/>
            <a:chOff x="3010020" y="1447800"/>
            <a:chExt cx="323269" cy="108499"/>
          </a:xfrm>
        </p:grpSpPr>
        <p:cxnSp>
          <p:nvCxnSpPr>
            <p:cNvPr id="20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65000"/>
                </a:srgbClr>
              </a:solidFill>
              <a:round/>
              <a:headEnd/>
              <a:tailEnd/>
            </a:ln>
          </p:spPr>
        </p:cxnSp>
        <p:cxnSp>
          <p:nvCxnSpPr>
            <p:cNvPr id="20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65000"/>
                </a:srgbClr>
              </a:solidFill>
              <a:round/>
              <a:headEnd/>
              <a:tailEnd/>
            </a:ln>
          </p:spPr>
        </p:cxnSp>
        <p:cxnSp>
          <p:nvCxnSpPr>
            <p:cNvPr id="20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65000"/>
                </a:srgbClr>
              </a:solidFill>
              <a:round/>
              <a:headEnd/>
              <a:tailEnd/>
            </a:ln>
          </p:spPr>
        </p:cxnSp>
        <p:cxnSp>
          <p:nvCxnSpPr>
            <p:cNvPr id="20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65000"/>
                </a:srgbClr>
              </a:solidFill>
              <a:round/>
              <a:headEnd/>
              <a:tailEnd/>
            </a:ln>
          </p:spPr>
        </p:cxnSp>
        <p:cxnSp>
          <p:nvCxnSpPr>
            <p:cNvPr id="20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65000"/>
                </a:srgbClr>
              </a:solidFill>
              <a:round/>
              <a:headEnd/>
              <a:tailEnd/>
            </a:ln>
          </p:spPr>
        </p:cxnSp>
        <p:cxnSp>
          <p:nvCxnSpPr>
            <p:cNvPr id="20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65000"/>
                </a:srgbClr>
              </a:solidFill>
              <a:round/>
              <a:headEnd/>
              <a:tailEnd/>
            </a:ln>
          </p:spPr>
        </p:cxnSp>
        <p:cxnSp>
          <p:nvCxnSpPr>
            <p:cNvPr id="20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65000"/>
                </a:srgbClr>
              </a:solidFill>
              <a:round/>
              <a:headEnd/>
              <a:tailEnd/>
            </a:ln>
          </p:spPr>
        </p:cxnSp>
        <p:cxnSp>
          <p:nvCxnSpPr>
            <p:cNvPr id="20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65000"/>
                </a:srgbClr>
              </a:solidFill>
              <a:round/>
              <a:headEnd/>
              <a:tailEnd/>
            </a:ln>
          </p:spPr>
        </p:cxnSp>
        <p:cxnSp>
          <p:nvCxnSpPr>
            <p:cNvPr id="21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65000"/>
                </a:srgbClr>
              </a:solidFill>
              <a:round/>
              <a:headEnd/>
              <a:tailEnd/>
            </a:ln>
          </p:spPr>
        </p:cxnSp>
        <p:cxnSp>
          <p:nvCxnSpPr>
            <p:cNvPr id="21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65000"/>
                </a:srgbClr>
              </a:solidFill>
              <a:round/>
              <a:headEnd/>
              <a:tailEnd/>
            </a:ln>
          </p:spPr>
        </p:cxnSp>
      </p:grpSp>
      <p:sp>
        <p:nvSpPr>
          <p:cNvPr id="76" name="Freeform 13"/>
          <p:cNvSpPr>
            <a:spLocks/>
          </p:cNvSpPr>
          <p:nvPr/>
        </p:nvSpPr>
        <p:spPr bwMode="auto">
          <a:xfrm>
            <a:off x="10988775" y="4961806"/>
            <a:ext cx="956892" cy="63661"/>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8211"/>
              <a:gd name="connsiteY0" fmla="*/ 4634 h 9180"/>
              <a:gd name="connsiteX1" fmla="*/ 1779 w 8211"/>
              <a:gd name="connsiteY1" fmla="*/ 9024 h 9180"/>
              <a:gd name="connsiteX2" fmla="*/ 3461 w 8211"/>
              <a:gd name="connsiteY2" fmla="*/ 0 h 9180"/>
              <a:gd name="connsiteX3" fmla="*/ 5517 w 8211"/>
              <a:gd name="connsiteY3" fmla="*/ 9024 h 9180"/>
              <a:gd name="connsiteX4" fmla="*/ 7242 w 8211"/>
              <a:gd name="connsiteY4" fmla="*/ 5610 h 9180"/>
              <a:gd name="connsiteX5" fmla="*/ 8211 w 8211"/>
              <a:gd name="connsiteY5" fmla="*/ 5610 h 9180"/>
              <a:gd name="connsiteX0" fmla="*/ 0 w 7833"/>
              <a:gd name="connsiteY0" fmla="*/ 9830 h 9999"/>
              <a:gd name="connsiteX1" fmla="*/ 2048 w 7833"/>
              <a:gd name="connsiteY1" fmla="*/ 0 h 9999"/>
              <a:gd name="connsiteX2" fmla="*/ 4552 w 7833"/>
              <a:gd name="connsiteY2" fmla="*/ 9830 h 9999"/>
              <a:gd name="connsiteX3" fmla="*/ 6653 w 7833"/>
              <a:gd name="connsiteY3" fmla="*/ 6111 h 9999"/>
              <a:gd name="connsiteX4" fmla="*/ 7833 w 7833"/>
              <a:gd name="connsiteY4" fmla="*/ 6111 h 9999"/>
              <a:gd name="connsiteX0" fmla="*/ 0 w 8494"/>
              <a:gd name="connsiteY0" fmla="*/ 9831 h 10000"/>
              <a:gd name="connsiteX1" fmla="*/ 2615 w 8494"/>
              <a:gd name="connsiteY1" fmla="*/ 0 h 10000"/>
              <a:gd name="connsiteX2" fmla="*/ 5811 w 8494"/>
              <a:gd name="connsiteY2" fmla="*/ 9831 h 10000"/>
              <a:gd name="connsiteX3" fmla="*/ 8494 w 8494"/>
              <a:gd name="connsiteY3" fmla="*/ 6112 h 10000"/>
              <a:gd name="connsiteX0" fmla="*/ 0 w 10000"/>
              <a:gd name="connsiteY0" fmla="*/ 9836 h 9836"/>
              <a:gd name="connsiteX1" fmla="*/ 3079 w 10000"/>
              <a:gd name="connsiteY1" fmla="*/ 5 h 9836"/>
              <a:gd name="connsiteX2" fmla="*/ 6841 w 10000"/>
              <a:gd name="connsiteY2" fmla="*/ 8440 h 9836"/>
              <a:gd name="connsiteX3" fmla="*/ 10000 w 10000"/>
              <a:gd name="connsiteY3" fmla="*/ 6117 h 9836"/>
              <a:gd name="connsiteX0" fmla="*/ 0 w 10000"/>
              <a:gd name="connsiteY0" fmla="*/ 8936 h 8936"/>
              <a:gd name="connsiteX1" fmla="*/ 3052 w 10000"/>
              <a:gd name="connsiteY1" fmla="*/ 6 h 8936"/>
              <a:gd name="connsiteX2" fmla="*/ 6841 w 10000"/>
              <a:gd name="connsiteY2" fmla="*/ 7517 h 8936"/>
              <a:gd name="connsiteX3" fmla="*/ 10000 w 10000"/>
              <a:gd name="connsiteY3" fmla="*/ 5155 h 8936"/>
              <a:gd name="connsiteX0" fmla="*/ 0 w 10137"/>
              <a:gd name="connsiteY0" fmla="*/ 5654 h 8622"/>
              <a:gd name="connsiteX1" fmla="*/ 3189 w 10137"/>
              <a:gd name="connsiteY1" fmla="*/ 29 h 8622"/>
              <a:gd name="connsiteX2" fmla="*/ 6978 w 10137"/>
              <a:gd name="connsiteY2" fmla="*/ 8434 h 8622"/>
              <a:gd name="connsiteX3" fmla="*/ 10137 w 10137"/>
              <a:gd name="connsiteY3" fmla="*/ 5791 h 8622"/>
            </a:gdLst>
            <a:ahLst/>
            <a:cxnLst>
              <a:cxn ang="0">
                <a:pos x="connsiteX0" y="connsiteY0"/>
              </a:cxn>
              <a:cxn ang="0">
                <a:pos x="connsiteX1" y="connsiteY1"/>
              </a:cxn>
              <a:cxn ang="0">
                <a:pos x="connsiteX2" y="connsiteY2"/>
              </a:cxn>
              <a:cxn ang="0">
                <a:pos x="connsiteX3" y="connsiteY3"/>
              </a:cxn>
            </a:cxnLst>
            <a:rect l="l" t="t" r="r" b="b"/>
            <a:pathLst>
              <a:path w="10137" h="8622">
                <a:moveTo>
                  <a:pt x="0" y="5654"/>
                </a:moveTo>
                <a:cubicBezTo>
                  <a:pt x="1053" y="4749"/>
                  <a:pt x="2026" y="-434"/>
                  <a:pt x="3189" y="29"/>
                </a:cubicBezTo>
                <a:cubicBezTo>
                  <a:pt x="4352" y="492"/>
                  <a:pt x="5820" y="7474"/>
                  <a:pt x="6978" y="8434"/>
                </a:cubicBezTo>
                <a:cubicBezTo>
                  <a:pt x="8136" y="9394"/>
                  <a:pt x="9318" y="6396"/>
                  <a:pt x="10137" y="5791"/>
                </a:cubicBezTo>
              </a:path>
            </a:pathLst>
          </a:custGeom>
          <a:no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77" name="Freeform 13"/>
          <p:cNvSpPr>
            <a:spLocks/>
          </p:cNvSpPr>
          <p:nvPr/>
        </p:nvSpPr>
        <p:spPr bwMode="auto">
          <a:xfrm>
            <a:off x="10970409" y="4797607"/>
            <a:ext cx="956892" cy="63661"/>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8211"/>
              <a:gd name="connsiteY0" fmla="*/ 4634 h 9180"/>
              <a:gd name="connsiteX1" fmla="*/ 1779 w 8211"/>
              <a:gd name="connsiteY1" fmla="*/ 9024 h 9180"/>
              <a:gd name="connsiteX2" fmla="*/ 3461 w 8211"/>
              <a:gd name="connsiteY2" fmla="*/ 0 h 9180"/>
              <a:gd name="connsiteX3" fmla="*/ 5517 w 8211"/>
              <a:gd name="connsiteY3" fmla="*/ 9024 h 9180"/>
              <a:gd name="connsiteX4" fmla="*/ 7242 w 8211"/>
              <a:gd name="connsiteY4" fmla="*/ 5610 h 9180"/>
              <a:gd name="connsiteX5" fmla="*/ 8211 w 8211"/>
              <a:gd name="connsiteY5" fmla="*/ 5610 h 9180"/>
              <a:gd name="connsiteX0" fmla="*/ 0 w 7833"/>
              <a:gd name="connsiteY0" fmla="*/ 9830 h 9999"/>
              <a:gd name="connsiteX1" fmla="*/ 2048 w 7833"/>
              <a:gd name="connsiteY1" fmla="*/ 0 h 9999"/>
              <a:gd name="connsiteX2" fmla="*/ 4552 w 7833"/>
              <a:gd name="connsiteY2" fmla="*/ 9830 h 9999"/>
              <a:gd name="connsiteX3" fmla="*/ 6653 w 7833"/>
              <a:gd name="connsiteY3" fmla="*/ 6111 h 9999"/>
              <a:gd name="connsiteX4" fmla="*/ 7833 w 7833"/>
              <a:gd name="connsiteY4" fmla="*/ 6111 h 9999"/>
              <a:gd name="connsiteX0" fmla="*/ 0 w 8494"/>
              <a:gd name="connsiteY0" fmla="*/ 9831 h 10000"/>
              <a:gd name="connsiteX1" fmla="*/ 2615 w 8494"/>
              <a:gd name="connsiteY1" fmla="*/ 0 h 10000"/>
              <a:gd name="connsiteX2" fmla="*/ 5811 w 8494"/>
              <a:gd name="connsiteY2" fmla="*/ 9831 h 10000"/>
              <a:gd name="connsiteX3" fmla="*/ 8494 w 8494"/>
              <a:gd name="connsiteY3" fmla="*/ 6112 h 10000"/>
              <a:gd name="connsiteX0" fmla="*/ 0 w 10000"/>
              <a:gd name="connsiteY0" fmla="*/ 9836 h 9836"/>
              <a:gd name="connsiteX1" fmla="*/ 3079 w 10000"/>
              <a:gd name="connsiteY1" fmla="*/ 5 h 9836"/>
              <a:gd name="connsiteX2" fmla="*/ 6841 w 10000"/>
              <a:gd name="connsiteY2" fmla="*/ 8440 h 9836"/>
              <a:gd name="connsiteX3" fmla="*/ 10000 w 10000"/>
              <a:gd name="connsiteY3" fmla="*/ 6117 h 9836"/>
              <a:gd name="connsiteX0" fmla="*/ 0 w 10000"/>
              <a:gd name="connsiteY0" fmla="*/ 8936 h 8936"/>
              <a:gd name="connsiteX1" fmla="*/ 3052 w 10000"/>
              <a:gd name="connsiteY1" fmla="*/ 6 h 8936"/>
              <a:gd name="connsiteX2" fmla="*/ 6841 w 10000"/>
              <a:gd name="connsiteY2" fmla="*/ 7517 h 8936"/>
              <a:gd name="connsiteX3" fmla="*/ 10000 w 10000"/>
              <a:gd name="connsiteY3" fmla="*/ 5155 h 8936"/>
              <a:gd name="connsiteX0" fmla="*/ 0 w 10137"/>
              <a:gd name="connsiteY0" fmla="*/ 5654 h 8622"/>
              <a:gd name="connsiteX1" fmla="*/ 3189 w 10137"/>
              <a:gd name="connsiteY1" fmla="*/ 29 h 8622"/>
              <a:gd name="connsiteX2" fmla="*/ 6978 w 10137"/>
              <a:gd name="connsiteY2" fmla="*/ 8434 h 8622"/>
              <a:gd name="connsiteX3" fmla="*/ 10137 w 10137"/>
              <a:gd name="connsiteY3" fmla="*/ 5791 h 8622"/>
            </a:gdLst>
            <a:ahLst/>
            <a:cxnLst>
              <a:cxn ang="0">
                <a:pos x="connsiteX0" y="connsiteY0"/>
              </a:cxn>
              <a:cxn ang="0">
                <a:pos x="connsiteX1" y="connsiteY1"/>
              </a:cxn>
              <a:cxn ang="0">
                <a:pos x="connsiteX2" y="connsiteY2"/>
              </a:cxn>
              <a:cxn ang="0">
                <a:pos x="connsiteX3" y="connsiteY3"/>
              </a:cxn>
            </a:cxnLst>
            <a:rect l="l" t="t" r="r" b="b"/>
            <a:pathLst>
              <a:path w="10137" h="8622">
                <a:moveTo>
                  <a:pt x="0" y="5654"/>
                </a:moveTo>
                <a:cubicBezTo>
                  <a:pt x="1053" y="4749"/>
                  <a:pt x="2026" y="-434"/>
                  <a:pt x="3189" y="29"/>
                </a:cubicBezTo>
                <a:cubicBezTo>
                  <a:pt x="4352" y="492"/>
                  <a:pt x="5820" y="7474"/>
                  <a:pt x="6978" y="8434"/>
                </a:cubicBezTo>
                <a:cubicBezTo>
                  <a:pt x="8136" y="9394"/>
                  <a:pt x="9318" y="6396"/>
                  <a:pt x="10137" y="5791"/>
                </a:cubicBezTo>
              </a:path>
            </a:pathLst>
          </a:custGeom>
          <a:no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78" name="Text Box 21"/>
          <p:cNvSpPr txBox="1">
            <a:spLocks noChangeArrowheads="1"/>
          </p:cNvSpPr>
          <p:nvPr/>
        </p:nvSpPr>
        <p:spPr bwMode="auto">
          <a:xfrm>
            <a:off x="9916849" y="1581787"/>
            <a:ext cx="1890981" cy="242219"/>
          </a:xfrm>
          <a:prstGeom prst="rect">
            <a:avLst/>
          </a:prstGeom>
          <a:noFill/>
          <a:ln w="9525">
            <a:noFill/>
            <a:miter lim="800000"/>
            <a:headEnd/>
            <a:tailEnd/>
          </a:ln>
        </p:spPr>
        <p:txBody>
          <a:bodyPr wrap="none" lIns="64008" tIns="32004" rIns="64008" bIns="32004" anchor="ctr">
            <a:noAutofit/>
          </a:bodyPr>
          <a:lstStyle/>
          <a:p>
            <a:pPr algn="ctr" defTabSz="639731" fontAlgn="base">
              <a:spcBef>
                <a:spcPct val="0"/>
              </a:spcBef>
              <a:spcAft>
                <a:spcPct val="0"/>
              </a:spcAft>
              <a:defRPr/>
            </a:pPr>
            <a:r>
              <a:rPr lang="en-US" sz="1600" b="1" kern="0" dirty="0">
                <a:solidFill>
                  <a:srgbClr val="FF0000"/>
                </a:solidFill>
                <a:latin typeface="Arial" pitchFamily="34" charset="0"/>
                <a:cs typeface="Arial" pitchFamily="34" charset="0"/>
              </a:rPr>
              <a:t>170 24-</a:t>
            </a:r>
            <a:r>
              <a:rPr lang="en-US" sz="1600" b="1" i="1" kern="0" dirty="0">
                <a:solidFill>
                  <a:srgbClr val="FF0000"/>
                </a:solidFill>
                <a:latin typeface="Arial" pitchFamily="34" charset="0"/>
                <a:cs typeface="Arial" pitchFamily="34" charset="0"/>
              </a:rPr>
              <a:t>PHAS</a:t>
            </a:r>
            <a:r>
              <a:rPr lang="en-US" sz="1600" b="1" kern="0" dirty="0">
                <a:solidFill>
                  <a:srgbClr val="FF0000"/>
                </a:solidFill>
                <a:latin typeface="Arial" pitchFamily="34" charset="0"/>
                <a:cs typeface="Arial" pitchFamily="34" charset="0"/>
              </a:rPr>
              <a:t> loci</a:t>
            </a:r>
          </a:p>
        </p:txBody>
      </p:sp>
      <p:sp>
        <p:nvSpPr>
          <p:cNvPr id="79" name="Text Box 16"/>
          <p:cNvSpPr txBox="1">
            <a:spLocks noChangeArrowheads="1"/>
          </p:cNvSpPr>
          <p:nvPr/>
        </p:nvSpPr>
        <p:spPr bwMode="auto">
          <a:xfrm>
            <a:off x="8955401" y="1863178"/>
            <a:ext cx="743918" cy="231505"/>
          </a:xfrm>
          <a:prstGeom prst="rect">
            <a:avLst/>
          </a:prstGeom>
          <a:noFill/>
          <a:ln w="9525">
            <a:noFill/>
            <a:miter lim="800000"/>
            <a:headEnd/>
            <a:tailEnd/>
          </a:ln>
        </p:spPr>
        <p:txBody>
          <a:bodyPr wrap="none" lIns="64008" tIns="32004" rIns="64008" bIns="32004">
            <a:noAutofit/>
          </a:bodyPr>
          <a:lstStyle/>
          <a:p>
            <a:pPr algn="ctr" defTabSz="639731" fontAlgn="base">
              <a:lnSpc>
                <a:spcPts val="900"/>
              </a:lnSpc>
              <a:spcBef>
                <a:spcPct val="0"/>
              </a:spcBef>
              <a:spcAft>
                <a:spcPct val="0"/>
              </a:spcAft>
              <a:defRPr/>
            </a:pPr>
            <a:r>
              <a:rPr lang="en-US" sz="1200" b="1" kern="0" dirty="0">
                <a:latin typeface="Helvetica"/>
                <a:cs typeface="Helvetica"/>
              </a:rPr>
              <a:t>m</a:t>
            </a:r>
            <a:r>
              <a:rPr lang="en-US" sz="1200" b="1" kern="0" baseline="30000" dirty="0">
                <a:latin typeface="Helvetica"/>
                <a:cs typeface="Helvetica"/>
              </a:rPr>
              <a:t>7</a:t>
            </a:r>
            <a:r>
              <a:rPr lang="en-US" sz="1200" b="1" kern="0" dirty="0">
                <a:latin typeface="Helvetica"/>
                <a:cs typeface="Helvetica"/>
              </a:rPr>
              <a:t>G</a:t>
            </a:r>
          </a:p>
          <a:p>
            <a:pPr algn="ctr" defTabSz="639731" fontAlgn="base">
              <a:lnSpc>
                <a:spcPts val="900"/>
              </a:lnSpc>
              <a:spcBef>
                <a:spcPct val="0"/>
              </a:spcBef>
              <a:spcAft>
                <a:spcPct val="0"/>
              </a:spcAft>
              <a:defRPr/>
            </a:pPr>
            <a:r>
              <a:rPr lang="en-US" sz="1200" b="1" kern="0" dirty="0">
                <a:latin typeface="Helvetica"/>
                <a:cs typeface="Helvetica"/>
              </a:rPr>
              <a:t>cap</a:t>
            </a:r>
          </a:p>
        </p:txBody>
      </p:sp>
      <p:sp>
        <p:nvSpPr>
          <p:cNvPr id="80" name="Text Box 17"/>
          <p:cNvSpPr txBox="1">
            <a:spLocks noChangeArrowheads="1"/>
          </p:cNvSpPr>
          <p:nvPr/>
        </p:nvSpPr>
        <p:spPr bwMode="auto">
          <a:xfrm>
            <a:off x="9895409" y="1928250"/>
            <a:ext cx="663356"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200" b="1" kern="0" dirty="0">
                <a:latin typeface="Helvetica"/>
                <a:cs typeface="Helvetica"/>
              </a:rPr>
              <a:t>(A)</a:t>
            </a:r>
            <a:r>
              <a:rPr lang="en-US" sz="1200" b="1" kern="0" baseline="-25000" dirty="0">
                <a:latin typeface="Helvetica"/>
                <a:cs typeface="Helvetica"/>
              </a:rPr>
              <a:t>n</a:t>
            </a:r>
            <a:endParaRPr lang="en-US" sz="1200" b="1" kern="0" dirty="0">
              <a:latin typeface="Helvetica"/>
              <a:cs typeface="Helvetica"/>
            </a:endParaRPr>
          </a:p>
        </p:txBody>
      </p:sp>
      <p:sp>
        <p:nvSpPr>
          <p:cNvPr id="81" name="Freeform 13"/>
          <p:cNvSpPr>
            <a:spLocks/>
          </p:cNvSpPr>
          <p:nvPr/>
        </p:nvSpPr>
        <p:spPr bwMode="auto">
          <a:xfrm>
            <a:off x="9562744" y="2011998"/>
            <a:ext cx="2289643" cy="66580"/>
          </a:xfrm>
          <a:custGeom>
            <a:avLst/>
            <a:gdLst>
              <a:gd name="T0" fmla="*/ 0 w 1412"/>
              <a:gd name="T1" fmla="*/ 2147483647 h 46"/>
              <a:gd name="T2" fmla="*/ 2147483647 w 1412"/>
              <a:gd name="T3" fmla="*/ 2147483647 h 46"/>
              <a:gd name="T4" fmla="*/ 2147483647 w 1412"/>
              <a:gd name="T5" fmla="*/ 2147483647 h 46"/>
              <a:gd name="T6" fmla="*/ 2147483647 w 1412"/>
              <a:gd name="T7" fmla="*/ 2147483647 h 46"/>
              <a:gd name="T8" fmla="*/ 2147483647 w 1412"/>
              <a:gd name="T9" fmla="*/ 2147483647 h 46"/>
              <a:gd name="T10" fmla="*/ 2147483647 w 1412"/>
              <a:gd name="T11" fmla="*/ 2147483647 h 46"/>
              <a:gd name="T12" fmla="*/ 2147483647 w 1412"/>
              <a:gd name="T13" fmla="*/ 0 h 46"/>
              <a:gd name="T14" fmla="*/ 2147483647 w 1412"/>
              <a:gd name="T15" fmla="*/ 2147483647 h 46"/>
              <a:gd name="T16" fmla="*/ 2147483647 w 1412"/>
              <a:gd name="T17" fmla="*/ 2147483647 h 46"/>
              <a:gd name="T18" fmla="*/ 2147483647 w 1412"/>
              <a:gd name="T19" fmla="*/ 2147483647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12"/>
              <a:gd name="T31" fmla="*/ 0 h 46"/>
              <a:gd name="T32" fmla="*/ 1412 w 1412"/>
              <a:gd name="T33" fmla="*/ 46 h 46"/>
              <a:gd name="connsiteX0" fmla="*/ 0 w 10000"/>
              <a:gd name="connsiteY0" fmla="*/ 4441 h 7353"/>
              <a:gd name="connsiteX1" fmla="*/ 1806 w 10000"/>
              <a:gd name="connsiteY1" fmla="*/ 7267 h 7353"/>
              <a:gd name="connsiteX2" fmla="*/ 2847 w 10000"/>
              <a:gd name="connsiteY2" fmla="*/ 1180 h 7353"/>
              <a:gd name="connsiteX3" fmla="*/ 3796 w 10000"/>
              <a:gd name="connsiteY3" fmla="*/ 3789 h 7353"/>
              <a:gd name="connsiteX4" fmla="*/ 4540 w 10000"/>
              <a:gd name="connsiteY4" fmla="*/ 2049 h 7353"/>
              <a:gd name="connsiteX5" fmla="*/ 5722 w 10000"/>
              <a:gd name="connsiteY5" fmla="*/ 5962 h 7353"/>
              <a:gd name="connsiteX6" fmla="*/ 6877 w 10000"/>
              <a:gd name="connsiteY6" fmla="*/ 0 h 7353"/>
              <a:gd name="connsiteX7" fmla="*/ 8208 w 10000"/>
              <a:gd name="connsiteY7" fmla="*/ 5962 h 7353"/>
              <a:gd name="connsiteX8" fmla="*/ 9356 w 10000"/>
              <a:gd name="connsiteY8" fmla="*/ 2919 h 7353"/>
              <a:gd name="connsiteX9" fmla="*/ 10000 w 10000"/>
              <a:gd name="connsiteY9" fmla="*/ 2919 h 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7353">
                <a:moveTo>
                  <a:pt x="0" y="4441"/>
                </a:moveTo>
                <a:cubicBezTo>
                  <a:pt x="559" y="4658"/>
                  <a:pt x="1331" y="7919"/>
                  <a:pt x="1806" y="7267"/>
                </a:cubicBezTo>
                <a:cubicBezTo>
                  <a:pt x="2280" y="6832"/>
                  <a:pt x="2514" y="1832"/>
                  <a:pt x="2847" y="1180"/>
                </a:cubicBezTo>
                <a:cubicBezTo>
                  <a:pt x="3180" y="528"/>
                  <a:pt x="3513" y="3571"/>
                  <a:pt x="3796" y="3789"/>
                </a:cubicBezTo>
                <a:lnTo>
                  <a:pt x="4540" y="2049"/>
                </a:lnTo>
                <a:cubicBezTo>
                  <a:pt x="5198" y="2484"/>
                  <a:pt x="5333" y="6303"/>
                  <a:pt x="5722" y="5962"/>
                </a:cubicBezTo>
                <a:cubicBezTo>
                  <a:pt x="6111" y="5621"/>
                  <a:pt x="6467" y="0"/>
                  <a:pt x="6877" y="0"/>
                </a:cubicBezTo>
                <a:cubicBezTo>
                  <a:pt x="7288" y="0"/>
                  <a:pt x="7795" y="5475"/>
                  <a:pt x="8208" y="5962"/>
                </a:cubicBezTo>
                <a:cubicBezTo>
                  <a:pt x="8621" y="6449"/>
                  <a:pt x="9058" y="3354"/>
                  <a:pt x="9356" y="2919"/>
                </a:cubicBezTo>
                <a:cubicBezTo>
                  <a:pt x="9653" y="2484"/>
                  <a:pt x="9865" y="2919"/>
                  <a:pt x="10000" y="2919"/>
                </a:cubicBezTo>
              </a:path>
            </a:pathLst>
          </a:custGeom>
          <a:solidFill>
            <a:schemeClr val="accent2"/>
          </a:solidFill>
          <a:ln w="38100">
            <a:solidFill>
              <a:schemeClr val="tx2"/>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82" name="Text Box 21"/>
          <p:cNvSpPr txBox="1">
            <a:spLocks noChangeArrowheads="1"/>
          </p:cNvSpPr>
          <p:nvPr/>
        </p:nvSpPr>
        <p:spPr bwMode="auto">
          <a:xfrm>
            <a:off x="9920232" y="2146897"/>
            <a:ext cx="1890981" cy="242219"/>
          </a:xfrm>
          <a:prstGeom prst="rect">
            <a:avLst/>
          </a:prstGeom>
          <a:noFill/>
          <a:ln w="9525">
            <a:noFill/>
            <a:miter lim="800000"/>
            <a:headEnd/>
            <a:tailEnd/>
          </a:ln>
        </p:spPr>
        <p:txBody>
          <a:bodyPr wrap="none" lIns="64008" tIns="32004" rIns="64008" bIns="32004">
            <a:noAutofit/>
          </a:bodyPr>
          <a:lstStyle/>
          <a:p>
            <a:pPr algn="ctr" defTabSz="639731" fontAlgn="base">
              <a:spcBef>
                <a:spcPct val="0"/>
              </a:spcBef>
              <a:spcAft>
                <a:spcPct val="0"/>
              </a:spcAft>
              <a:defRPr/>
            </a:pPr>
            <a:r>
              <a:rPr lang="en-US" sz="1200" b="1" kern="0" dirty="0">
                <a:latin typeface="Helvetica"/>
                <a:cs typeface="Helvetica"/>
              </a:rPr>
              <a:t>Long-noncoding RNA</a:t>
            </a:r>
          </a:p>
        </p:txBody>
      </p:sp>
      <p:sp>
        <p:nvSpPr>
          <p:cNvPr id="83" name="Text Box 20"/>
          <p:cNvSpPr txBox="1">
            <a:spLocks noChangeArrowheads="1"/>
          </p:cNvSpPr>
          <p:nvPr/>
        </p:nvSpPr>
        <p:spPr bwMode="auto">
          <a:xfrm>
            <a:off x="9794956" y="6213226"/>
            <a:ext cx="2222479" cy="410615"/>
          </a:xfrm>
          <a:prstGeom prst="rect">
            <a:avLst/>
          </a:prstGeom>
          <a:solidFill>
            <a:schemeClr val="accent4">
              <a:lumMod val="20000"/>
              <a:lumOff val="80000"/>
            </a:schemeClr>
          </a:solidFill>
          <a:ln w="9525">
            <a:solidFill>
              <a:srgbClr val="FF0000"/>
            </a:solidFill>
            <a:miter lim="800000"/>
            <a:headEnd/>
            <a:tailEnd/>
          </a:ln>
        </p:spPr>
        <p:txBody>
          <a:bodyPr lIns="64008" tIns="32004" rIns="64008" bIns="32004">
            <a:noAutofit/>
          </a:bodyPr>
          <a:lstStyle/>
          <a:p>
            <a:pPr algn="ctr" defTabSz="639731" fontAlgn="base">
              <a:spcBef>
                <a:spcPct val="0"/>
              </a:spcBef>
              <a:spcAft>
                <a:spcPct val="0"/>
              </a:spcAft>
              <a:defRPr/>
            </a:pPr>
            <a:r>
              <a:rPr lang="en-US" b="1" kern="0" dirty="0">
                <a:solidFill>
                  <a:srgbClr val="FF0000"/>
                </a:solidFill>
                <a:latin typeface="Arial" pitchFamily="34" charset="0"/>
                <a:cs typeface="Arial" pitchFamily="34" charset="0"/>
              </a:rPr>
              <a:t>24 nt phasiRNAs</a:t>
            </a:r>
          </a:p>
        </p:txBody>
      </p:sp>
      <p:sp>
        <p:nvSpPr>
          <p:cNvPr id="84" name="Teardrop 83"/>
          <p:cNvSpPr/>
          <p:nvPr/>
        </p:nvSpPr>
        <p:spPr>
          <a:xfrm rot="14539192">
            <a:off x="3717174" y="3820589"/>
            <a:ext cx="573999" cy="469794"/>
          </a:xfrm>
          <a:prstGeom prst="teardrop">
            <a:avLst>
              <a:gd name="adj" fmla="val 128842"/>
            </a:avLst>
          </a:prstGeom>
          <a:gradFill flip="none" rotWithShape="1">
            <a:gsLst>
              <a:gs pos="0">
                <a:schemeClr val="accent3">
                  <a:lumMod val="60000"/>
                  <a:lumOff val="40000"/>
                </a:schemeClr>
              </a:gs>
              <a:gs pos="100000">
                <a:schemeClr val="accent3">
                  <a:lumMod val="20000"/>
                  <a:lumOff val="80000"/>
                </a:schemeClr>
              </a:gs>
            </a:gsLst>
            <a:path path="circle">
              <a:fillToRect l="50000" t="50000" r="50000" b="50000"/>
            </a:path>
            <a:tileRect/>
          </a:gradFill>
          <a:ln w="3175" cap="flat" cmpd="sng" algn="ctr">
            <a:solidFill>
              <a:sysClr val="windowText" lastClr="000000"/>
            </a:solidFill>
            <a:prstDash val="solid"/>
          </a:ln>
          <a:effectLst/>
        </p:spPr>
        <p:txBody>
          <a:bodyPr rtlCol="0" anchor="ctr">
            <a:noAutofit/>
          </a:bodyPr>
          <a:lstStyle/>
          <a:p>
            <a:pPr algn="ctr" defTabSz="914356"/>
            <a:endParaRPr lang="en-US" sz="1200" kern="0" dirty="0">
              <a:latin typeface="Helvetica"/>
              <a:cs typeface="Helvetica"/>
            </a:endParaRPr>
          </a:p>
        </p:txBody>
      </p:sp>
      <p:sp>
        <p:nvSpPr>
          <p:cNvPr id="85" name="TextBox 84"/>
          <p:cNvSpPr txBox="1"/>
          <p:nvPr/>
        </p:nvSpPr>
        <p:spPr>
          <a:xfrm>
            <a:off x="3671309" y="3870725"/>
            <a:ext cx="555469" cy="329799"/>
          </a:xfrm>
          <a:prstGeom prst="rect">
            <a:avLst/>
          </a:prstGeom>
          <a:noFill/>
        </p:spPr>
        <p:txBody>
          <a:bodyPr wrap="square" lIns="0" tIns="0" rIns="0" bIns="0" rtlCol="0" anchor="ctr">
            <a:noAutofit/>
          </a:bodyPr>
          <a:lstStyle/>
          <a:p>
            <a:pPr algn="ctr" defTabSz="914356">
              <a:defRPr/>
            </a:pPr>
            <a:r>
              <a:rPr lang="en-US" sz="1600" b="1" kern="0" dirty="0">
                <a:latin typeface="Arial" pitchFamily="34" charset="0"/>
                <a:cs typeface="Arial" pitchFamily="34" charset="0"/>
              </a:rPr>
              <a:t>RDR6</a:t>
            </a:r>
          </a:p>
        </p:txBody>
      </p:sp>
      <p:sp>
        <p:nvSpPr>
          <p:cNvPr id="86" name="Isosceles Triangle 85"/>
          <p:cNvSpPr/>
          <p:nvPr/>
        </p:nvSpPr>
        <p:spPr>
          <a:xfrm flipV="1">
            <a:off x="3132109" y="2781374"/>
            <a:ext cx="65885" cy="92946"/>
          </a:xfrm>
          <a:prstGeom prst="triangle">
            <a:avLst/>
          </a:prstGeom>
          <a:solidFill>
            <a:schemeClr val="tx2">
              <a:lumMod val="20000"/>
              <a:lumOff val="80000"/>
            </a:scheme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Helvetica"/>
              <a:cs typeface="Helvetica"/>
            </a:endParaRPr>
          </a:p>
        </p:txBody>
      </p:sp>
      <p:sp>
        <p:nvSpPr>
          <p:cNvPr id="87" name="Isosceles Triangle 86"/>
          <p:cNvSpPr/>
          <p:nvPr/>
        </p:nvSpPr>
        <p:spPr>
          <a:xfrm flipV="1">
            <a:off x="2787514" y="3632544"/>
            <a:ext cx="65885" cy="92946"/>
          </a:xfrm>
          <a:prstGeom prst="triangle">
            <a:avLst/>
          </a:prstGeom>
          <a:solidFill>
            <a:schemeClr val="tx2">
              <a:lumMod val="20000"/>
              <a:lumOff val="80000"/>
            </a:scheme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Helvetica"/>
              <a:cs typeface="Helvetica"/>
            </a:endParaRPr>
          </a:p>
        </p:txBody>
      </p:sp>
      <p:grpSp>
        <p:nvGrpSpPr>
          <p:cNvPr id="74" name="Group 87"/>
          <p:cNvGrpSpPr/>
          <p:nvPr/>
        </p:nvGrpSpPr>
        <p:grpSpPr>
          <a:xfrm>
            <a:off x="2556599" y="4652240"/>
            <a:ext cx="286554" cy="156520"/>
            <a:chOff x="994475" y="5279438"/>
            <a:chExt cx="204214" cy="98345"/>
          </a:xfrm>
        </p:grpSpPr>
        <p:cxnSp>
          <p:nvCxnSpPr>
            <p:cNvPr id="190" name="Straight Connector 112"/>
            <p:cNvCxnSpPr>
              <a:cxnSpLocks noChangeShapeType="1"/>
            </p:cNvCxnSpPr>
            <p:nvPr/>
          </p:nvCxnSpPr>
          <p:spPr bwMode="auto">
            <a:xfrm>
              <a:off x="1018934" y="5336719"/>
              <a:ext cx="4058" cy="34209"/>
            </a:xfrm>
            <a:prstGeom prst="line">
              <a:avLst/>
            </a:prstGeom>
            <a:solidFill>
              <a:schemeClr val="bg1">
                <a:lumMod val="50000"/>
              </a:schemeClr>
            </a:solidFill>
            <a:ln w="12700" algn="ctr">
              <a:solidFill>
                <a:srgbClr val="0192FF"/>
              </a:solidFill>
              <a:round/>
              <a:headEnd/>
              <a:tailEnd/>
            </a:ln>
          </p:spPr>
        </p:cxnSp>
        <p:cxnSp>
          <p:nvCxnSpPr>
            <p:cNvPr id="191" name="Straight Connector 113"/>
            <p:cNvCxnSpPr>
              <a:cxnSpLocks noChangeShapeType="1"/>
            </p:cNvCxnSpPr>
            <p:nvPr/>
          </p:nvCxnSpPr>
          <p:spPr bwMode="auto">
            <a:xfrm rot="4870270">
              <a:off x="1007911" y="5334685"/>
              <a:ext cx="65341" cy="897"/>
            </a:xfrm>
            <a:prstGeom prst="line">
              <a:avLst/>
            </a:prstGeom>
            <a:solidFill>
              <a:schemeClr val="bg1">
                <a:lumMod val="50000"/>
              </a:schemeClr>
            </a:solidFill>
            <a:ln w="12700" algn="ctr">
              <a:solidFill>
                <a:srgbClr val="0192FF"/>
              </a:solidFill>
              <a:round/>
              <a:headEnd/>
              <a:tailEnd/>
            </a:ln>
          </p:spPr>
        </p:cxnSp>
        <p:cxnSp>
          <p:nvCxnSpPr>
            <p:cNvPr id="192" name="Straight Connector 114"/>
            <p:cNvCxnSpPr>
              <a:cxnSpLocks noChangeShapeType="1"/>
            </p:cNvCxnSpPr>
            <p:nvPr/>
          </p:nvCxnSpPr>
          <p:spPr bwMode="auto">
            <a:xfrm rot="4870270">
              <a:off x="1028806" y="5331823"/>
              <a:ext cx="66237" cy="897"/>
            </a:xfrm>
            <a:prstGeom prst="line">
              <a:avLst/>
            </a:prstGeom>
            <a:solidFill>
              <a:schemeClr val="bg1">
                <a:lumMod val="50000"/>
              </a:schemeClr>
            </a:solidFill>
            <a:ln w="12700" algn="ctr">
              <a:solidFill>
                <a:srgbClr val="0192FF"/>
              </a:solidFill>
              <a:round/>
              <a:headEnd/>
              <a:tailEnd/>
            </a:ln>
          </p:spPr>
        </p:cxnSp>
        <p:cxnSp>
          <p:nvCxnSpPr>
            <p:cNvPr id="193" name="Straight Connector 115"/>
            <p:cNvCxnSpPr>
              <a:cxnSpLocks noChangeShapeType="1"/>
            </p:cNvCxnSpPr>
            <p:nvPr/>
          </p:nvCxnSpPr>
          <p:spPr bwMode="auto">
            <a:xfrm rot="4870270">
              <a:off x="1051346" y="5327939"/>
              <a:ext cx="65342" cy="897"/>
            </a:xfrm>
            <a:prstGeom prst="line">
              <a:avLst/>
            </a:prstGeom>
            <a:solidFill>
              <a:schemeClr val="bg1">
                <a:lumMod val="50000"/>
              </a:schemeClr>
            </a:solidFill>
            <a:ln w="12700" algn="ctr">
              <a:solidFill>
                <a:srgbClr val="0192FF"/>
              </a:solidFill>
              <a:round/>
              <a:headEnd/>
              <a:tailEnd/>
            </a:ln>
          </p:spPr>
        </p:cxnSp>
        <p:cxnSp>
          <p:nvCxnSpPr>
            <p:cNvPr id="194" name="Straight Connector 116"/>
            <p:cNvCxnSpPr>
              <a:cxnSpLocks noChangeShapeType="1"/>
            </p:cNvCxnSpPr>
            <p:nvPr/>
          </p:nvCxnSpPr>
          <p:spPr bwMode="auto">
            <a:xfrm rot="4870270">
              <a:off x="1072620" y="5324635"/>
              <a:ext cx="65342" cy="897"/>
            </a:xfrm>
            <a:prstGeom prst="line">
              <a:avLst/>
            </a:prstGeom>
            <a:solidFill>
              <a:schemeClr val="bg1">
                <a:lumMod val="50000"/>
              </a:schemeClr>
            </a:solidFill>
            <a:ln w="12700" algn="ctr">
              <a:solidFill>
                <a:srgbClr val="0192FF"/>
              </a:solidFill>
              <a:round/>
              <a:headEnd/>
              <a:tailEnd/>
            </a:ln>
          </p:spPr>
        </p:cxnSp>
        <p:cxnSp>
          <p:nvCxnSpPr>
            <p:cNvPr id="195" name="Straight Connector 117"/>
            <p:cNvCxnSpPr>
              <a:cxnSpLocks noChangeShapeType="1"/>
            </p:cNvCxnSpPr>
            <p:nvPr/>
          </p:nvCxnSpPr>
          <p:spPr bwMode="auto">
            <a:xfrm rot="4870270">
              <a:off x="1093894" y="5321330"/>
              <a:ext cx="65342" cy="897"/>
            </a:xfrm>
            <a:prstGeom prst="line">
              <a:avLst/>
            </a:prstGeom>
            <a:solidFill>
              <a:schemeClr val="bg1">
                <a:lumMod val="50000"/>
              </a:schemeClr>
            </a:solidFill>
            <a:ln w="12700" algn="ctr">
              <a:solidFill>
                <a:srgbClr val="0192FF"/>
              </a:solidFill>
              <a:round/>
              <a:headEnd/>
              <a:tailEnd/>
            </a:ln>
          </p:spPr>
        </p:cxnSp>
        <p:cxnSp>
          <p:nvCxnSpPr>
            <p:cNvPr id="196" name="Straight Connector 118"/>
            <p:cNvCxnSpPr>
              <a:cxnSpLocks noChangeShapeType="1"/>
            </p:cNvCxnSpPr>
            <p:nvPr/>
          </p:nvCxnSpPr>
          <p:spPr bwMode="auto">
            <a:xfrm rot="4870270">
              <a:off x="1116055" y="5317888"/>
              <a:ext cx="65342" cy="897"/>
            </a:xfrm>
            <a:prstGeom prst="line">
              <a:avLst/>
            </a:prstGeom>
            <a:solidFill>
              <a:schemeClr val="bg1">
                <a:lumMod val="50000"/>
              </a:schemeClr>
            </a:solidFill>
            <a:ln w="12700" algn="ctr">
              <a:solidFill>
                <a:srgbClr val="0192FF"/>
              </a:solidFill>
              <a:round/>
              <a:headEnd/>
              <a:tailEnd/>
            </a:ln>
          </p:spPr>
        </p:cxnSp>
        <p:cxnSp>
          <p:nvCxnSpPr>
            <p:cNvPr id="197" name="Straight Connector 112"/>
            <p:cNvCxnSpPr>
              <a:cxnSpLocks noChangeShapeType="1"/>
            </p:cNvCxnSpPr>
            <p:nvPr/>
          </p:nvCxnSpPr>
          <p:spPr bwMode="auto">
            <a:xfrm>
              <a:off x="998996" y="5341481"/>
              <a:ext cx="4058" cy="34209"/>
            </a:xfrm>
            <a:prstGeom prst="line">
              <a:avLst/>
            </a:prstGeom>
            <a:solidFill>
              <a:schemeClr val="bg1">
                <a:lumMod val="50000"/>
              </a:schemeClr>
            </a:solidFill>
            <a:ln w="12700" algn="ctr">
              <a:solidFill>
                <a:srgbClr val="0192FF"/>
              </a:solidFill>
              <a:round/>
              <a:headEnd/>
              <a:tailEnd/>
            </a:ln>
          </p:spPr>
        </p:cxnSp>
        <p:cxnSp>
          <p:nvCxnSpPr>
            <p:cNvPr id="198" name="Straight Connector 197"/>
            <p:cNvCxnSpPr/>
            <p:nvPr/>
          </p:nvCxnSpPr>
          <p:spPr>
            <a:xfrm flipV="1">
              <a:off x="994475" y="5345885"/>
              <a:ext cx="172779" cy="31898"/>
            </a:xfrm>
            <a:prstGeom prst="line">
              <a:avLst/>
            </a:prstGeom>
            <a:grpFill/>
            <a:ln w="12700" algn="ctr">
              <a:solidFill>
                <a:srgbClr val="0192FF"/>
              </a:solidFill>
              <a:round/>
              <a:headEnd/>
              <a:tailEnd/>
            </a:ln>
          </p:spPr>
        </p:cxnSp>
        <p:cxnSp>
          <p:nvCxnSpPr>
            <p:cNvPr id="199" name="Straight Connector 198"/>
            <p:cNvCxnSpPr/>
            <p:nvPr/>
          </p:nvCxnSpPr>
          <p:spPr>
            <a:xfrm flipV="1">
              <a:off x="1025910" y="5279438"/>
              <a:ext cx="172779" cy="31898"/>
            </a:xfrm>
            <a:prstGeom prst="line">
              <a:avLst/>
            </a:prstGeom>
            <a:grpFill/>
            <a:ln w="12700" algn="ctr">
              <a:solidFill>
                <a:srgbClr val="0192FF"/>
              </a:solidFill>
              <a:round/>
              <a:headEnd/>
              <a:tailEnd/>
            </a:ln>
          </p:spPr>
        </p:cxnSp>
        <p:cxnSp>
          <p:nvCxnSpPr>
            <p:cNvPr id="200" name="Straight Connector 112"/>
            <p:cNvCxnSpPr>
              <a:cxnSpLocks noChangeShapeType="1"/>
            </p:cNvCxnSpPr>
            <p:nvPr/>
          </p:nvCxnSpPr>
          <p:spPr bwMode="auto">
            <a:xfrm>
              <a:off x="1185163" y="5279584"/>
              <a:ext cx="4058" cy="34209"/>
            </a:xfrm>
            <a:prstGeom prst="line">
              <a:avLst/>
            </a:prstGeom>
            <a:solidFill>
              <a:schemeClr val="bg1">
                <a:lumMod val="50000"/>
              </a:schemeClr>
            </a:solidFill>
            <a:ln w="12700" algn="ctr">
              <a:solidFill>
                <a:srgbClr val="0192FF"/>
              </a:solidFill>
              <a:round/>
              <a:headEnd/>
              <a:tailEnd/>
            </a:ln>
          </p:spPr>
        </p:cxnSp>
        <p:cxnSp>
          <p:nvCxnSpPr>
            <p:cNvPr id="201" name="Straight Connector 112"/>
            <p:cNvCxnSpPr>
              <a:cxnSpLocks noChangeShapeType="1"/>
            </p:cNvCxnSpPr>
            <p:nvPr/>
          </p:nvCxnSpPr>
          <p:spPr bwMode="auto">
            <a:xfrm>
              <a:off x="1165225" y="5284346"/>
              <a:ext cx="4058" cy="34209"/>
            </a:xfrm>
            <a:prstGeom prst="line">
              <a:avLst/>
            </a:prstGeom>
            <a:solidFill>
              <a:schemeClr val="bg1">
                <a:lumMod val="50000"/>
              </a:schemeClr>
            </a:solidFill>
            <a:ln w="12700" algn="ctr">
              <a:solidFill>
                <a:srgbClr val="0192FF"/>
              </a:solidFill>
              <a:round/>
              <a:headEnd/>
              <a:tailEnd/>
            </a:ln>
          </p:spPr>
        </p:cxnSp>
      </p:grpSp>
      <p:grpSp>
        <p:nvGrpSpPr>
          <p:cNvPr id="75" name="Group 88"/>
          <p:cNvGrpSpPr/>
          <p:nvPr/>
        </p:nvGrpSpPr>
        <p:grpSpPr>
          <a:xfrm>
            <a:off x="2928169" y="4652240"/>
            <a:ext cx="286554" cy="156520"/>
            <a:chOff x="994475" y="5279438"/>
            <a:chExt cx="204214" cy="98345"/>
          </a:xfrm>
        </p:grpSpPr>
        <p:cxnSp>
          <p:nvCxnSpPr>
            <p:cNvPr id="178" name="Straight Connector 112"/>
            <p:cNvCxnSpPr>
              <a:cxnSpLocks noChangeShapeType="1"/>
            </p:cNvCxnSpPr>
            <p:nvPr/>
          </p:nvCxnSpPr>
          <p:spPr bwMode="auto">
            <a:xfrm>
              <a:off x="1018934" y="5336719"/>
              <a:ext cx="4058" cy="34209"/>
            </a:xfrm>
            <a:prstGeom prst="line">
              <a:avLst/>
            </a:prstGeom>
            <a:solidFill>
              <a:schemeClr val="bg1">
                <a:lumMod val="50000"/>
              </a:schemeClr>
            </a:solidFill>
            <a:ln w="12700" algn="ctr">
              <a:solidFill>
                <a:srgbClr val="0192FF"/>
              </a:solidFill>
              <a:round/>
              <a:headEnd/>
              <a:tailEnd/>
            </a:ln>
          </p:spPr>
        </p:cxnSp>
        <p:cxnSp>
          <p:nvCxnSpPr>
            <p:cNvPr id="179" name="Straight Connector 113"/>
            <p:cNvCxnSpPr>
              <a:cxnSpLocks noChangeShapeType="1"/>
            </p:cNvCxnSpPr>
            <p:nvPr/>
          </p:nvCxnSpPr>
          <p:spPr bwMode="auto">
            <a:xfrm rot="4870270">
              <a:off x="1007911" y="5334685"/>
              <a:ext cx="65341" cy="897"/>
            </a:xfrm>
            <a:prstGeom prst="line">
              <a:avLst/>
            </a:prstGeom>
            <a:solidFill>
              <a:schemeClr val="bg1">
                <a:lumMod val="50000"/>
              </a:schemeClr>
            </a:solidFill>
            <a:ln w="12700" algn="ctr">
              <a:solidFill>
                <a:srgbClr val="0192FF"/>
              </a:solidFill>
              <a:round/>
              <a:headEnd/>
              <a:tailEnd/>
            </a:ln>
          </p:spPr>
        </p:cxnSp>
        <p:cxnSp>
          <p:nvCxnSpPr>
            <p:cNvPr id="180" name="Straight Connector 114"/>
            <p:cNvCxnSpPr>
              <a:cxnSpLocks noChangeShapeType="1"/>
            </p:cNvCxnSpPr>
            <p:nvPr/>
          </p:nvCxnSpPr>
          <p:spPr bwMode="auto">
            <a:xfrm rot="4870270">
              <a:off x="1028806" y="5331823"/>
              <a:ext cx="66237" cy="897"/>
            </a:xfrm>
            <a:prstGeom prst="line">
              <a:avLst/>
            </a:prstGeom>
            <a:solidFill>
              <a:schemeClr val="bg1">
                <a:lumMod val="50000"/>
              </a:schemeClr>
            </a:solidFill>
            <a:ln w="12700" algn="ctr">
              <a:solidFill>
                <a:srgbClr val="0192FF"/>
              </a:solidFill>
              <a:round/>
              <a:headEnd/>
              <a:tailEnd/>
            </a:ln>
          </p:spPr>
        </p:cxnSp>
        <p:cxnSp>
          <p:nvCxnSpPr>
            <p:cNvPr id="181" name="Straight Connector 115"/>
            <p:cNvCxnSpPr>
              <a:cxnSpLocks noChangeShapeType="1"/>
            </p:cNvCxnSpPr>
            <p:nvPr/>
          </p:nvCxnSpPr>
          <p:spPr bwMode="auto">
            <a:xfrm rot="4870270">
              <a:off x="1051346" y="5327939"/>
              <a:ext cx="65342" cy="897"/>
            </a:xfrm>
            <a:prstGeom prst="line">
              <a:avLst/>
            </a:prstGeom>
            <a:solidFill>
              <a:schemeClr val="bg1">
                <a:lumMod val="50000"/>
              </a:schemeClr>
            </a:solidFill>
            <a:ln w="12700" algn="ctr">
              <a:solidFill>
                <a:srgbClr val="0192FF"/>
              </a:solidFill>
              <a:round/>
              <a:headEnd/>
              <a:tailEnd/>
            </a:ln>
          </p:spPr>
        </p:cxnSp>
        <p:cxnSp>
          <p:nvCxnSpPr>
            <p:cNvPr id="182" name="Straight Connector 116"/>
            <p:cNvCxnSpPr>
              <a:cxnSpLocks noChangeShapeType="1"/>
            </p:cNvCxnSpPr>
            <p:nvPr/>
          </p:nvCxnSpPr>
          <p:spPr bwMode="auto">
            <a:xfrm rot="4870270">
              <a:off x="1072620" y="5324635"/>
              <a:ext cx="65342" cy="897"/>
            </a:xfrm>
            <a:prstGeom prst="line">
              <a:avLst/>
            </a:prstGeom>
            <a:solidFill>
              <a:schemeClr val="bg1">
                <a:lumMod val="50000"/>
              </a:schemeClr>
            </a:solidFill>
            <a:ln w="12700" algn="ctr">
              <a:solidFill>
                <a:srgbClr val="0192FF"/>
              </a:solidFill>
              <a:round/>
              <a:headEnd/>
              <a:tailEnd/>
            </a:ln>
          </p:spPr>
        </p:cxnSp>
        <p:cxnSp>
          <p:nvCxnSpPr>
            <p:cNvPr id="183" name="Straight Connector 117"/>
            <p:cNvCxnSpPr>
              <a:cxnSpLocks noChangeShapeType="1"/>
            </p:cNvCxnSpPr>
            <p:nvPr/>
          </p:nvCxnSpPr>
          <p:spPr bwMode="auto">
            <a:xfrm rot="4870270">
              <a:off x="1093894" y="5321330"/>
              <a:ext cx="65342" cy="897"/>
            </a:xfrm>
            <a:prstGeom prst="line">
              <a:avLst/>
            </a:prstGeom>
            <a:solidFill>
              <a:schemeClr val="bg1">
                <a:lumMod val="50000"/>
              </a:schemeClr>
            </a:solidFill>
            <a:ln w="12700" algn="ctr">
              <a:solidFill>
                <a:srgbClr val="0192FF"/>
              </a:solidFill>
              <a:round/>
              <a:headEnd/>
              <a:tailEnd/>
            </a:ln>
          </p:spPr>
        </p:cxnSp>
        <p:cxnSp>
          <p:nvCxnSpPr>
            <p:cNvPr id="184" name="Straight Connector 118"/>
            <p:cNvCxnSpPr>
              <a:cxnSpLocks noChangeShapeType="1"/>
            </p:cNvCxnSpPr>
            <p:nvPr/>
          </p:nvCxnSpPr>
          <p:spPr bwMode="auto">
            <a:xfrm rot="4870270">
              <a:off x="1116055" y="5317888"/>
              <a:ext cx="65342" cy="897"/>
            </a:xfrm>
            <a:prstGeom prst="line">
              <a:avLst/>
            </a:prstGeom>
            <a:solidFill>
              <a:schemeClr val="bg1">
                <a:lumMod val="50000"/>
              </a:schemeClr>
            </a:solidFill>
            <a:ln w="12700" algn="ctr">
              <a:solidFill>
                <a:srgbClr val="0192FF"/>
              </a:solidFill>
              <a:round/>
              <a:headEnd/>
              <a:tailEnd/>
            </a:ln>
          </p:spPr>
        </p:cxnSp>
        <p:cxnSp>
          <p:nvCxnSpPr>
            <p:cNvPr id="185" name="Straight Connector 112"/>
            <p:cNvCxnSpPr>
              <a:cxnSpLocks noChangeShapeType="1"/>
            </p:cNvCxnSpPr>
            <p:nvPr/>
          </p:nvCxnSpPr>
          <p:spPr bwMode="auto">
            <a:xfrm>
              <a:off x="998996" y="5341481"/>
              <a:ext cx="4058" cy="34209"/>
            </a:xfrm>
            <a:prstGeom prst="line">
              <a:avLst/>
            </a:prstGeom>
            <a:solidFill>
              <a:schemeClr val="bg1">
                <a:lumMod val="50000"/>
              </a:schemeClr>
            </a:solidFill>
            <a:ln w="12700" algn="ctr">
              <a:solidFill>
                <a:srgbClr val="0192FF"/>
              </a:solidFill>
              <a:round/>
              <a:headEnd/>
              <a:tailEnd/>
            </a:ln>
          </p:spPr>
        </p:cxnSp>
        <p:cxnSp>
          <p:nvCxnSpPr>
            <p:cNvPr id="186" name="Straight Connector 185"/>
            <p:cNvCxnSpPr/>
            <p:nvPr/>
          </p:nvCxnSpPr>
          <p:spPr>
            <a:xfrm flipV="1">
              <a:off x="994475" y="5345885"/>
              <a:ext cx="172779" cy="31898"/>
            </a:xfrm>
            <a:prstGeom prst="line">
              <a:avLst/>
            </a:prstGeom>
            <a:grpFill/>
            <a:ln w="12700" algn="ctr">
              <a:solidFill>
                <a:srgbClr val="0192FF"/>
              </a:solidFill>
              <a:round/>
              <a:headEnd/>
              <a:tailEnd/>
            </a:ln>
          </p:spPr>
        </p:cxnSp>
        <p:cxnSp>
          <p:nvCxnSpPr>
            <p:cNvPr id="187" name="Straight Connector 186"/>
            <p:cNvCxnSpPr/>
            <p:nvPr/>
          </p:nvCxnSpPr>
          <p:spPr>
            <a:xfrm flipV="1">
              <a:off x="1025910" y="5279438"/>
              <a:ext cx="172779" cy="31898"/>
            </a:xfrm>
            <a:prstGeom prst="line">
              <a:avLst/>
            </a:prstGeom>
            <a:grpFill/>
            <a:ln w="12700" algn="ctr">
              <a:solidFill>
                <a:srgbClr val="0192FF"/>
              </a:solidFill>
              <a:round/>
              <a:headEnd/>
              <a:tailEnd/>
            </a:ln>
          </p:spPr>
        </p:cxnSp>
        <p:cxnSp>
          <p:nvCxnSpPr>
            <p:cNvPr id="188" name="Straight Connector 112"/>
            <p:cNvCxnSpPr>
              <a:cxnSpLocks noChangeShapeType="1"/>
            </p:cNvCxnSpPr>
            <p:nvPr/>
          </p:nvCxnSpPr>
          <p:spPr bwMode="auto">
            <a:xfrm>
              <a:off x="1185163" y="5279584"/>
              <a:ext cx="4058" cy="34209"/>
            </a:xfrm>
            <a:prstGeom prst="line">
              <a:avLst/>
            </a:prstGeom>
            <a:solidFill>
              <a:schemeClr val="bg1">
                <a:lumMod val="50000"/>
              </a:schemeClr>
            </a:solidFill>
            <a:ln w="12700" algn="ctr">
              <a:solidFill>
                <a:srgbClr val="0192FF"/>
              </a:solidFill>
              <a:round/>
              <a:headEnd/>
              <a:tailEnd/>
            </a:ln>
          </p:spPr>
        </p:cxnSp>
        <p:cxnSp>
          <p:nvCxnSpPr>
            <p:cNvPr id="189" name="Straight Connector 112"/>
            <p:cNvCxnSpPr>
              <a:cxnSpLocks noChangeShapeType="1"/>
            </p:cNvCxnSpPr>
            <p:nvPr/>
          </p:nvCxnSpPr>
          <p:spPr bwMode="auto">
            <a:xfrm>
              <a:off x="1165225" y="5284346"/>
              <a:ext cx="4058" cy="34209"/>
            </a:xfrm>
            <a:prstGeom prst="line">
              <a:avLst/>
            </a:prstGeom>
            <a:solidFill>
              <a:schemeClr val="bg1">
                <a:lumMod val="50000"/>
              </a:schemeClr>
            </a:solidFill>
            <a:ln w="12700" algn="ctr">
              <a:solidFill>
                <a:srgbClr val="0192FF"/>
              </a:solidFill>
              <a:round/>
              <a:headEnd/>
              <a:tailEnd/>
            </a:ln>
          </p:spPr>
        </p:cxnSp>
      </p:grpSp>
      <p:grpSp>
        <p:nvGrpSpPr>
          <p:cNvPr id="88" name="Group 89"/>
          <p:cNvGrpSpPr/>
          <p:nvPr/>
        </p:nvGrpSpPr>
        <p:grpSpPr>
          <a:xfrm>
            <a:off x="3299739" y="4652240"/>
            <a:ext cx="286554" cy="156520"/>
            <a:chOff x="994475" y="5279438"/>
            <a:chExt cx="204214" cy="98345"/>
          </a:xfrm>
        </p:grpSpPr>
        <p:cxnSp>
          <p:nvCxnSpPr>
            <p:cNvPr id="166" name="Straight Connector 112"/>
            <p:cNvCxnSpPr>
              <a:cxnSpLocks noChangeShapeType="1"/>
            </p:cNvCxnSpPr>
            <p:nvPr/>
          </p:nvCxnSpPr>
          <p:spPr bwMode="auto">
            <a:xfrm>
              <a:off x="1018934" y="5336719"/>
              <a:ext cx="4058" cy="34209"/>
            </a:xfrm>
            <a:prstGeom prst="line">
              <a:avLst/>
            </a:prstGeom>
            <a:solidFill>
              <a:schemeClr val="bg1">
                <a:lumMod val="50000"/>
              </a:schemeClr>
            </a:solidFill>
            <a:ln w="12700" algn="ctr">
              <a:solidFill>
                <a:srgbClr val="0192FF"/>
              </a:solidFill>
              <a:round/>
              <a:headEnd/>
              <a:tailEnd/>
            </a:ln>
          </p:spPr>
        </p:cxnSp>
        <p:cxnSp>
          <p:nvCxnSpPr>
            <p:cNvPr id="167" name="Straight Connector 113"/>
            <p:cNvCxnSpPr>
              <a:cxnSpLocks noChangeShapeType="1"/>
            </p:cNvCxnSpPr>
            <p:nvPr/>
          </p:nvCxnSpPr>
          <p:spPr bwMode="auto">
            <a:xfrm rot="4870270">
              <a:off x="1007911" y="5334685"/>
              <a:ext cx="65341" cy="897"/>
            </a:xfrm>
            <a:prstGeom prst="line">
              <a:avLst/>
            </a:prstGeom>
            <a:solidFill>
              <a:schemeClr val="bg1">
                <a:lumMod val="50000"/>
              </a:schemeClr>
            </a:solidFill>
            <a:ln w="12700" algn="ctr">
              <a:solidFill>
                <a:srgbClr val="0192FF"/>
              </a:solidFill>
              <a:round/>
              <a:headEnd/>
              <a:tailEnd/>
            </a:ln>
          </p:spPr>
        </p:cxnSp>
        <p:cxnSp>
          <p:nvCxnSpPr>
            <p:cNvPr id="168" name="Straight Connector 114"/>
            <p:cNvCxnSpPr>
              <a:cxnSpLocks noChangeShapeType="1"/>
            </p:cNvCxnSpPr>
            <p:nvPr/>
          </p:nvCxnSpPr>
          <p:spPr bwMode="auto">
            <a:xfrm rot="4870270">
              <a:off x="1028806" y="5331823"/>
              <a:ext cx="66237" cy="897"/>
            </a:xfrm>
            <a:prstGeom prst="line">
              <a:avLst/>
            </a:prstGeom>
            <a:solidFill>
              <a:schemeClr val="bg1">
                <a:lumMod val="50000"/>
              </a:schemeClr>
            </a:solidFill>
            <a:ln w="12700" algn="ctr">
              <a:solidFill>
                <a:srgbClr val="0192FF"/>
              </a:solidFill>
              <a:round/>
              <a:headEnd/>
              <a:tailEnd/>
            </a:ln>
          </p:spPr>
        </p:cxnSp>
        <p:cxnSp>
          <p:nvCxnSpPr>
            <p:cNvPr id="169" name="Straight Connector 115"/>
            <p:cNvCxnSpPr>
              <a:cxnSpLocks noChangeShapeType="1"/>
            </p:cNvCxnSpPr>
            <p:nvPr/>
          </p:nvCxnSpPr>
          <p:spPr bwMode="auto">
            <a:xfrm rot="4870270">
              <a:off x="1051346" y="5327939"/>
              <a:ext cx="65342" cy="897"/>
            </a:xfrm>
            <a:prstGeom prst="line">
              <a:avLst/>
            </a:prstGeom>
            <a:solidFill>
              <a:schemeClr val="bg1">
                <a:lumMod val="50000"/>
              </a:schemeClr>
            </a:solidFill>
            <a:ln w="12700" algn="ctr">
              <a:solidFill>
                <a:srgbClr val="0192FF"/>
              </a:solidFill>
              <a:round/>
              <a:headEnd/>
              <a:tailEnd/>
            </a:ln>
          </p:spPr>
        </p:cxnSp>
        <p:cxnSp>
          <p:nvCxnSpPr>
            <p:cNvPr id="170" name="Straight Connector 116"/>
            <p:cNvCxnSpPr>
              <a:cxnSpLocks noChangeShapeType="1"/>
            </p:cNvCxnSpPr>
            <p:nvPr/>
          </p:nvCxnSpPr>
          <p:spPr bwMode="auto">
            <a:xfrm rot="4870270">
              <a:off x="1072620" y="5324635"/>
              <a:ext cx="65342" cy="897"/>
            </a:xfrm>
            <a:prstGeom prst="line">
              <a:avLst/>
            </a:prstGeom>
            <a:solidFill>
              <a:schemeClr val="bg1">
                <a:lumMod val="50000"/>
              </a:schemeClr>
            </a:solidFill>
            <a:ln w="12700" algn="ctr">
              <a:solidFill>
                <a:srgbClr val="0192FF"/>
              </a:solidFill>
              <a:round/>
              <a:headEnd/>
              <a:tailEnd/>
            </a:ln>
          </p:spPr>
        </p:cxnSp>
        <p:cxnSp>
          <p:nvCxnSpPr>
            <p:cNvPr id="171" name="Straight Connector 117"/>
            <p:cNvCxnSpPr>
              <a:cxnSpLocks noChangeShapeType="1"/>
            </p:cNvCxnSpPr>
            <p:nvPr/>
          </p:nvCxnSpPr>
          <p:spPr bwMode="auto">
            <a:xfrm rot="4870270">
              <a:off x="1093894" y="5321330"/>
              <a:ext cx="65342" cy="897"/>
            </a:xfrm>
            <a:prstGeom prst="line">
              <a:avLst/>
            </a:prstGeom>
            <a:solidFill>
              <a:schemeClr val="bg1">
                <a:lumMod val="50000"/>
              </a:schemeClr>
            </a:solidFill>
            <a:ln w="12700" algn="ctr">
              <a:solidFill>
                <a:srgbClr val="0192FF"/>
              </a:solidFill>
              <a:round/>
              <a:headEnd/>
              <a:tailEnd/>
            </a:ln>
          </p:spPr>
        </p:cxnSp>
        <p:cxnSp>
          <p:nvCxnSpPr>
            <p:cNvPr id="172" name="Straight Connector 118"/>
            <p:cNvCxnSpPr>
              <a:cxnSpLocks noChangeShapeType="1"/>
            </p:cNvCxnSpPr>
            <p:nvPr/>
          </p:nvCxnSpPr>
          <p:spPr bwMode="auto">
            <a:xfrm rot="4870270">
              <a:off x="1116055" y="5317888"/>
              <a:ext cx="65342" cy="897"/>
            </a:xfrm>
            <a:prstGeom prst="line">
              <a:avLst/>
            </a:prstGeom>
            <a:solidFill>
              <a:schemeClr val="bg1">
                <a:lumMod val="50000"/>
              </a:schemeClr>
            </a:solidFill>
            <a:ln w="12700" algn="ctr">
              <a:solidFill>
                <a:srgbClr val="0192FF"/>
              </a:solidFill>
              <a:round/>
              <a:headEnd/>
              <a:tailEnd/>
            </a:ln>
          </p:spPr>
        </p:cxnSp>
        <p:cxnSp>
          <p:nvCxnSpPr>
            <p:cNvPr id="173" name="Straight Connector 112"/>
            <p:cNvCxnSpPr>
              <a:cxnSpLocks noChangeShapeType="1"/>
            </p:cNvCxnSpPr>
            <p:nvPr/>
          </p:nvCxnSpPr>
          <p:spPr bwMode="auto">
            <a:xfrm>
              <a:off x="998996" y="5341481"/>
              <a:ext cx="4058" cy="34209"/>
            </a:xfrm>
            <a:prstGeom prst="line">
              <a:avLst/>
            </a:prstGeom>
            <a:solidFill>
              <a:schemeClr val="bg1">
                <a:lumMod val="50000"/>
              </a:schemeClr>
            </a:solidFill>
            <a:ln w="12700" algn="ctr">
              <a:solidFill>
                <a:srgbClr val="0192FF"/>
              </a:solidFill>
              <a:round/>
              <a:headEnd/>
              <a:tailEnd/>
            </a:ln>
          </p:spPr>
        </p:cxnSp>
        <p:cxnSp>
          <p:nvCxnSpPr>
            <p:cNvPr id="174" name="Straight Connector 173"/>
            <p:cNvCxnSpPr/>
            <p:nvPr/>
          </p:nvCxnSpPr>
          <p:spPr>
            <a:xfrm flipV="1">
              <a:off x="994475" y="5345885"/>
              <a:ext cx="172779" cy="31898"/>
            </a:xfrm>
            <a:prstGeom prst="line">
              <a:avLst/>
            </a:prstGeom>
            <a:grpFill/>
            <a:ln w="12700" algn="ctr">
              <a:solidFill>
                <a:srgbClr val="0192FF"/>
              </a:solidFill>
              <a:round/>
              <a:headEnd/>
              <a:tailEnd/>
            </a:ln>
          </p:spPr>
        </p:cxnSp>
        <p:cxnSp>
          <p:nvCxnSpPr>
            <p:cNvPr id="175" name="Straight Connector 174"/>
            <p:cNvCxnSpPr/>
            <p:nvPr/>
          </p:nvCxnSpPr>
          <p:spPr>
            <a:xfrm flipV="1">
              <a:off x="1025910" y="5279438"/>
              <a:ext cx="172779" cy="31898"/>
            </a:xfrm>
            <a:prstGeom prst="line">
              <a:avLst/>
            </a:prstGeom>
            <a:grpFill/>
            <a:ln w="12700" algn="ctr">
              <a:solidFill>
                <a:srgbClr val="0192FF"/>
              </a:solidFill>
              <a:round/>
              <a:headEnd/>
              <a:tailEnd/>
            </a:ln>
          </p:spPr>
        </p:cxnSp>
        <p:cxnSp>
          <p:nvCxnSpPr>
            <p:cNvPr id="176" name="Straight Connector 112"/>
            <p:cNvCxnSpPr>
              <a:cxnSpLocks noChangeShapeType="1"/>
            </p:cNvCxnSpPr>
            <p:nvPr/>
          </p:nvCxnSpPr>
          <p:spPr bwMode="auto">
            <a:xfrm>
              <a:off x="1185163" y="5279584"/>
              <a:ext cx="4058" cy="34209"/>
            </a:xfrm>
            <a:prstGeom prst="line">
              <a:avLst/>
            </a:prstGeom>
            <a:solidFill>
              <a:schemeClr val="bg1">
                <a:lumMod val="50000"/>
              </a:schemeClr>
            </a:solidFill>
            <a:ln w="12700" algn="ctr">
              <a:solidFill>
                <a:srgbClr val="0192FF"/>
              </a:solidFill>
              <a:round/>
              <a:headEnd/>
              <a:tailEnd/>
            </a:ln>
          </p:spPr>
        </p:cxnSp>
        <p:cxnSp>
          <p:nvCxnSpPr>
            <p:cNvPr id="177" name="Straight Connector 112"/>
            <p:cNvCxnSpPr>
              <a:cxnSpLocks noChangeShapeType="1"/>
            </p:cNvCxnSpPr>
            <p:nvPr/>
          </p:nvCxnSpPr>
          <p:spPr bwMode="auto">
            <a:xfrm>
              <a:off x="1165225" y="5284346"/>
              <a:ext cx="4058" cy="34209"/>
            </a:xfrm>
            <a:prstGeom prst="line">
              <a:avLst/>
            </a:prstGeom>
            <a:solidFill>
              <a:schemeClr val="bg1">
                <a:lumMod val="50000"/>
              </a:schemeClr>
            </a:solidFill>
            <a:ln w="12700" algn="ctr">
              <a:solidFill>
                <a:srgbClr val="0192FF"/>
              </a:solidFill>
              <a:round/>
              <a:headEnd/>
              <a:tailEnd/>
            </a:ln>
          </p:spPr>
        </p:cxnSp>
      </p:grpSp>
      <p:sp>
        <p:nvSpPr>
          <p:cNvPr id="96" name="Teardrop 95"/>
          <p:cNvSpPr/>
          <p:nvPr/>
        </p:nvSpPr>
        <p:spPr>
          <a:xfrm rot="14539192">
            <a:off x="11287475" y="3623127"/>
            <a:ext cx="617312" cy="612499"/>
          </a:xfrm>
          <a:prstGeom prst="teardrop">
            <a:avLst>
              <a:gd name="adj" fmla="val 128842"/>
            </a:avLst>
          </a:prstGeom>
          <a:gradFill flip="none" rotWithShape="1">
            <a:gsLst>
              <a:gs pos="0">
                <a:schemeClr val="accent3">
                  <a:lumMod val="60000"/>
                  <a:lumOff val="40000"/>
                </a:schemeClr>
              </a:gs>
              <a:gs pos="100000">
                <a:schemeClr val="accent3">
                  <a:lumMod val="20000"/>
                  <a:lumOff val="80000"/>
                </a:schemeClr>
              </a:gs>
            </a:gsLst>
            <a:path path="circle">
              <a:fillToRect l="50000" t="50000" r="50000" b="50000"/>
            </a:path>
            <a:tileRect/>
          </a:gradFill>
          <a:ln w="3175" cap="flat" cmpd="sng" algn="ctr">
            <a:solidFill>
              <a:sysClr val="windowText" lastClr="000000"/>
            </a:solidFill>
            <a:prstDash val="solid"/>
          </a:ln>
          <a:effectLst/>
        </p:spPr>
        <p:txBody>
          <a:bodyPr rtlCol="0" anchor="ctr">
            <a:noAutofit/>
          </a:bodyPr>
          <a:lstStyle/>
          <a:p>
            <a:pPr algn="ctr" defTabSz="914356"/>
            <a:endParaRPr lang="en-US" sz="1200" kern="0" dirty="0">
              <a:latin typeface="Helvetica"/>
              <a:cs typeface="Helvetica"/>
            </a:endParaRPr>
          </a:p>
        </p:txBody>
      </p:sp>
      <p:sp>
        <p:nvSpPr>
          <p:cNvPr id="98" name="Isosceles Triangle 97"/>
          <p:cNvSpPr/>
          <p:nvPr/>
        </p:nvSpPr>
        <p:spPr>
          <a:xfrm flipV="1">
            <a:off x="10579005" y="2588709"/>
            <a:ext cx="65885" cy="92946"/>
          </a:xfrm>
          <a:prstGeom prst="triangle">
            <a:avLst/>
          </a:prstGeom>
          <a:solidFill>
            <a:schemeClr val="tx2">
              <a:lumMod val="20000"/>
              <a:lumOff val="80000"/>
            </a:scheme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Helvetica"/>
              <a:cs typeface="Helvetica"/>
            </a:endParaRPr>
          </a:p>
        </p:txBody>
      </p:sp>
      <p:sp>
        <p:nvSpPr>
          <p:cNvPr id="99" name="Isosceles Triangle 98"/>
          <p:cNvSpPr/>
          <p:nvPr/>
        </p:nvSpPr>
        <p:spPr>
          <a:xfrm flipV="1">
            <a:off x="10166195" y="3423764"/>
            <a:ext cx="65885" cy="92946"/>
          </a:xfrm>
          <a:prstGeom prst="triangle">
            <a:avLst/>
          </a:prstGeom>
          <a:solidFill>
            <a:schemeClr val="tx2">
              <a:lumMod val="20000"/>
              <a:lumOff val="80000"/>
            </a:scheme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Helvetica"/>
              <a:cs typeface="Helvetica"/>
            </a:endParaRPr>
          </a:p>
        </p:txBody>
      </p:sp>
      <p:sp>
        <p:nvSpPr>
          <p:cNvPr id="103" name="Line 51"/>
          <p:cNvSpPr>
            <a:spLocks noChangeShapeType="1"/>
          </p:cNvSpPr>
          <p:nvPr/>
        </p:nvSpPr>
        <p:spPr bwMode="auto">
          <a:xfrm>
            <a:off x="6153614" y="2080819"/>
            <a:ext cx="0" cy="329799"/>
          </a:xfrm>
          <a:prstGeom prst="line">
            <a:avLst/>
          </a:prstGeom>
          <a:noFill/>
          <a:ln w="38100">
            <a:solidFill>
              <a:srgbClr val="C0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04" name="Line 51"/>
          <p:cNvSpPr>
            <a:spLocks noChangeShapeType="1"/>
          </p:cNvSpPr>
          <p:nvPr/>
        </p:nvSpPr>
        <p:spPr bwMode="auto">
          <a:xfrm>
            <a:off x="6153614" y="3779652"/>
            <a:ext cx="0" cy="329799"/>
          </a:xfrm>
          <a:prstGeom prst="line">
            <a:avLst/>
          </a:prstGeom>
          <a:noFill/>
          <a:ln w="38100">
            <a:solidFill>
              <a:srgbClr val="C0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05" name="Line 51"/>
          <p:cNvSpPr>
            <a:spLocks noChangeShapeType="1"/>
          </p:cNvSpPr>
          <p:nvPr/>
        </p:nvSpPr>
        <p:spPr bwMode="auto">
          <a:xfrm>
            <a:off x="10683967" y="3183857"/>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06" name="Line 51"/>
          <p:cNvSpPr>
            <a:spLocks noChangeShapeType="1"/>
          </p:cNvSpPr>
          <p:nvPr/>
        </p:nvSpPr>
        <p:spPr bwMode="auto">
          <a:xfrm>
            <a:off x="10837225" y="2351856"/>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08" name="Text Box 17"/>
          <p:cNvSpPr txBox="1">
            <a:spLocks noChangeArrowheads="1"/>
          </p:cNvSpPr>
          <p:nvPr/>
        </p:nvSpPr>
        <p:spPr bwMode="auto">
          <a:xfrm>
            <a:off x="11852360" y="3602645"/>
            <a:ext cx="663356"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200" b="1" kern="0" dirty="0">
                <a:latin typeface="Helvetica"/>
                <a:cs typeface="Helvetica"/>
              </a:rPr>
              <a:t>(A)</a:t>
            </a:r>
            <a:r>
              <a:rPr lang="en-US" sz="1200" b="1" kern="0" baseline="-25000" dirty="0">
                <a:latin typeface="Helvetica"/>
                <a:cs typeface="Helvetica"/>
              </a:rPr>
              <a:t>n</a:t>
            </a:r>
            <a:endParaRPr lang="en-US" sz="1200" b="1" kern="0" dirty="0">
              <a:latin typeface="Helvetica"/>
              <a:cs typeface="Helvetica"/>
            </a:endParaRPr>
          </a:p>
        </p:txBody>
      </p:sp>
      <p:sp>
        <p:nvSpPr>
          <p:cNvPr id="109" name="Line 51"/>
          <p:cNvSpPr>
            <a:spLocks noChangeShapeType="1"/>
          </p:cNvSpPr>
          <p:nvPr/>
        </p:nvSpPr>
        <p:spPr bwMode="auto">
          <a:xfrm>
            <a:off x="3433044" y="3164490"/>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10" name="Line 51"/>
          <p:cNvSpPr>
            <a:spLocks noChangeShapeType="1"/>
          </p:cNvSpPr>
          <p:nvPr/>
        </p:nvSpPr>
        <p:spPr bwMode="auto">
          <a:xfrm>
            <a:off x="3433044" y="2405538"/>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11" name="Line 51"/>
          <p:cNvSpPr>
            <a:spLocks noChangeShapeType="1"/>
          </p:cNvSpPr>
          <p:nvPr/>
        </p:nvSpPr>
        <p:spPr bwMode="auto">
          <a:xfrm>
            <a:off x="3433044" y="4018887"/>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12" name="Oval 7"/>
          <p:cNvSpPr/>
          <p:nvPr/>
        </p:nvSpPr>
        <p:spPr>
          <a:xfrm>
            <a:off x="3929798" y="4527658"/>
            <a:ext cx="672274" cy="652377"/>
          </a:xfrm>
          <a:custGeom>
            <a:avLst/>
            <a:gdLst>
              <a:gd name="connsiteX0" fmla="*/ 0 w 254893"/>
              <a:gd name="connsiteY0" fmla="*/ 75188 h 150376"/>
              <a:gd name="connsiteX1" fmla="*/ 127447 w 254893"/>
              <a:gd name="connsiteY1" fmla="*/ 0 h 150376"/>
              <a:gd name="connsiteX2" fmla="*/ 254894 w 254893"/>
              <a:gd name="connsiteY2" fmla="*/ 75188 h 150376"/>
              <a:gd name="connsiteX3" fmla="*/ 127447 w 254893"/>
              <a:gd name="connsiteY3" fmla="*/ 150376 h 150376"/>
              <a:gd name="connsiteX4" fmla="*/ 0 w 254893"/>
              <a:gd name="connsiteY4" fmla="*/ 75188 h 150376"/>
              <a:gd name="connsiteX0" fmla="*/ 0 w 262092"/>
              <a:gd name="connsiteY0" fmla="*/ 76328 h 151516"/>
              <a:gd name="connsiteX1" fmla="*/ 127447 w 262092"/>
              <a:gd name="connsiteY1" fmla="*/ 1140 h 151516"/>
              <a:gd name="connsiteX2" fmla="*/ 233481 w 262092"/>
              <a:gd name="connsiteY2" fmla="*/ 34048 h 151516"/>
              <a:gd name="connsiteX3" fmla="*/ 254894 w 262092"/>
              <a:gd name="connsiteY3" fmla="*/ 76328 h 151516"/>
              <a:gd name="connsiteX4" fmla="*/ 127447 w 262092"/>
              <a:gd name="connsiteY4" fmla="*/ 151516 h 151516"/>
              <a:gd name="connsiteX5" fmla="*/ 0 w 262092"/>
              <a:gd name="connsiteY5" fmla="*/ 76328 h 151516"/>
              <a:gd name="connsiteX0" fmla="*/ 0 w 255121"/>
              <a:gd name="connsiteY0" fmla="*/ 76328 h 152041"/>
              <a:gd name="connsiteX1" fmla="*/ 127447 w 255121"/>
              <a:gd name="connsiteY1" fmla="*/ 1140 h 152041"/>
              <a:gd name="connsiteX2" fmla="*/ 233481 w 255121"/>
              <a:gd name="connsiteY2" fmla="*/ 34048 h 152041"/>
              <a:gd name="connsiteX3" fmla="*/ 254894 w 255121"/>
              <a:gd name="connsiteY3" fmla="*/ 76328 h 152041"/>
              <a:gd name="connsiteX4" fmla="*/ 227782 w 255121"/>
              <a:gd name="connsiteY4" fmla="*/ 108112 h 152041"/>
              <a:gd name="connsiteX5" fmla="*/ 127447 w 255121"/>
              <a:gd name="connsiteY5" fmla="*/ 151516 h 152041"/>
              <a:gd name="connsiteX6" fmla="*/ 0 w 255121"/>
              <a:gd name="connsiteY6" fmla="*/ 76328 h 152041"/>
              <a:gd name="connsiteX0" fmla="*/ 0 w 236267"/>
              <a:gd name="connsiteY0" fmla="*/ 76328 h 152041"/>
              <a:gd name="connsiteX1" fmla="*/ 127447 w 236267"/>
              <a:gd name="connsiteY1" fmla="*/ 1140 h 152041"/>
              <a:gd name="connsiteX2" fmla="*/ 233481 w 236267"/>
              <a:gd name="connsiteY2" fmla="*/ 34048 h 152041"/>
              <a:gd name="connsiteX3" fmla="*/ 146648 w 236267"/>
              <a:gd name="connsiteY3" fmla="*/ 76328 h 152041"/>
              <a:gd name="connsiteX4" fmla="*/ 227782 w 236267"/>
              <a:gd name="connsiteY4" fmla="*/ 108112 h 152041"/>
              <a:gd name="connsiteX5" fmla="*/ 127447 w 236267"/>
              <a:gd name="connsiteY5" fmla="*/ 151516 h 152041"/>
              <a:gd name="connsiteX6" fmla="*/ 0 w 236267"/>
              <a:gd name="connsiteY6" fmla="*/ 76328 h 152041"/>
              <a:gd name="connsiteX0" fmla="*/ 0 w 234616"/>
              <a:gd name="connsiteY0" fmla="*/ 76355 h 152068"/>
              <a:gd name="connsiteX1" fmla="*/ 127447 w 234616"/>
              <a:gd name="connsiteY1" fmla="*/ 1167 h 152068"/>
              <a:gd name="connsiteX2" fmla="*/ 233481 w 234616"/>
              <a:gd name="connsiteY2" fmla="*/ 34075 h 152068"/>
              <a:gd name="connsiteX3" fmla="*/ 185995 w 234616"/>
              <a:gd name="connsiteY3" fmla="*/ 81273 h 152068"/>
              <a:gd name="connsiteX4" fmla="*/ 227782 w 234616"/>
              <a:gd name="connsiteY4" fmla="*/ 108139 h 152068"/>
              <a:gd name="connsiteX5" fmla="*/ 127447 w 234616"/>
              <a:gd name="connsiteY5" fmla="*/ 151543 h 152068"/>
              <a:gd name="connsiteX6" fmla="*/ 0 w 234616"/>
              <a:gd name="connsiteY6" fmla="*/ 76355 h 15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616" h="152068">
                <a:moveTo>
                  <a:pt x="0" y="76355"/>
                </a:moveTo>
                <a:cubicBezTo>
                  <a:pt x="0" y="34830"/>
                  <a:pt x="57060" y="1167"/>
                  <a:pt x="127447" y="1167"/>
                </a:cubicBezTo>
                <a:cubicBezTo>
                  <a:pt x="166361" y="-5880"/>
                  <a:pt x="223723" y="20724"/>
                  <a:pt x="233481" y="34075"/>
                </a:cubicBezTo>
                <a:cubicBezTo>
                  <a:pt x="243239" y="47426"/>
                  <a:pt x="186945" y="68929"/>
                  <a:pt x="185995" y="81273"/>
                </a:cubicBezTo>
                <a:cubicBezTo>
                  <a:pt x="185045" y="93617"/>
                  <a:pt x="249023" y="95608"/>
                  <a:pt x="227782" y="108139"/>
                </a:cubicBezTo>
                <a:cubicBezTo>
                  <a:pt x="206541" y="120670"/>
                  <a:pt x="165411" y="156840"/>
                  <a:pt x="127447" y="151543"/>
                </a:cubicBezTo>
                <a:cubicBezTo>
                  <a:pt x="57060" y="151543"/>
                  <a:pt x="0" y="117880"/>
                  <a:pt x="0" y="76355"/>
                </a:cubicBezTo>
                <a:close/>
              </a:path>
            </a:pathLst>
          </a:custGeom>
          <a:solidFill>
            <a:schemeClr val="accent5">
              <a:lumMod val="20000"/>
              <a:lumOff val="80000"/>
            </a:schemeClr>
          </a:solidFill>
          <a:ln w="3175" cap="flat" cmpd="sng" algn="ctr">
            <a:solidFill>
              <a:sysClr val="windowText" lastClr="000000"/>
            </a:solidFill>
            <a:prstDash val="solid"/>
          </a:ln>
          <a:effectLst/>
        </p:spPr>
        <p:txBody>
          <a:bodyPr lIns="0" tIns="0" rIns="0" bIns="0" rtlCol="0" anchor="ctr">
            <a:noAutofit/>
          </a:bodyPr>
          <a:lstStyle/>
          <a:p>
            <a:pPr algn="ctr" defTabSz="914356"/>
            <a:endParaRPr lang="en-US" sz="1200" b="1" kern="0" dirty="0">
              <a:solidFill>
                <a:prstClr val="black"/>
              </a:solidFill>
              <a:latin typeface="Helvetica"/>
              <a:cs typeface="Helvetica"/>
            </a:endParaRPr>
          </a:p>
        </p:txBody>
      </p:sp>
      <p:sp>
        <p:nvSpPr>
          <p:cNvPr id="113" name="TextBox 112"/>
          <p:cNvSpPr txBox="1"/>
          <p:nvPr/>
        </p:nvSpPr>
        <p:spPr>
          <a:xfrm>
            <a:off x="3790472" y="4685999"/>
            <a:ext cx="836024" cy="369332"/>
          </a:xfrm>
          <a:prstGeom prst="rect">
            <a:avLst/>
          </a:prstGeom>
          <a:noFill/>
        </p:spPr>
        <p:txBody>
          <a:bodyPr wrap="square" rtlCol="0">
            <a:spAutoFit/>
          </a:bodyPr>
          <a:lstStyle/>
          <a:p>
            <a:r>
              <a:rPr lang="en-US" b="1" kern="0" dirty="0">
                <a:solidFill>
                  <a:srgbClr val="0000FF"/>
                </a:solidFill>
                <a:latin typeface="Arial" pitchFamily="34" charset="0"/>
                <a:cs typeface="Arial" pitchFamily="34" charset="0"/>
              </a:rPr>
              <a:t>DCL4</a:t>
            </a:r>
          </a:p>
        </p:txBody>
      </p:sp>
      <p:sp>
        <p:nvSpPr>
          <p:cNvPr id="114" name="Oval 7"/>
          <p:cNvSpPr/>
          <p:nvPr/>
        </p:nvSpPr>
        <p:spPr>
          <a:xfrm>
            <a:off x="10445725" y="4600824"/>
            <a:ext cx="655719" cy="685523"/>
          </a:xfrm>
          <a:custGeom>
            <a:avLst/>
            <a:gdLst>
              <a:gd name="connsiteX0" fmla="*/ 0 w 254893"/>
              <a:gd name="connsiteY0" fmla="*/ 75188 h 150376"/>
              <a:gd name="connsiteX1" fmla="*/ 127447 w 254893"/>
              <a:gd name="connsiteY1" fmla="*/ 0 h 150376"/>
              <a:gd name="connsiteX2" fmla="*/ 254894 w 254893"/>
              <a:gd name="connsiteY2" fmla="*/ 75188 h 150376"/>
              <a:gd name="connsiteX3" fmla="*/ 127447 w 254893"/>
              <a:gd name="connsiteY3" fmla="*/ 150376 h 150376"/>
              <a:gd name="connsiteX4" fmla="*/ 0 w 254893"/>
              <a:gd name="connsiteY4" fmla="*/ 75188 h 150376"/>
              <a:gd name="connsiteX0" fmla="*/ 0 w 262092"/>
              <a:gd name="connsiteY0" fmla="*/ 76328 h 151516"/>
              <a:gd name="connsiteX1" fmla="*/ 127447 w 262092"/>
              <a:gd name="connsiteY1" fmla="*/ 1140 h 151516"/>
              <a:gd name="connsiteX2" fmla="*/ 233481 w 262092"/>
              <a:gd name="connsiteY2" fmla="*/ 34048 h 151516"/>
              <a:gd name="connsiteX3" fmla="*/ 254894 w 262092"/>
              <a:gd name="connsiteY3" fmla="*/ 76328 h 151516"/>
              <a:gd name="connsiteX4" fmla="*/ 127447 w 262092"/>
              <a:gd name="connsiteY4" fmla="*/ 151516 h 151516"/>
              <a:gd name="connsiteX5" fmla="*/ 0 w 262092"/>
              <a:gd name="connsiteY5" fmla="*/ 76328 h 151516"/>
              <a:gd name="connsiteX0" fmla="*/ 0 w 255121"/>
              <a:gd name="connsiteY0" fmla="*/ 76328 h 152041"/>
              <a:gd name="connsiteX1" fmla="*/ 127447 w 255121"/>
              <a:gd name="connsiteY1" fmla="*/ 1140 h 152041"/>
              <a:gd name="connsiteX2" fmla="*/ 233481 w 255121"/>
              <a:gd name="connsiteY2" fmla="*/ 34048 h 152041"/>
              <a:gd name="connsiteX3" fmla="*/ 254894 w 255121"/>
              <a:gd name="connsiteY3" fmla="*/ 76328 h 152041"/>
              <a:gd name="connsiteX4" fmla="*/ 227782 w 255121"/>
              <a:gd name="connsiteY4" fmla="*/ 108112 h 152041"/>
              <a:gd name="connsiteX5" fmla="*/ 127447 w 255121"/>
              <a:gd name="connsiteY5" fmla="*/ 151516 h 152041"/>
              <a:gd name="connsiteX6" fmla="*/ 0 w 255121"/>
              <a:gd name="connsiteY6" fmla="*/ 76328 h 152041"/>
              <a:gd name="connsiteX0" fmla="*/ 0 w 236267"/>
              <a:gd name="connsiteY0" fmla="*/ 76328 h 152041"/>
              <a:gd name="connsiteX1" fmla="*/ 127447 w 236267"/>
              <a:gd name="connsiteY1" fmla="*/ 1140 h 152041"/>
              <a:gd name="connsiteX2" fmla="*/ 233481 w 236267"/>
              <a:gd name="connsiteY2" fmla="*/ 34048 h 152041"/>
              <a:gd name="connsiteX3" fmla="*/ 146648 w 236267"/>
              <a:gd name="connsiteY3" fmla="*/ 76328 h 152041"/>
              <a:gd name="connsiteX4" fmla="*/ 227782 w 236267"/>
              <a:gd name="connsiteY4" fmla="*/ 108112 h 152041"/>
              <a:gd name="connsiteX5" fmla="*/ 127447 w 236267"/>
              <a:gd name="connsiteY5" fmla="*/ 151516 h 152041"/>
              <a:gd name="connsiteX6" fmla="*/ 0 w 236267"/>
              <a:gd name="connsiteY6" fmla="*/ 76328 h 152041"/>
              <a:gd name="connsiteX0" fmla="*/ 0 w 235427"/>
              <a:gd name="connsiteY0" fmla="*/ 76353 h 152066"/>
              <a:gd name="connsiteX1" fmla="*/ 127447 w 235427"/>
              <a:gd name="connsiteY1" fmla="*/ 1165 h 152066"/>
              <a:gd name="connsiteX2" fmla="*/ 233481 w 235427"/>
              <a:gd name="connsiteY2" fmla="*/ 34073 h 152066"/>
              <a:gd name="connsiteX3" fmla="*/ 198440 w 235427"/>
              <a:gd name="connsiteY3" fmla="*/ 80977 h 152066"/>
              <a:gd name="connsiteX4" fmla="*/ 227782 w 235427"/>
              <a:gd name="connsiteY4" fmla="*/ 108137 h 152066"/>
              <a:gd name="connsiteX5" fmla="*/ 127447 w 235427"/>
              <a:gd name="connsiteY5" fmla="*/ 151541 h 152066"/>
              <a:gd name="connsiteX6" fmla="*/ 0 w 235427"/>
              <a:gd name="connsiteY6" fmla="*/ 76353 h 152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427" h="152066">
                <a:moveTo>
                  <a:pt x="0" y="76353"/>
                </a:moveTo>
                <a:cubicBezTo>
                  <a:pt x="0" y="34828"/>
                  <a:pt x="57060" y="1165"/>
                  <a:pt x="127447" y="1165"/>
                </a:cubicBezTo>
                <a:cubicBezTo>
                  <a:pt x="166361" y="-5882"/>
                  <a:pt x="221649" y="20771"/>
                  <a:pt x="233481" y="34073"/>
                </a:cubicBezTo>
                <a:cubicBezTo>
                  <a:pt x="245313" y="47375"/>
                  <a:pt x="199390" y="68633"/>
                  <a:pt x="198440" y="80977"/>
                </a:cubicBezTo>
                <a:cubicBezTo>
                  <a:pt x="197490" y="93321"/>
                  <a:pt x="249023" y="95606"/>
                  <a:pt x="227782" y="108137"/>
                </a:cubicBezTo>
                <a:cubicBezTo>
                  <a:pt x="206541" y="120668"/>
                  <a:pt x="165411" y="156838"/>
                  <a:pt x="127447" y="151541"/>
                </a:cubicBezTo>
                <a:cubicBezTo>
                  <a:pt x="57060" y="151541"/>
                  <a:pt x="0" y="117878"/>
                  <a:pt x="0" y="76353"/>
                </a:cubicBezTo>
                <a:close/>
              </a:path>
            </a:pathLst>
          </a:custGeom>
          <a:solidFill>
            <a:schemeClr val="accent6">
              <a:lumMod val="20000"/>
              <a:lumOff val="80000"/>
            </a:schemeClr>
          </a:solidFill>
          <a:ln w="3175" cap="flat" cmpd="sng" algn="ctr">
            <a:solidFill>
              <a:sysClr val="windowText" lastClr="000000"/>
            </a:solidFill>
            <a:prstDash val="solid"/>
          </a:ln>
          <a:effectLst/>
        </p:spPr>
        <p:txBody>
          <a:bodyPr lIns="0" tIns="0" rIns="0" bIns="0" rtlCol="0" anchor="ctr">
            <a:noAutofit/>
          </a:bodyPr>
          <a:lstStyle/>
          <a:p>
            <a:pPr algn="ctr" defTabSz="914356"/>
            <a:endParaRPr lang="en-US" sz="1200" b="1" kern="0" dirty="0">
              <a:solidFill>
                <a:prstClr val="black"/>
              </a:solidFill>
              <a:latin typeface="Helvetica"/>
              <a:cs typeface="Helvetica"/>
            </a:endParaRPr>
          </a:p>
        </p:txBody>
      </p:sp>
      <p:sp>
        <p:nvSpPr>
          <p:cNvPr id="115" name="TextBox 114"/>
          <p:cNvSpPr txBox="1"/>
          <p:nvPr/>
        </p:nvSpPr>
        <p:spPr>
          <a:xfrm>
            <a:off x="10331053" y="4795434"/>
            <a:ext cx="787395" cy="369332"/>
          </a:xfrm>
          <a:prstGeom prst="rect">
            <a:avLst/>
          </a:prstGeom>
          <a:noFill/>
        </p:spPr>
        <p:txBody>
          <a:bodyPr wrap="none" rtlCol="0">
            <a:spAutoFit/>
          </a:bodyPr>
          <a:lstStyle/>
          <a:p>
            <a:r>
              <a:rPr lang="en-US" b="1" kern="0" dirty="0">
                <a:solidFill>
                  <a:srgbClr val="FF0000"/>
                </a:solidFill>
                <a:latin typeface="Arial" pitchFamily="34" charset="0"/>
                <a:cs typeface="Arial" pitchFamily="34" charset="0"/>
              </a:rPr>
              <a:t>DCL5</a:t>
            </a:r>
            <a:endParaRPr lang="en-US" dirty="0">
              <a:solidFill>
                <a:srgbClr val="FF0000"/>
              </a:solidFill>
              <a:latin typeface="Arial" pitchFamily="34" charset="0"/>
              <a:cs typeface="Arial" pitchFamily="34" charset="0"/>
            </a:endParaRPr>
          </a:p>
        </p:txBody>
      </p:sp>
      <p:sp>
        <p:nvSpPr>
          <p:cNvPr id="116" name="Line 51"/>
          <p:cNvSpPr>
            <a:spLocks noChangeShapeType="1"/>
          </p:cNvSpPr>
          <p:nvPr/>
        </p:nvSpPr>
        <p:spPr bwMode="auto">
          <a:xfrm>
            <a:off x="10028147" y="4916121"/>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17" name="Line 51"/>
          <p:cNvSpPr>
            <a:spLocks noChangeShapeType="1"/>
          </p:cNvSpPr>
          <p:nvPr/>
        </p:nvSpPr>
        <p:spPr bwMode="auto">
          <a:xfrm>
            <a:off x="3424633" y="4850236"/>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3" name="Oval 2"/>
          <p:cNvSpPr/>
          <p:nvPr/>
        </p:nvSpPr>
        <p:spPr>
          <a:xfrm>
            <a:off x="3001470" y="5180034"/>
            <a:ext cx="833939" cy="593988"/>
          </a:xfrm>
          <a:prstGeom prst="ellipse">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6" name="TextBox 465"/>
          <p:cNvSpPr txBox="1"/>
          <p:nvPr/>
        </p:nvSpPr>
        <p:spPr>
          <a:xfrm>
            <a:off x="3014102" y="5296450"/>
            <a:ext cx="907398" cy="455482"/>
          </a:xfrm>
          <a:prstGeom prst="rect">
            <a:avLst/>
          </a:prstGeom>
          <a:noFill/>
        </p:spPr>
        <p:txBody>
          <a:bodyPr wrap="square" lIns="0" tIns="0" rIns="0" bIns="0" rtlCol="0">
            <a:noAutofit/>
          </a:bodyPr>
          <a:lstStyle/>
          <a:p>
            <a:pPr algn="ctr" defTabSz="914356">
              <a:defRPr/>
            </a:pPr>
            <a:r>
              <a:rPr lang="en-US" sz="1600" b="1" kern="0" dirty="0">
                <a:solidFill>
                  <a:srgbClr val="0000FF"/>
                </a:solidFill>
                <a:latin typeface="Arial" pitchFamily="34" charset="0"/>
                <a:cs typeface="Arial" pitchFamily="34" charset="0"/>
              </a:rPr>
              <a:t>AGO5c</a:t>
            </a:r>
          </a:p>
        </p:txBody>
      </p:sp>
      <p:grpSp>
        <p:nvGrpSpPr>
          <p:cNvPr id="93" name="Group 464"/>
          <p:cNvGrpSpPr/>
          <p:nvPr/>
        </p:nvGrpSpPr>
        <p:grpSpPr>
          <a:xfrm>
            <a:off x="3299739" y="5544506"/>
            <a:ext cx="242444" cy="91851"/>
            <a:chOff x="2804192" y="6351858"/>
            <a:chExt cx="242444" cy="91851"/>
          </a:xfrm>
        </p:grpSpPr>
        <p:cxnSp>
          <p:nvCxnSpPr>
            <p:cNvPr id="469" name="Straight Connector 113"/>
            <p:cNvCxnSpPr>
              <a:cxnSpLocks noChangeShapeType="1"/>
            </p:cNvCxnSpPr>
            <p:nvPr/>
          </p:nvCxnSpPr>
          <p:spPr bwMode="auto">
            <a:xfrm rot="4870270">
              <a:off x="2793574" y="6415647"/>
              <a:ext cx="54864" cy="1259"/>
            </a:xfrm>
            <a:prstGeom prst="line">
              <a:avLst/>
            </a:prstGeom>
            <a:solidFill>
              <a:schemeClr val="bg1">
                <a:lumMod val="50000"/>
              </a:schemeClr>
            </a:solidFill>
            <a:ln w="19050" algn="ctr">
              <a:solidFill>
                <a:srgbClr val="0000FF"/>
              </a:solidFill>
              <a:round/>
              <a:headEnd/>
              <a:tailEnd/>
            </a:ln>
          </p:spPr>
        </p:cxnSp>
        <p:cxnSp>
          <p:nvCxnSpPr>
            <p:cNvPr id="470" name="Straight Connector 114"/>
            <p:cNvCxnSpPr>
              <a:cxnSpLocks noChangeShapeType="1"/>
            </p:cNvCxnSpPr>
            <p:nvPr/>
          </p:nvCxnSpPr>
          <p:spPr bwMode="auto">
            <a:xfrm rot="4870270">
              <a:off x="2823413" y="6410388"/>
              <a:ext cx="54864" cy="1259"/>
            </a:xfrm>
            <a:prstGeom prst="line">
              <a:avLst/>
            </a:prstGeom>
            <a:solidFill>
              <a:schemeClr val="bg1">
                <a:lumMod val="50000"/>
              </a:schemeClr>
            </a:solidFill>
            <a:ln w="19050" algn="ctr">
              <a:solidFill>
                <a:srgbClr val="0000FF"/>
              </a:solidFill>
              <a:round/>
              <a:headEnd/>
              <a:tailEnd/>
            </a:ln>
          </p:spPr>
        </p:cxnSp>
        <p:cxnSp>
          <p:nvCxnSpPr>
            <p:cNvPr id="471" name="Straight Connector 115"/>
            <p:cNvCxnSpPr>
              <a:cxnSpLocks noChangeShapeType="1"/>
            </p:cNvCxnSpPr>
            <p:nvPr/>
          </p:nvCxnSpPr>
          <p:spPr bwMode="auto">
            <a:xfrm rot="4870270">
              <a:off x="2854525" y="6404909"/>
              <a:ext cx="54864" cy="1259"/>
            </a:xfrm>
            <a:prstGeom prst="line">
              <a:avLst/>
            </a:prstGeom>
            <a:solidFill>
              <a:schemeClr val="bg1">
                <a:lumMod val="50000"/>
              </a:schemeClr>
            </a:solidFill>
            <a:ln w="19050" algn="ctr">
              <a:solidFill>
                <a:srgbClr val="0000FF"/>
              </a:solidFill>
              <a:round/>
              <a:headEnd/>
              <a:tailEnd/>
            </a:ln>
          </p:spPr>
        </p:cxnSp>
        <p:cxnSp>
          <p:nvCxnSpPr>
            <p:cNvPr id="472" name="Straight Connector 116"/>
            <p:cNvCxnSpPr>
              <a:cxnSpLocks noChangeShapeType="1"/>
            </p:cNvCxnSpPr>
            <p:nvPr/>
          </p:nvCxnSpPr>
          <p:spPr bwMode="auto">
            <a:xfrm rot="4870270">
              <a:off x="2884376" y="6399651"/>
              <a:ext cx="54864" cy="1259"/>
            </a:xfrm>
            <a:prstGeom prst="line">
              <a:avLst/>
            </a:prstGeom>
            <a:solidFill>
              <a:schemeClr val="bg1">
                <a:lumMod val="50000"/>
              </a:schemeClr>
            </a:solidFill>
            <a:ln w="19050" algn="ctr">
              <a:solidFill>
                <a:srgbClr val="0000FF"/>
              </a:solidFill>
              <a:round/>
              <a:headEnd/>
              <a:tailEnd/>
            </a:ln>
          </p:spPr>
        </p:cxnSp>
        <p:cxnSp>
          <p:nvCxnSpPr>
            <p:cNvPr id="473" name="Straight Connector 117"/>
            <p:cNvCxnSpPr>
              <a:cxnSpLocks noChangeShapeType="1"/>
            </p:cNvCxnSpPr>
            <p:nvPr/>
          </p:nvCxnSpPr>
          <p:spPr bwMode="auto">
            <a:xfrm rot="4870270">
              <a:off x="2914228" y="6394391"/>
              <a:ext cx="54864" cy="1259"/>
            </a:xfrm>
            <a:prstGeom prst="line">
              <a:avLst/>
            </a:prstGeom>
            <a:solidFill>
              <a:schemeClr val="bg1">
                <a:lumMod val="50000"/>
              </a:schemeClr>
            </a:solidFill>
            <a:ln w="19050" algn="ctr">
              <a:solidFill>
                <a:srgbClr val="0000FF"/>
              </a:solidFill>
              <a:round/>
              <a:headEnd/>
              <a:tailEnd/>
            </a:ln>
          </p:spPr>
        </p:cxnSp>
        <p:cxnSp>
          <p:nvCxnSpPr>
            <p:cNvPr id="474" name="Straight Connector 118"/>
            <p:cNvCxnSpPr>
              <a:cxnSpLocks noChangeShapeType="1"/>
            </p:cNvCxnSpPr>
            <p:nvPr/>
          </p:nvCxnSpPr>
          <p:spPr bwMode="auto">
            <a:xfrm rot="4870270">
              <a:off x="2945324" y="6388913"/>
              <a:ext cx="54864" cy="1259"/>
            </a:xfrm>
            <a:prstGeom prst="line">
              <a:avLst/>
            </a:prstGeom>
            <a:solidFill>
              <a:schemeClr val="bg1">
                <a:lumMod val="50000"/>
              </a:schemeClr>
            </a:solidFill>
            <a:ln w="19050" algn="ctr">
              <a:solidFill>
                <a:srgbClr val="0000FF"/>
              </a:solidFill>
              <a:round/>
              <a:headEnd/>
              <a:tailEnd/>
            </a:ln>
          </p:spPr>
        </p:cxnSp>
        <p:cxnSp>
          <p:nvCxnSpPr>
            <p:cNvPr id="477" name="Straight Connector 476"/>
            <p:cNvCxnSpPr/>
            <p:nvPr/>
          </p:nvCxnSpPr>
          <p:spPr>
            <a:xfrm flipV="1">
              <a:off x="2804192" y="6351858"/>
              <a:ext cx="242444" cy="50767"/>
            </a:xfrm>
            <a:prstGeom prst="line">
              <a:avLst/>
            </a:prstGeom>
            <a:grpFill/>
            <a:ln w="19050" algn="ctr">
              <a:solidFill>
                <a:srgbClr val="0000FF"/>
              </a:solidFill>
              <a:round/>
              <a:headEnd/>
              <a:tailEnd/>
            </a:ln>
          </p:spPr>
        </p:cxnSp>
        <p:cxnSp>
          <p:nvCxnSpPr>
            <p:cNvPr id="478" name="Straight Connector 112"/>
            <p:cNvCxnSpPr>
              <a:cxnSpLocks noChangeShapeType="1"/>
            </p:cNvCxnSpPr>
            <p:nvPr/>
          </p:nvCxnSpPr>
          <p:spPr bwMode="auto">
            <a:xfrm>
              <a:off x="3027656" y="6352157"/>
              <a:ext cx="5694" cy="54445"/>
            </a:xfrm>
            <a:prstGeom prst="line">
              <a:avLst/>
            </a:prstGeom>
            <a:solidFill>
              <a:schemeClr val="bg1">
                <a:lumMod val="50000"/>
              </a:schemeClr>
            </a:solidFill>
            <a:ln w="19050" algn="ctr">
              <a:solidFill>
                <a:srgbClr val="0000FF"/>
              </a:solidFill>
              <a:round/>
              <a:headEnd/>
              <a:tailEnd/>
            </a:ln>
          </p:spPr>
        </p:cxnSp>
        <p:cxnSp>
          <p:nvCxnSpPr>
            <p:cNvPr id="479" name="Straight Connector 112"/>
            <p:cNvCxnSpPr>
              <a:cxnSpLocks noChangeShapeType="1"/>
            </p:cNvCxnSpPr>
            <p:nvPr/>
          </p:nvCxnSpPr>
          <p:spPr bwMode="auto">
            <a:xfrm>
              <a:off x="2999620" y="6359738"/>
              <a:ext cx="5694" cy="54445"/>
            </a:xfrm>
            <a:prstGeom prst="line">
              <a:avLst/>
            </a:prstGeom>
            <a:solidFill>
              <a:schemeClr val="bg1">
                <a:lumMod val="50000"/>
              </a:schemeClr>
            </a:solidFill>
            <a:ln w="19050" algn="ctr">
              <a:solidFill>
                <a:srgbClr val="0000FF"/>
              </a:solidFill>
              <a:round/>
              <a:headEnd/>
              <a:tailEnd/>
            </a:ln>
          </p:spPr>
        </p:cxnSp>
      </p:grpSp>
      <p:sp>
        <p:nvSpPr>
          <p:cNvPr id="482" name="Oval 481"/>
          <p:cNvSpPr/>
          <p:nvPr/>
        </p:nvSpPr>
        <p:spPr>
          <a:xfrm>
            <a:off x="9478029" y="5258551"/>
            <a:ext cx="896534" cy="650323"/>
          </a:xfrm>
          <a:prstGeom prst="ellipse">
            <a:avLst/>
          </a:prstGeom>
          <a:solidFill>
            <a:schemeClr val="accent6">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83" name="TextBox 482"/>
          <p:cNvSpPr txBox="1"/>
          <p:nvPr/>
        </p:nvSpPr>
        <p:spPr>
          <a:xfrm>
            <a:off x="9464928" y="5381113"/>
            <a:ext cx="988840" cy="288899"/>
          </a:xfrm>
          <a:prstGeom prst="rect">
            <a:avLst/>
          </a:prstGeom>
          <a:noFill/>
        </p:spPr>
        <p:txBody>
          <a:bodyPr wrap="square" lIns="0" tIns="0" rIns="0" bIns="0" rtlCol="0">
            <a:noAutofit/>
          </a:bodyPr>
          <a:lstStyle/>
          <a:p>
            <a:pPr algn="ctr" defTabSz="914356">
              <a:defRPr/>
            </a:pPr>
            <a:r>
              <a:rPr lang="en-US" sz="1600" b="1" kern="0" dirty="0">
                <a:latin typeface="Arial" pitchFamily="34" charset="0"/>
                <a:cs typeface="Arial" pitchFamily="34" charset="0"/>
              </a:rPr>
              <a:t>AGO?</a:t>
            </a:r>
          </a:p>
        </p:txBody>
      </p:sp>
      <p:grpSp>
        <p:nvGrpSpPr>
          <p:cNvPr id="94" name="Group 483"/>
          <p:cNvGrpSpPr/>
          <p:nvPr/>
        </p:nvGrpSpPr>
        <p:grpSpPr>
          <a:xfrm>
            <a:off x="11690976" y="5802886"/>
            <a:ext cx="242444" cy="91851"/>
            <a:chOff x="2804192" y="6351858"/>
            <a:chExt cx="242444" cy="91851"/>
          </a:xfrm>
        </p:grpSpPr>
        <p:cxnSp>
          <p:nvCxnSpPr>
            <p:cNvPr id="485" name="Straight Connector 113"/>
            <p:cNvCxnSpPr>
              <a:cxnSpLocks noChangeShapeType="1"/>
            </p:cNvCxnSpPr>
            <p:nvPr/>
          </p:nvCxnSpPr>
          <p:spPr bwMode="auto">
            <a:xfrm rot="4870270">
              <a:off x="2793574" y="6415647"/>
              <a:ext cx="54864" cy="1259"/>
            </a:xfrm>
            <a:prstGeom prst="line">
              <a:avLst/>
            </a:prstGeom>
            <a:solidFill>
              <a:schemeClr val="bg1">
                <a:lumMod val="50000"/>
              </a:schemeClr>
            </a:solidFill>
            <a:ln w="19050" algn="ctr">
              <a:solidFill>
                <a:srgbClr val="FF0000"/>
              </a:solidFill>
              <a:round/>
              <a:headEnd/>
              <a:tailEnd/>
            </a:ln>
          </p:spPr>
        </p:cxnSp>
        <p:cxnSp>
          <p:nvCxnSpPr>
            <p:cNvPr id="486" name="Straight Connector 114"/>
            <p:cNvCxnSpPr>
              <a:cxnSpLocks noChangeShapeType="1"/>
            </p:cNvCxnSpPr>
            <p:nvPr/>
          </p:nvCxnSpPr>
          <p:spPr bwMode="auto">
            <a:xfrm rot="4870270">
              <a:off x="2823413" y="6410388"/>
              <a:ext cx="54864" cy="1259"/>
            </a:xfrm>
            <a:prstGeom prst="line">
              <a:avLst/>
            </a:prstGeom>
            <a:solidFill>
              <a:schemeClr val="bg1">
                <a:lumMod val="50000"/>
              </a:schemeClr>
            </a:solidFill>
            <a:ln w="19050" algn="ctr">
              <a:solidFill>
                <a:srgbClr val="FF0000"/>
              </a:solidFill>
              <a:round/>
              <a:headEnd/>
              <a:tailEnd/>
            </a:ln>
          </p:spPr>
        </p:cxnSp>
        <p:cxnSp>
          <p:nvCxnSpPr>
            <p:cNvPr id="487" name="Straight Connector 115"/>
            <p:cNvCxnSpPr>
              <a:cxnSpLocks noChangeShapeType="1"/>
            </p:cNvCxnSpPr>
            <p:nvPr/>
          </p:nvCxnSpPr>
          <p:spPr bwMode="auto">
            <a:xfrm rot="4870270">
              <a:off x="2854525" y="6404909"/>
              <a:ext cx="54864" cy="1259"/>
            </a:xfrm>
            <a:prstGeom prst="line">
              <a:avLst/>
            </a:prstGeom>
            <a:solidFill>
              <a:schemeClr val="bg1">
                <a:lumMod val="50000"/>
              </a:schemeClr>
            </a:solidFill>
            <a:ln w="19050" algn="ctr">
              <a:solidFill>
                <a:srgbClr val="FF0000"/>
              </a:solidFill>
              <a:round/>
              <a:headEnd/>
              <a:tailEnd/>
            </a:ln>
          </p:spPr>
        </p:cxnSp>
        <p:cxnSp>
          <p:nvCxnSpPr>
            <p:cNvPr id="488" name="Straight Connector 116"/>
            <p:cNvCxnSpPr>
              <a:cxnSpLocks noChangeShapeType="1"/>
            </p:cNvCxnSpPr>
            <p:nvPr/>
          </p:nvCxnSpPr>
          <p:spPr bwMode="auto">
            <a:xfrm rot="4870270">
              <a:off x="2884376" y="6399651"/>
              <a:ext cx="54864" cy="1259"/>
            </a:xfrm>
            <a:prstGeom prst="line">
              <a:avLst/>
            </a:prstGeom>
            <a:solidFill>
              <a:schemeClr val="bg1">
                <a:lumMod val="50000"/>
              </a:schemeClr>
            </a:solidFill>
            <a:ln w="19050" algn="ctr">
              <a:solidFill>
                <a:srgbClr val="FF0000"/>
              </a:solidFill>
              <a:round/>
              <a:headEnd/>
              <a:tailEnd/>
            </a:ln>
          </p:spPr>
        </p:cxnSp>
        <p:cxnSp>
          <p:nvCxnSpPr>
            <p:cNvPr id="489" name="Straight Connector 117"/>
            <p:cNvCxnSpPr>
              <a:cxnSpLocks noChangeShapeType="1"/>
            </p:cNvCxnSpPr>
            <p:nvPr/>
          </p:nvCxnSpPr>
          <p:spPr bwMode="auto">
            <a:xfrm rot="4870270">
              <a:off x="2914228" y="6394391"/>
              <a:ext cx="54864" cy="1259"/>
            </a:xfrm>
            <a:prstGeom prst="line">
              <a:avLst/>
            </a:prstGeom>
            <a:solidFill>
              <a:schemeClr val="bg1">
                <a:lumMod val="50000"/>
              </a:schemeClr>
            </a:solidFill>
            <a:ln w="19050" algn="ctr">
              <a:solidFill>
                <a:srgbClr val="FF0000"/>
              </a:solidFill>
              <a:round/>
              <a:headEnd/>
              <a:tailEnd/>
            </a:ln>
          </p:spPr>
        </p:cxnSp>
        <p:cxnSp>
          <p:nvCxnSpPr>
            <p:cNvPr id="490" name="Straight Connector 118"/>
            <p:cNvCxnSpPr>
              <a:cxnSpLocks noChangeShapeType="1"/>
            </p:cNvCxnSpPr>
            <p:nvPr/>
          </p:nvCxnSpPr>
          <p:spPr bwMode="auto">
            <a:xfrm rot="4870270">
              <a:off x="2945324" y="6388913"/>
              <a:ext cx="54864" cy="1259"/>
            </a:xfrm>
            <a:prstGeom prst="line">
              <a:avLst/>
            </a:prstGeom>
            <a:solidFill>
              <a:schemeClr val="bg1">
                <a:lumMod val="50000"/>
              </a:schemeClr>
            </a:solidFill>
            <a:ln w="19050" algn="ctr">
              <a:solidFill>
                <a:srgbClr val="FF0000"/>
              </a:solidFill>
              <a:round/>
              <a:headEnd/>
              <a:tailEnd/>
            </a:ln>
          </p:spPr>
        </p:cxnSp>
        <p:cxnSp>
          <p:nvCxnSpPr>
            <p:cNvPr id="491" name="Straight Connector 490"/>
            <p:cNvCxnSpPr/>
            <p:nvPr/>
          </p:nvCxnSpPr>
          <p:spPr>
            <a:xfrm flipV="1">
              <a:off x="2804192" y="6351858"/>
              <a:ext cx="242444" cy="50767"/>
            </a:xfrm>
            <a:prstGeom prst="line">
              <a:avLst/>
            </a:prstGeom>
            <a:grpFill/>
            <a:ln w="19050" algn="ctr">
              <a:solidFill>
                <a:srgbClr val="FF0000"/>
              </a:solidFill>
              <a:round/>
              <a:headEnd/>
              <a:tailEnd/>
            </a:ln>
          </p:spPr>
        </p:cxnSp>
        <p:cxnSp>
          <p:nvCxnSpPr>
            <p:cNvPr id="492" name="Straight Connector 112"/>
            <p:cNvCxnSpPr>
              <a:cxnSpLocks noChangeShapeType="1"/>
            </p:cNvCxnSpPr>
            <p:nvPr/>
          </p:nvCxnSpPr>
          <p:spPr bwMode="auto">
            <a:xfrm>
              <a:off x="3027656" y="6352157"/>
              <a:ext cx="5694" cy="54445"/>
            </a:xfrm>
            <a:prstGeom prst="line">
              <a:avLst/>
            </a:prstGeom>
            <a:solidFill>
              <a:schemeClr val="bg1">
                <a:lumMod val="50000"/>
              </a:schemeClr>
            </a:solidFill>
            <a:ln w="19050" algn="ctr">
              <a:solidFill>
                <a:srgbClr val="FF0000"/>
              </a:solidFill>
              <a:round/>
              <a:headEnd/>
              <a:tailEnd/>
            </a:ln>
          </p:spPr>
        </p:cxnSp>
        <p:cxnSp>
          <p:nvCxnSpPr>
            <p:cNvPr id="493" name="Straight Connector 112"/>
            <p:cNvCxnSpPr>
              <a:cxnSpLocks noChangeShapeType="1"/>
            </p:cNvCxnSpPr>
            <p:nvPr/>
          </p:nvCxnSpPr>
          <p:spPr bwMode="auto">
            <a:xfrm>
              <a:off x="2999620" y="6359738"/>
              <a:ext cx="5694" cy="54445"/>
            </a:xfrm>
            <a:prstGeom prst="line">
              <a:avLst/>
            </a:prstGeom>
            <a:solidFill>
              <a:schemeClr val="bg1">
                <a:lumMod val="50000"/>
              </a:schemeClr>
            </a:solidFill>
            <a:ln w="19050" algn="ctr">
              <a:solidFill>
                <a:srgbClr val="FF0000"/>
              </a:solidFill>
              <a:round/>
              <a:headEnd/>
              <a:tailEnd/>
            </a:ln>
          </p:spPr>
        </p:cxnSp>
      </p:grpSp>
      <p:grpSp>
        <p:nvGrpSpPr>
          <p:cNvPr id="448" name="Group 447">
            <a:extLst>
              <a:ext uri="{FF2B5EF4-FFF2-40B4-BE49-F238E27FC236}">
                <a16:creationId xmlns:a16="http://schemas.microsoft.com/office/drawing/2014/main" id="{B33ABA01-7650-5B60-5CF1-FAA76994F629}"/>
              </a:ext>
            </a:extLst>
          </p:cNvPr>
          <p:cNvGrpSpPr/>
          <p:nvPr/>
        </p:nvGrpSpPr>
        <p:grpSpPr>
          <a:xfrm>
            <a:off x="8198498" y="3387116"/>
            <a:ext cx="3759745" cy="1236261"/>
            <a:chOff x="6340743" y="3541595"/>
            <a:chExt cx="3759745" cy="1236261"/>
          </a:xfrm>
        </p:grpSpPr>
        <p:grpSp>
          <p:nvGrpSpPr>
            <p:cNvPr id="41" name="Group 52"/>
            <p:cNvGrpSpPr/>
            <p:nvPr/>
          </p:nvGrpSpPr>
          <p:grpSpPr>
            <a:xfrm rot="21070270">
              <a:off x="9813892" y="3707594"/>
              <a:ext cx="276921" cy="105419"/>
              <a:chOff x="3010020" y="1447800"/>
              <a:chExt cx="323269" cy="108499"/>
            </a:xfrm>
          </p:grpSpPr>
          <p:cxnSp>
            <p:nvCxnSpPr>
              <p:cNvPr id="300" name="Straight Connector 111"/>
              <p:cNvCxnSpPr>
                <a:cxnSpLocks noChangeShapeType="1"/>
              </p:cNvCxnSpPr>
              <p:nvPr/>
            </p:nvCxnSpPr>
            <p:spPr bwMode="auto">
              <a:xfrm rot="5400000">
                <a:off x="2957238" y="1500582"/>
                <a:ext cx="107033" cy="1469"/>
              </a:xfrm>
              <a:prstGeom prst="line">
                <a:avLst/>
              </a:prstGeom>
              <a:noFill/>
              <a:ln w="12700" algn="ctr">
                <a:solidFill>
                  <a:schemeClr val="accent1">
                    <a:lumMod val="75000"/>
                  </a:schemeClr>
                </a:solidFill>
                <a:round/>
                <a:headEnd/>
                <a:tailEnd/>
              </a:ln>
            </p:spPr>
          </p:cxnSp>
          <p:cxnSp>
            <p:nvCxnSpPr>
              <p:cNvPr id="301" name="Straight Connector 112"/>
              <p:cNvCxnSpPr>
                <a:cxnSpLocks noChangeShapeType="1"/>
              </p:cNvCxnSpPr>
              <p:nvPr/>
            </p:nvCxnSpPr>
            <p:spPr bwMode="auto">
              <a:xfrm rot="5400000">
                <a:off x="2993238" y="1499847"/>
                <a:ext cx="107032" cy="2939"/>
              </a:xfrm>
              <a:prstGeom prst="line">
                <a:avLst/>
              </a:prstGeom>
              <a:noFill/>
              <a:ln w="12700" algn="ctr">
                <a:solidFill>
                  <a:schemeClr val="accent1">
                    <a:lumMod val="75000"/>
                  </a:schemeClr>
                </a:solidFill>
                <a:round/>
                <a:headEnd/>
                <a:tailEnd/>
              </a:ln>
            </p:spPr>
          </p:cxnSp>
          <p:cxnSp>
            <p:nvCxnSpPr>
              <p:cNvPr id="302" name="Straight Connector 113"/>
              <p:cNvCxnSpPr>
                <a:cxnSpLocks noChangeShapeType="1"/>
              </p:cNvCxnSpPr>
              <p:nvPr/>
            </p:nvCxnSpPr>
            <p:spPr bwMode="auto">
              <a:xfrm rot="5400000">
                <a:off x="3029238" y="1500581"/>
                <a:ext cx="107032" cy="1470"/>
              </a:xfrm>
              <a:prstGeom prst="line">
                <a:avLst/>
              </a:prstGeom>
              <a:noFill/>
              <a:ln w="12700" algn="ctr">
                <a:solidFill>
                  <a:schemeClr val="accent1">
                    <a:lumMod val="75000"/>
                  </a:schemeClr>
                </a:solidFill>
                <a:round/>
                <a:headEnd/>
                <a:tailEnd/>
              </a:ln>
            </p:spPr>
          </p:cxnSp>
          <p:cxnSp>
            <p:nvCxnSpPr>
              <p:cNvPr id="303" name="Straight Connector 114"/>
              <p:cNvCxnSpPr>
                <a:cxnSpLocks noChangeShapeType="1"/>
              </p:cNvCxnSpPr>
              <p:nvPr/>
            </p:nvCxnSpPr>
            <p:spPr bwMode="auto">
              <a:xfrm rot="5400000">
                <a:off x="3063770" y="1501315"/>
                <a:ext cx="108499" cy="1470"/>
              </a:xfrm>
              <a:prstGeom prst="line">
                <a:avLst/>
              </a:prstGeom>
              <a:noFill/>
              <a:ln w="12700" algn="ctr">
                <a:solidFill>
                  <a:schemeClr val="accent1">
                    <a:lumMod val="75000"/>
                  </a:schemeClr>
                </a:solidFill>
                <a:round/>
                <a:headEnd/>
                <a:tailEnd/>
              </a:ln>
            </p:spPr>
          </p:cxnSp>
          <p:cxnSp>
            <p:nvCxnSpPr>
              <p:cNvPr id="304" name="Straight Connector 115"/>
              <p:cNvCxnSpPr>
                <a:cxnSpLocks noChangeShapeType="1"/>
              </p:cNvCxnSpPr>
              <p:nvPr/>
            </p:nvCxnSpPr>
            <p:spPr bwMode="auto">
              <a:xfrm rot="5400000">
                <a:off x="3101239" y="1500582"/>
                <a:ext cx="107033" cy="1469"/>
              </a:xfrm>
              <a:prstGeom prst="line">
                <a:avLst/>
              </a:prstGeom>
              <a:noFill/>
              <a:ln w="12700" algn="ctr">
                <a:solidFill>
                  <a:schemeClr val="accent1">
                    <a:lumMod val="75000"/>
                  </a:schemeClr>
                </a:solidFill>
                <a:round/>
                <a:headEnd/>
                <a:tailEnd/>
              </a:ln>
            </p:spPr>
          </p:cxnSp>
          <p:cxnSp>
            <p:nvCxnSpPr>
              <p:cNvPr id="305" name="Straight Connector 116"/>
              <p:cNvCxnSpPr>
                <a:cxnSpLocks noChangeShapeType="1"/>
              </p:cNvCxnSpPr>
              <p:nvPr/>
            </p:nvCxnSpPr>
            <p:spPr bwMode="auto">
              <a:xfrm rot="5400000">
                <a:off x="3136505" y="1500582"/>
                <a:ext cx="107033" cy="1469"/>
              </a:xfrm>
              <a:prstGeom prst="line">
                <a:avLst/>
              </a:prstGeom>
              <a:noFill/>
              <a:ln w="12700" algn="ctr">
                <a:solidFill>
                  <a:schemeClr val="accent1">
                    <a:lumMod val="75000"/>
                  </a:schemeClr>
                </a:solidFill>
                <a:round/>
                <a:headEnd/>
                <a:tailEnd/>
              </a:ln>
            </p:spPr>
          </p:cxnSp>
          <p:cxnSp>
            <p:nvCxnSpPr>
              <p:cNvPr id="306" name="Straight Connector 117"/>
              <p:cNvCxnSpPr>
                <a:cxnSpLocks noChangeShapeType="1"/>
              </p:cNvCxnSpPr>
              <p:nvPr/>
            </p:nvCxnSpPr>
            <p:spPr bwMode="auto">
              <a:xfrm rot="5400000">
                <a:off x="3171771" y="1500582"/>
                <a:ext cx="107033" cy="1469"/>
              </a:xfrm>
              <a:prstGeom prst="line">
                <a:avLst/>
              </a:prstGeom>
              <a:noFill/>
              <a:ln w="12700" algn="ctr">
                <a:solidFill>
                  <a:schemeClr val="accent1">
                    <a:lumMod val="75000"/>
                  </a:schemeClr>
                </a:solidFill>
                <a:round/>
                <a:headEnd/>
                <a:tailEnd/>
              </a:ln>
            </p:spPr>
          </p:cxnSp>
          <p:cxnSp>
            <p:nvCxnSpPr>
              <p:cNvPr id="307" name="Straight Connector 118"/>
              <p:cNvCxnSpPr>
                <a:cxnSpLocks noChangeShapeType="1"/>
              </p:cNvCxnSpPr>
              <p:nvPr/>
            </p:nvCxnSpPr>
            <p:spPr bwMode="auto">
              <a:xfrm rot="5400000">
                <a:off x="3208506" y="1500582"/>
                <a:ext cx="107033" cy="1470"/>
              </a:xfrm>
              <a:prstGeom prst="line">
                <a:avLst/>
              </a:prstGeom>
              <a:noFill/>
              <a:ln w="12700" algn="ctr">
                <a:solidFill>
                  <a:schemeClr val="accent1">
                    <a:lumMod val="75000"/>
                  </a:schemeClr>
                </a:solidFill>
                <a:round/>
                <a:headEnd/>
                <a:tailEnd/>
              </a:ln>
            </p:spPr>
          </p:cxnSp>
          <p:cxnSp>
            <p:nvCxnSpPr>
              <p:cNvPr id="308" name="Straight Connector 119"/>
              <p:cNvCxnSpPr>
                <a:cxnSpLocks noChangeShapeType="1"/>
              </p:cNvCxnSpPr>
              <p:nvPr/>
            </p:nvCxnSpPr>
            <p:spPr bwMode="auto">
              <a:xfrm rot="5400000">
                <a:off x="3243038" y="1501315"/>
                <a:ext cx="108499" cy="1470"/>
              </a:xfrm>
              <a:prstGeom prst="line">
                <a:avLst/>
              </a:prstGeom>
              <a:noFill/>
              <a:ln w="12700" algn="ctr">
                <a:solidFill>
                  <a:schemeClr val="accent1">
                    <a:lumMod val="75000"/>
                  </a:schemeClr>
                </a:solidFill>
                <a:round/>
                <a:headEnd/>
                <a:tailEnd/>
              </a:ln>
            </p:spPr>
          </p:cxnSp>
          <p:cxnSp>
            <p:nvCxnSpPr>
              <p:cNvPr id="309" name="Straight Connector 120"/>
              <p:cNvCxnSpPr>
                <a:cxnSpLocks noChangeShapeType="1"/>
              </p:cNvCxnSpPr>
              <p:nvPr/>
            </p:nvCxnSpPr>
            <p:spPr bwMode="auto">
              <a:xfrm rot="5400000">
                <a:off x="3278304" y="1501315"/>
                <a:ext cx="108499" cy="1470"/>
              </a:xfrm>
              <a:prstGeom prst="line">
                <a:avLst/>
              </a:prstGeom>
              <a:noFill/>
              <a:ln w="12700" algn="ctr">
                <a:solidFill>
                  <a:schemeClr val="accent1">
                    <a:lumMod val="75000"/>
                  </a:schemeClr>
                </a:solidFill>
                <a:round/>
                <a:headEnd/>
                <a:tailEnd/>
              </a:ln>
            </p:spPr>
          </p:cxnSp>
        </p:grpSp>
        <p:grpSp>
          <p:nvGrpSpPr>
            <p:cNvPr id="50" name="Group 53"/>
            <p:cNvGrpSpPr/>
            <p:nvPr/>
          </p:nvGrpSpPr>
          <p:grpSpPr>
            <a:xfrm rot="320971">
              <a:off x="9508655" y="3691591"/>
              <a:ext cx="276921" cy="105419"/>
              <a:chOff x="3010020" y="1447800"/>
              <a:chExt cx="323269" cy="108499"/>
            </a:xfrm>
          </p:grpSpPr>
          <p:cxnSp>
            <p:nvCxnSpPr>
              <p:cNvPr id="290" name="Straight Connector 111"/>
              <p:cNvCxnSpPr>
                <a:cxnSpLocks noChangeShapeType="1"/>
              </p:cNvCxnSpPr>
              <p:nvPr/>
            </p:nvCxnSpPr>
            <p:spPr bwMode="auto">
              <a:xfrm rot="5400000">
                <a:off x="2957238" y="1500582"/>
                <a:ext cx="107033" cy="1469"/>
              </a:xfrm>
              <a:prstGeom prst="line">
                <a:avLst/>
              </a:prstGeom>
              <a:noFill/>
              <a:ln w="12700" algn="ctr">
                <a:solidFill>
                  <a:schemeClr val="accent1">
                    <a:lumMod val="75000"/>
                  </a:schemeClr>
                </a:solidFill>
                <a:round/>
                <a:headEnd/>
                <a:tailEnd/>
              </a:ln>
            </p:spPr>
          </p:cxnSp>
          <p:cxnSp>
            <p:nvCxnSpPr>
              <p:cNvPr id="291" name="Straight Connector 112"/>
              <p:cNvCxnSpPr>
                <a:cxnSpLocks noChangeShapeType="1"/>
              </p:cNvCxnSpPr>
              <p:nvPr/>
            </p:nvCxnSpPr>
            <p:spPr bwMode="auto">
              <a:xfrm rot="5400000">
                <a:off x="2993238" y="1499847"/>
                <a:ext cx="107032" cy="2939"/>
              </a:xfrm>
              <a:prstGeom prst="line">
                <a:avLst/>
              </a:prstGeom>
              <a:noFill/>
              <a:ln w="12700" algn="ctr">
                <a:solidFill>
                  <a:schemeClr val="accent1">
                    <a:lumMod val="75000"/>
                  </a:schemeClr>
                </a:solidFill>
                <a:round/>
                <a:headEnd/>
                <a:tailEnd/>
              </a:ln>
            </p:spPr>
          </p:cxnSp>
          <p:cxnSp>
            <p:nvCxnSpPr>
              <p:cNvPr id="292" name="Straight Connector 113"/>
              <p:cNvCxnSpPr>
                <a:cxnSpLocks noChangeShapeType="1"/>
              </p:cNvCxnSpPr>
              <p:nvPr/>
            </p:nvCxnSpPr>
            <p:spPr bwMode="auto">
              <a:xfrm rot="5400000">
                <a:off x="3029238" y="1500581"/>
                <a:ext cx="107032" cy="1470"/>
              </a:xfrm>
              <a:prstGeom prst="line">
                <a:avLst/>
              </a:prstGeom>
              <a:noFill/>
              <a:ln w="12700" algn="ctr">
                <a:solidFill>
                  <a:schemeClr val="accent1">
                    <a:lumMod val="75000"/>
                  </a:schemeClr>
                </a:solidFill>
                <a:round/>
                <a:headEnd/>
                <a:tailEnd/>
              </a:ln>
            </p:spPr>
          </p:cxnSp>
          <p:cxnSp>
            <p:nvCxnSpPr>
              <p:cNvPr id="293" name="Straight Connector 114"/>
              <p:cNvCxnSpPr>
                <a:cxnSpLocks noChangeShapeType="1"/>
              </p:cNvCxnSpPr>
              <p:nvPr/>
            </p:nvCxnSpPr>
            <p:spPr bwMode="auto">
              <a:xfrm rot="5400000">
                <a:off x="3063770" y="1501315"/>
                <a:ext cx="108499" cy="1470"/>
              </a:xfrm>
              <a:prstGeom prst="line">
                <a:avLst/>
              </a:prstGeom>
              <a:noFill/>
              <a:ln w="12700" algn="ctr">
                <a:solidFill>
                  <a:schemeClr val="accent1">
                    <a:lumMod val="75000"/>
                  </a:schemeClr>
                </a:solidFill>
                <a:round/>
                <a:headEnd/>
                <a:tailEnd/>
              </a:ln>
            </p:spPr>
          </p:cxnSp>
          <p:cxnSp>
            <p:nvCxnSpPr>
              <p:cNvPr id="294" name="Straight Connector 115"/>
              <p:cNvCxnSpPr>
                <a:cxnSpLocks noChangeShapeType="1"/>
              </p:cNvCxnSpPr>
              <p:nvPr/>
            </p:nvCxnSpPr>
            <p:spPr bwMode="auto">
              <a:xfrm rot="5400000">
                <a:off x="3101239" y="1500582"/>
                <a:ext cx="107033" cy="1469"/>
              </a:xfrm>
              <a:prstGeom prst="line">
                <a:avLst/>
              </a:prstGeom>
              <a:noFill/>
              <a:ln w="12700" algn="ctr">
                <a:solidFill>
                  <a:schemeClr val="accent1">
                    <a:lumMod val="75000"/>
                  </a:schemeClr>
                </a:solidFill>
                <a:round/>
                <a:headEnd/>
                <a:tailEnd/>
              </a:ln>
            </p:spPr>
          </p:cxnSp>
          <p:cxnSp>
            <p:nvCxnSpPr>
              <p:cNvPr id="295" name="Straight Connector 116"/>
              <p:cNvCxnSpPr>
                <a:cxnSpLocks noChangeShapeType="1"/>
              </p:cNvCxnSpPr>
              <p:nvPr/>
            </p:nvCxnSpPr>
            <p:spPr bwMode="auto">
              <a:xfrm rot="5400000">
                <a:off x="3136505" y="1500582"/>
                <a:ext cx="107033" cy="1469"/>
              </a:xfrm>
              <a:prstGeom prst="line">
                <a:avLst/>
              </a:prstGeom>
              <a:noFill/>
              <a:ln w="12700" algn="ctr">
                <a:solidFill>
                  <a:schemeClr val="accent1">
                    <a:lumMod val="75000"/>
                  </a:schemeClr>
                </a:solidFill>
                <a:round/>
                <a:headEnd/>
                <a:tailEnd/>
              </a:ln>
            </p:spPr>
          </p:cxnSp>
          <p:cxnSp>
            <p:nvCxnSpPr>
              <p:cNvPr id="296" name="Straight Connector 117"/>
              <p:cNvCxnSpPr>
                <a:cxnSpLocks noChangeShapeType="1"/>
              </p:cNvCxnSpPr>
              <p:nvPr/>
            </p:nvCxnSpPr>
            <p:spPr bwMode="auto">
              <a:xfrm rot="5400000">
                <a:off x="3171771" y="1500582"/>
                <a:ext cx="107033" cy="1469"/>
              </a:xfrm>
              <a:prstGeom prst="line">
                <a:avLst/>
              </a:prstGeom>
              <a:noFill/>
              <a:ln w="12700" algn="ctr">
                <a:solidFill>
                  <a:schemeClr val="accent1">
                    <a:lumMod val="75000"/>
                  </a:schemeClr>
                </a:solidFill>
                <a:round/>
                <a:headEnd/>
                <a:tailEnd/>
              </a:ln>
            </p:spPr>
          </p:cxnSp>
          <p:cxnSp>
            <p:nvCxnSpPr>
              <p:cNvPr id="297" name="Straight Connector 118"/>
              <p:cNvCxnSpPr>
                <a:cxnSpLocks noChangeShapeType="1"/>
              </p:cNvCxnSpPr>
              <p:nvPr/>
            </p:nvCxnSpPr>
            <p:spPr bwMode="auto">
              <a:xfrm rot="5400000">
                <a:off x="3208506" y="1500582"/>
                <a:ext cx="107033" cy="1470"/>
              </a:xfrm>
              <a:prstGeom prst="line">
                <a:avLst/>
              </a:prstGeom>
              <a:noFill/>
              <a:ln w="12700" algn="ctr">
                <a:solidFill>
                  <a:schemeClr val="accent1">
                    <a:lumMod val="75000"/>
                  </a:schemeClr>
                </a:solidFill>
                <a:round/>
                <a:headEnd/>
                <a:tailEnd/>
              </a:ln>
            </p:spPr>
          </p:cxnSp>
          <p:cxnSp>
            <p:nvCxnSpPr>
              <p:cNvPr id="298" name="Straight Connector 119"/>
              <p:cNvCxnSpPr>
                <a:cxnSpLocks noChangeShapeType="1"/>
              </p:cNvCxnSpPr>
              <p:nvPr/>
            </p:nvCxnSpPr>
            <p:spPr bwMode="auto">
              <a:xfrm rot="5400000">
                <a:off x="3243038" y="1501315"/>
                <a:ext cx="108499" cy="1470"/>
              </a:xfrm>
              <a:prstGeom prst="line">
                <a:avLst/>
              </a:prstGeom>
              <a:noFill/>
              <a:ln w="12700" algn="ctr">
                <a:solidFill>
                  <a:schemeClr val="accent1">
                    <a:lumMod val="75000"/>
                  </a:schemeClr>
                </a:solidFill>
                <a:round/>
                <a:headEnd/>
                <a:tailEnd/>
              </a:ln>
            </p:spPr>
          </p:cxnSp>
          <p:cxnSp>
            <p:nvCxnSpPr>
              <p:cNvPr id="299" name="Straight Connector 120"/>
              <p:cNvCxnSpPr>
                <a:cxnSpLocks noChangeShapeType="1"/>
              </p:cNvCxnSpPr>
              <p:nvPr/>
            </p:nvCxnSpPr>
            <p:spPr bwMode="auto">
              <a:xfrm rot="5400000">
                <a:off x="3278304" y="1501315"/>
                <a:ext cx="108499" cy="1470"/>
              </a:xfrm>
              <a:prstGeom prst="line">
                <a:avLst/>
              </a:prstGeom>
              <a:noFill/>
              <a:ln w="12700" algn="ctr">
                <a:solidFill>
                  <a:schemeClr val="accent1">
                    <a:lumMod val="75000"/>
                  </a:schemeClr>
                </a:solidFill>
                <a:round/>
                <a:headEnd/>
                <a:tailEnd/>
              </a:ln>
            </p:spPr>
          </p:cxnSp>
        </p:grpSp>
        <p:grpSp>
          <p:nvGrpSpPr>
            <p:cNvPr id="53" name="Group 54"/>
            <p:cNvGrpSpPr/>
            <p:nvPr/>
          </p:nvGrpSpPr>
          <p:grpSpPr>
            <a:xfrm rot="21059976">
              <a:off x="9212856" y="3669523"/>
              <a:ext cx="276921" cy="105419"/>
              <a:chOff x="3010020" y="1447800"/>
              <a:chExt cx="323269" cy="108499"/>
            </a:xfrm>
          </p:grpSpPr>
          <p:cxnSp>
            <p:nvCxnSpPr>
              <p:cNvPr id="280" name="Straight Connector 111"/>
              <p:cNvCxnSpPr>
                <a:cxnSpLocks noChangeShapeType="1"/>
              </p:cNvCxnSpPr>
              <p:nvPr/>
            </p:nvCxnSpPr>
            <p:spPr bwMode="auto">
              <a:xfrm rot="5400000">
                <a:off x="2957238" y="1500582"/>
                <a:ext cx="107033" cy="1469"/>
              </a:xfrm>
              <a:prstGeom prst="line">
                <a:avLst/>
              </a:prstGeom>
              <a:noFill/>
              <a:ln w="12700" algn="ctr">
                <a:solidFill>
                  <a:schemeClr val="accent1">
                    <a:lumMod val="75000"/>
                  </a:schemeClr>
                </a:solidFill>
                <a:round/>
                <a:headEnd/>
                <a:tailEnd/>
              </a:ln>
            </p:spPr>
          </p:cxnSp>
          <p:cxnSp>
            <p:nvCxnSpPr>
              <p:cNvPr id="281" name="Straight Connector 112"/>
              <p:cNvCxnSpPr>
                <a:cxnSpLocks noChangeShapeType="1"/>
              </p:cNvCxnSpPr>
              <p:nvPr/>
            </p:nvCxnSpPr>
            <p:spPr bwMode="auto">
              <a:xfrm rot="5400000">
                <a:off x="2993238" y="1499847"/>
                <a:ext cx="107032" cy="2939"/>
              </a:xfrm>
              <a:prstGeom prst="line">
                <a:avLst/>
              </a:prstGeom>
              <a:noFill/>
              <a:ln w="12700" algn="ctr">
                <a:solidFill>
                  <a:schemeClr val="accent1">
                    <a:lumMod val="75000"/>
                  </a:schemeClr>
                </a:solidFill>
                <a:round/>
                <a:headEnd/>
                <a:tailEnd/>
              </a:ln>
            </p:spPr>
          </p:cxnSp>
          <p:cxnSp>
            <p:nvCxnSpPr>
              <p:cNvPr id="282" name="Straight Connector 113"/>
              <p:cNvCxnSpPr>
                <a:cxnSpLocks noChangeShapeType="1"/>
              </p:cNvCxnSpPr>
              <p:nvPr/>
            </p:nvCxnSpPr>
            <p:spPr bwMode="auto">
              <a:xfrm rot="5400000">
                <a:off x="3029238" y="1500581"/>
                <a:ext cx="107032" cy="1470"/>
              </a:xfrm>
              <a:prstGeom prst="line">
                <a:avLst/>
              </a:prstGeom>
              <a:noFill/>
              <a:ln w="12700" algn="ctr">
                <a:solidFill>
                  <a:schemeClr val="accent1">
                    <a:lumMod val="75000"/>
                  </a:schemeClr>
                </a:solidFill>
                <a:round/>
                <a:headEnd/>
                <a:tailEnd/>
              </a:ln>
            </p:spPr>
          </p:cxnSp>
          <p:cxnSp>
            <p:nvCxnSpPr>
              <p:cNvPr id="283" name="Straight Connector 114"/>
              <p:cNvCxnSpPr>
                <a:cxnSpLocks noChangeShapeType="1"/>
              </p:cNvCxnSpPr>
              <p:nvPr/>
            </p:nvCxnSpPr>
            <p:spPr bwMode="auto">
              <a:xfrm rot="5400000">
                <a:off x="3063770" y="1501315"/>
                <a:ext cx="108499" cy="1470"/>
              </a:xfrm>
              <a:prstGeom prst="line">
                <a:avLst/>
              </a:prstGeom>
              <a:noFill/>
              <a:ln w="12700" algn="ctr">
                <a:solidFill>
                  <a:schemeClr val="accent1">
                    <a:lumMod val="75000"/>
                  </a:schemeClr>
                </a:solidFill>
                <a:round/>
                <a:headEnd/>
                <a:tailEnd/>
              </a:ln>
            </p:spPr>
          </p:cxnSp>
          <p:cxnSp>
            <p:nvCxnSpPr>
              <p:cNvPr id="284" name="Straight Connector 115"/>
              <p:cNvCxnSpPr>
                <a:cxnSpLocks noChangeShapeType="1"/>
              </p:cNvCxnSpPr>
              <p:nvPr/>
            </p:nvCxnSpPr>
            <p:spPr bwMode="auto">
              <a:xfrm rot="5400000">
                <a:off x="3101239" y="1500582"/>
                <a:ext cx="107033" cy="1469"/>
              </a:xfrm>
              <a:prstGeom prst="line">
                <a:avLst/>
              </a:prstGeom>
              <a:noFill/>
              <a:ln w="12700" algn="ctr">
                <a:solidFill>
                  <a:schemeClr val="accent1">
                    <a:lumMod val="75000"/>
                  </a:schemeClr>
                </a:solidFill>
                <a:round/>
                <a:headEnd/>
                <a:tailEnd/>
              </a:ln>
            </p:spPr>
          </p:cxnSp>
          <p:cxnSp>
            <p:nvCxnSpPr>
              <p:cNvPr id="285" name="Straight Connector 116"/>
              <p:cNvCxnSpPr>
                <a:cxnSpLocks noChangeShapeType="1"/>
              </p:cNvCxnSpPr>
              <p:nvPr/>
            </p:nvCxnSpPr>
            <p:spPr bwMode="auto">
              <a:xfrm rot="5400000">
                <a:off x="3136505" y="1500582"/>
                <a:ext cx="107033" cy="1469"/>
              </a:xfrm>
              <a:prstGeom prst="line">
                <a:avLst/>
              </a:prstGeom>
              <a:noFill/>
              <a:ln w="12700" algn="ctr">
                <a:solidFill>
                  <a:schemeClr val="accent1">
                    <a:lumMod val="75000"/>
                  </a:schemeClr>
                </a:solidFill>
                <a:round/>
                <a:headEnd/>
                <a:tailEnd/>
              </a:ln>
            </p:spPr>
          </p:cxnSp>
          <p:cxnSp>
            <p:nvCxnSpPr>
              <p:cNvPr id="286" name="Straight Connector 117"/>
              <p:cNvCxnSpPr>
                <a:cxnSpLocks noChangeShapeType="1"/>
              </p:cNvCxnSpPr>
              <p:nvPr/>
            </p:nvCxnSpPr>
            <p:spPr bwMode="auto">
              <a:xfrm rot="5400000">
                <a:off x="3171771" y="1500582"/>
                <a:ext cx="107033" cy="1469"/>
              </a:xfrm>
              <a:prstGeom prst="line">
                <a:avLst/>
              </a:prstGeom>
              <a:noFill/>
              <a:ln w="12700" algn="ctr">
                <a:solidFill>
                  <a:schemeClr val="accent1">
                    <a:lumMod val="75000"/>
                  </a:schemeClr>
                </a:solidFill>
                <a:round/>
                <a:headEnd/>
                <a:tailEnd/>
              </a:ln>
            </p:spPr>
          </p:cxnSp>
          <p:cxnSp>
            <p:nvCxnSpPr>
              <p:cNvPr id="287" name="Straight Connector 118"/>
              <p:cNvCxnSpPr>
                <a:cxnSpLocks noChangeShapeType="1"/>
              </p:cNvCxnSpPr>
              <p:nvPr/>
            </p:nvCxnSpPr>
            <p:spPr bwMode="auto">
              <a:xfrm rot="5400000">
                <a:off x="3208506" y="1500582"/>
                <a:ext cx="107033" cy="1470"/>
              </a:xfrm>
              <a:prstGeom prst="line">
                <a:avLst/>
              </a:prstGeom>
              <a:noFill/>
              <a:ln w="12700" algn="ctr">
                <a:solidFill>
                  <a:schemeClr val="accent1">
                    <a:lumMod val="75000"/>
                  </a:schemeClr>
                </a:solidFill>
                <a:round/>
                <a:headEnd/>
                <a:tailEnd/>
              </a:ln>
            </p:spPr>
          </p:cxnSp>
          <p:cxnSp>
            <p:nvCxnSpPr>
              <p:cNvPr id="288" name="Straight Connector 119"/>
              <p:cNvCxnSpPr>
                <a:cxnSpLocks noChangeShapeType="1"/>
              </p:cNvCxnSpPr>
              <p:nvPr/>
            </p:nvCxnSpPr>
            <p:spPr bwMode="auto">
              <a:xfrm rot="5400000">
                <a:off x="3243038" y="1501315"/>
                <a:ext cx="108499" cy="1470"/>
              </a:xfrm>
              <a:prstGeom prst="line">
                <a:avLst/>
              </a:prstGeom>
              <a:noFill/>
              <a:ln w="12700" algn="ctr">
                <a:solidFill>
                  <a:schemeClr val="accent1">
                    <a:lumMod val="75000"/>
                  </a:schemeClr>
                </a:solidFill>
                <a:round/>
                <a:headEnd/>
                <a:tailEnd/>
              </a:ln>
            </p:spPr>
          </p:cxnSp>
          <p:cxnSp>
            <p:nvCxnSpPr>
              <p:cNvPr id="289" name="Straight Connector 120"/>
              <p:cNvCxnSpPr>
                <a:cxnSpLocks noChangeShapeType="1"/>
              </p:cNvCxnSpPr>
              <p:nvPr/>
            </p:nvCxnSpPr>
            <p:spPr bwMode="auto">
              <a:xfrm rot="5400000">
                <a:off x="3278304" y="1501315"/>
                <a:ext cx="108499" cy="1470"/>
              </a:xfrm>
              <a:prstGeom prst="line">
                <a:avLst/>
              </a:prstGeom>
              <a:noFill/>
              <a:ln w="12700" algn="ctr">
                <a:solidFill>
                  <a:schemeClr val="accent1">
                    <a:lumMod val="75000"/>
                  </a:schemeClr>
                </a:solidFill>
                <a:round/>
                <a:headEnd/>
                <a:tailEnd/>
              </a:ln>
            </p:spPr>
          </p:cxnSp>
        </p:grpSp>
        <p:sp>
          <p:nvSpPr>
            <p:cNvPr id="60" name="Freeform 13"/>
            <p:cNvSpPr>
              <a:spLocks/>
            </p:cNvSpPr>
            <p:nvPr/>
          </p:nvSpPr>
          <p:spPr bwMode="auto">
            <a:xfrm>
              <a:off x="8215591" y="3630048"/>
              <a:ext cx="1884897" cy="63038"/>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9031"/>
                <a:gd name="connsiteY0" fmla="*/ 7317 h 9180"/>
                <a:gd name="connsiteX1" fmla="*/ 1789 w 9031"/>
                <a:gd name="connsiteY1" fmla="*/ 4634 h 9180"/>
                <a:gd name="connsiteX2" fmla="*/ 3568 w 9031"/>
                <a:gd name="connsiteY2" fmla="*/ 9024 h 9180"/>
                <a:gd name="connsiteX3" fmla="*/ 5250 w 9031"/>
                <a:gd name="connsiteY3" fmla="*/ 0 h 9180"/>
                <a:gd name="connsiteX4" fmla="*/ 7306 w 9031"/>
                <a:gd name="connsiteY4" fmla="*/ 9024 h 9180"/>
                <a:gd name="connsiteX5" fmla="*/ 9031 w 9031"/>
                <a:gd name="connsiteY5" fmla="*/ 5610 h 9180"/>
                <a:gd name="connsiteX0" fmla="*/ 0 w 11336"/>
                <a:gd name="connsiteY0" fmla="*/ 10095 h 10095"/>
                <a:gd name="connsiteX1" fmla="*/ 3317 w 11336"/>
                <a:gd name="connsiteY1" fmla="*/ 5048 h 10095"/>
                <a:gd name="connsiteX2" fmla="*/ 5287 w 11336"/>
                <a:gd name="connsiteY2" fmla="*/ 9830 h 10095"/>
                <a:gd name="connsiteX3" fmla="*/ 7149 w 11336"/>
                <a:gd name="connsiteY3" fmla="*/ 0 h 10095"/>
                <a:gd name="connsiteX4" fmla="*/ 9426 w 11336"/>
                <a:gd name="connsiteY4" fmla="*/ 9830 h 10095"/>
                <a:gd name="connsiteX5" fmla="*/ 11336 w 11336"/>
                <a:gd name="connsiteY5" fmla="*/ 6111 h 10095"/>
                <a:gd name="connsiteX0" fmla="*/ 0 w 11336"/>
                <a:gd name="connsiteY0" fmla="*/ 10095 h 10095"/>
                <a:gd name="connsiteX1" fmla="*/ 1579 w 11336"/>
                <a:gd name="connsiteY1" fmla="*/ 4008 h 10095"/>
                <a:gd name="connsiteX2" fmla="*/ 3317 w 11336"/>
                <a:gd name="connsiteY2" fmla="*/ 5048 h 10095"/>
                <a:gd name="connsiteX3" fmla="*/ 5287 w 11336"/>
                <a:gd name="connsiteY3" fmla="*/ 9830 h 10095"/>
                <a:gd name="connsiteX4" fmla="*/ 7149 w 11336"/>
                <a:gd name="connsiteY4" fmla="*/ 0 h 10095"/>
                <a:gd name="connsiteX5" fmla="*/ 9426 w 11336"/>
                <a:gd name="connsiteY5" fmla="*/ 9830 h 10095"/>
                <a:gd name="connsiteX6" fmla="*/ 11336 w 11336"/>
                <a:gd name="connsiteY6" fmla="*/ 6111 h 1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36" h="10095">
                  <a:moveTo>
                    <a:pt x="0" y="10095"/>
                  </a:moveTo>
                  <a:cubicBezTo>
                    <a:pt x="263" y="9081"/>
                    <a:pt x="1026" y="4849"/>
                    <a:pt x="1579" y="4008"/>
                  </a:cubicBezTo>
                  <a:cubicBezTo>
                    <a:pt x="2132" y="3167"/>
                    <a:pt x="2699" y="4078"/>
                    <a:pt x="3317" y="5048"/>
                  </a:cubicBezTo>
                  <a:cubicBezTo>
                    <a:pt x="3935" y="6018"/>
                    <a:pt x="4650" y="10627"/>
                    <a:pt x="5287" y="9830"/>
                  </a:cubicBezTo>
                  <a:cubicBezTo>
                    <a:pt x="5924" y="9034"/>
                    <a:pt x="6466" y="0"/>
                    <a:pt x="7149" y="0"/>
                  </a:cubicBezTo>
                  <a:cubicBezTo>
                    <a:pt x="7834" y="0"/>
                    <a:pt x="8729" y="8768"/>
                    <a:pt x="9426" y="9830"/>
                  </a:cubicBezTo>
                  <a:cubicBezTo>
                    <a:pt x="10121" y="10893"/>
                    <a:pt x="10841" y="6643"/>
                    <a:pt x="11336" y="6111"/>
                  </a:cubicBezTo>
                </a:path>
              </a:pathLst>
            </a:custGeom>
            <a:noFill/>
            <a:ln w="38100">
              <a:solidFill>
                <a:schemeClr val="tx2"/>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61" name="Text Box 21"/>
            <p:cNvSpPr txBox="1">
              <a:spLocks noChangeArrowheads="1"/>
            </p:cNvSpPr>
            <p:nvPr/>
          </p:nvSpPr>
          <p:spPr bwMode="auto">
            <a:xfrm>
              <a:off x="6340743" y="3769614"/>
              <a:ext cx="1005665"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400" b="1" kern="0" dirty="0">
                  <a:latin typeface="Helvetica"/>
                  <a:cs typeface="Helvetica"/>
                </a:rPr>
                <a:t>5’ </a:t>
              </a:r>
              <a:r>
                <a:rPr lang="en-US" sz="1400" b="1" kern="0" dirty="0">
                  <a:latin typeface="Arial" pitchFamily="34" charset="0"/>
                  <a:cs typeface="Arial" pitchFamily="34" charset="0"/>
                </a:rPr>
                <a:t>degradation</a:t>
              </a:r>
            </a:p>
          </p:txBody>
        </p:sp>
        <p:sp>
          <p:nvSpPr>
            <p:cNvPr id="67" name="Curved Down Arrow 66"/>
            <p:cNvSpPr/>
            <p:nvPr/>
          </p:nvSpPr>
          <p:spPr>
            <a:xfrm>
              <a:off x="7871767" y="4430817"/>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68" name="Curved Down Arrow 67"/>
            <p:cNvSpPr/>
            <p:nvPr/>
          </p:nvSpPr>
          <p:spPr>
            <a:xfrm>
              <a:off x="8258079" y="4430817"/>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69" name="Curved Down Arrow 68"/>
            <p:cNvSpPr/>
            <p:nvPr/>
          </p:nvSpPr>
          <p:spPr>
            <a:xfrm>
              <a:off x="8613555" y="4430817"/>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grpSp>
          <p:nvGrpSpPr>
            <p:cNvPr id="89" name="Group 90"/>
            <p:cNvGrpSpPr/>
            <p:nvPr/>
          </p:nvGrpSpPr>
          <p:grpSpPr>
            <a:xfrm>
              <a:off x="8949057" y="4621336"/>
              <a:ext cx="286554" cy="156520"/>
              <a:chOff x="994475" y="5279438"/>
              <a:chExt cx="204214" cy="98345"/>
            </a:xfrm>
          </p:grpSpPr>
          <p:cxnSp>
            <p:nvCxnSpPr>
              <p:cNvPr id="154" name="Straight Connector 112"/>
              <p:cNvCxnSpPr>
                <a:cxnSpLocks noChangeShapeType="1"/>
              </p:cNvCxnSpPr>
              <p:nvPr/>
            </p:nvCxnSpPr>
            <p:spPr bwMode="auto">
              <a:xfrm>
                <a:off x="1018934" y="5336719"/>
                <a:ext cx="4058" cy="34209"/>
              </a:xfrm>
              <a:prstGeom prst="line">
                <a:avLst/>
              </a:prstGeom>
              <a:grpFill/>
              <a:ln w="12700" algn="ctr">
                <a:solidFill>
                  <a:schemeClr val="accent6">
                    <a:lumMod val="75000"/>
                  </a:schemeClr>
                </a:solidFill>
                <a:round/>
                <a:headEnd/>
                <a:tailEnd/>
              </a:ln>
            </p:spPr>
          </p:cxnSp>
          <p:cxnSp>
            <p:nvCxnSpPr>
              <p:cNvPr id="155" name="Straight Connector 113"/>
              <p:cNvCxnSpPr>
                <a:cxnSpLocks noChangeShapeType="1"/>
              </p:cNvCxnSpPr>
              <p:nvPr/>
            </p:nvCxnSpPr>
            <p:spPr bwMode="auto">
              <a:xfrm rot="4870270">
                <a:off x="1007911" y="5334685"/>
                <a:ext cx="65341" cy="897"/>
              </a:xfrm>
              <a:prstGeom prst="line">
                <a:avLst/>
              </a:prstGeom>
              <a:grpFill/>
              <a:ln w="12700" algn="ctr">
                <a:solidFill>
                  <a:schemeClr val="accent6">
                    <a:lumMod val="75000"/>
                  </a:schemeClr>
                </a:solidFill>
                <a:round/>
                <a:headEnd/>
                <a:tailEnd/>
              </a:ln>
            </p:spPr>
          </p:cxnSp>
          <p:cxnSp>
            <p:nvCxnSpPr>
              <p:cNvPr id="156" name="Straight Connector 114"/>
              <p:cNvCxnSpPr>
                <a:cxnSpLocks noChangeShapeType="1"/>
              </p:cNvCxnSpPr>
              <p:nvPr/>
            </p:nvCxnSpPr>
            <p:spPr bwMode="auto">
              <a:xfrm rot="4870270">
                <a:off x="1028806" y="5331823"/>
                <a:ext cx="66237" cy="897"/>
              </a:xfrm>
              <a:prstGeom prst="line">
                <a:avLst/>
              </a:prstGeom>
              <a:grpFill/>
              <a:ln w="12700" algn="ctr">
                <a:solidFill>
                  <a:schemeClr val="accent6">
                    <a:lumMod val="75000"/>
                  </a:schemeClr>
                </a:solidFill>
                <a:round/>
                <a:headEnd/>
                <a:tailEnd/>
              </a:ln>
            </p:spPr>
          </p:cxnSp>
          <p:cxnSp>
            <p:nvCxnSpPr>
              <p:cNvPr id="157" name="Straight Connector 115"/>
              <p:cNvCxnSpPr>
                <a:cxnSpLocks noChangeShapeType="1"/>
              </p:cNvCxnSpPr>
              <p:nvPr/>
            </p:nvCxnSpPr>
            <p:spPr bwMode="auto">
              <a:xfrm rot="4870270">
                <a:off x="1051346" y="5327939"/>
                <a:ext cx="65342" cy="897"/>
              </a:xfrm>
              <a:prstGeom prst="line">
                <a:avLst/>
              </a:prstGeom>
              <a:grpFill/>
              <a:ln w="12700" algn="ctr">
                <a:solidFill>
                  <a:schemeClr val="accent6">
                    <a:lumMod val="75000"/>
                  </a:schemeClr>
                </a:solidFill>
                <a:round/>
                <a:headEnd/>
                <a:tailEnd/>
              </a:ln>
            </p:spPr>
          </p:cxnSp>
          <p:cxnSp>
            <p:nvCxnSpPr>
              <p:cNvPr id="158" name="Straight Connector 116"/>
              <p:cNvCxnSpPr>
                <a:cxnSpLocks noChangeShapeType="1"/>
              </p:cNvCxnSpPr>
              <p:nvPr/>
            </p:nvCxnSpPr>
            <p:spPr bwMode="auto">
              <a:xfrm rot="4870270">
                <a:off x="1072620" y="5324635"/>
                <a:ext cx="65342" cy="897"/>
              </a:xfrm>
              <a:prstGeom prst="line">
                <a:avLst/>
              </a:prstGeom>
              <a:grpFill/>
              <a:ln w="12700" algn="ctr">
                <a:solidFill>
                  <a:schemeClr val="accent6">
                    <a:lumMod val="75000"/>
                  </a:schemeClr>
                </a:solidFill>
                <a:round/>
                <a:headEnd/>
                <a:tailEnd/>
              </a:ln>
            </p:spPr>
          </p:cxnSp>
          <p:cxnSp>
            <p:nvCxnSpPr>
              <p:cNvPr id="159" name="Straight Connector 117"/>
              <p:cNvCxnSpPr>
                <a:cxnSpLocks noChangeShapeType="1"/>
              </p:cNvCxnSpPr>
              <p:nvPr/>
            </p:nvCxnSpPr>
            <p:spPr bwMode="auto">
              <a:xfrm rot="4870270">
                <a:off x="1093894" y="5321330"/>
                <a:ext cx="65342" cy="897"/>
              </a:xfrm>
              <a:prstGeom prst="line">
                <a:avLst/>
              </a:prstGeom>
              <a:grpFill/>
              <a:ln w="12700" algn="ctr">
                <a:solidFill>
                  <a:schemeClr val="accent6">
                    <a:lumMod val="75000"/>
                  </a:schemeClr>
                </a:solidFill>
                <a:round/>
                <a:headEnd/>
                <a:tailEnd/>
              </a:ln>
            </p:spPr>
          </p:cxnSp>
          <p:cxnSp>
            <p:nvCxnSpPr>
              <p:cNvPr id="160" name="Straight Connector 118"/>
              <p:cNvCxnSpPr>
                <a:cxnSpLocks noChangeShapeType="1"/>
              </p:cNvCxnSpPr>
              <p:nvPr/>
            </p:nvCxnSpPr>
            <p:spPr bwMode="auto">
              <a:xfrm rot="4870270">
                <a:off x="1116055" y="5317888"/>
                <a:ext cx="65342" cy="897"/>
              </a:xfrm>
              <a:prstGeom prst="line">
                <a:avLst/>
              </a:prstGeom>
              <a:grpFill/>
              <a:ln w="12700" algn="ctr">
                <a:solidFill>
                  <a:schemeClr val="accent6">
                    <a:lumMod val="75000"/>
                  </a:schemeClr>
                </a:solidFill>
                <a:round/>
                <a:headEnd/>
                <a:tailEnd/>
              </a:ln>
            </p:spPr>
          </p:cxnSp>
          <p:cxnSp>
            <p:nvCxnSpPr>
              <p:cNvPr id="161" name="Straight Connector 112"/>
              <p:cNvCxnSpPr>
                <a:cxnSpLocks noChangeShapeType="1"/>
              </p:cNvCxnSpPr>
              <p:nvPr/>
            </p:nvCxnSpPr>
            <p:spPr bwMode="auto">
              <a:xfrm>
                <a:off x="998996" y="5341481"/>
                <a:ext cx="4058" cy="34209"/>
              </a:xfrm>
              <a:prstGeom prst="line">
                <a:avLst/>
              </a:prstGeom>
              <a:grpFill/>
              <a:ln w="12700" algn="ctr">
                <a:solidFill>
                  <a:schemeClr val="accent6">
                    <a:lumMod val="75000"/>
                  </a:schemeClr>
                </a:solidFill>
                <a:round/>
                <a:headEnd/>
                <a:tailEnd/>
              </a:ln>
            </p:spPr>
          </p:cxnSp>
          <p:cxnSp>
            <p:nvCxnSpPr>
              <p:cNvPr id="162" name="Straight Connector 161"/>
              <p:cNvCxnSpPr/>
              <p:nvPr/>
            </p:nvCxnSpPr>
            <p:spPr>
              <a:xfrm flipV="1">
                <a:off x="994475" y="5345885"/>
                <a:ext cx="172779" cy="31898"/>
              </a:xfrm>
              <a:prstGeom prst="line">
                <a:avLst/>
              </a:prstGeom>
              <a:grpFill/>
              <a:ln w="12700" algn="ctr">
                <a:solidFill>
                  <a:schemeClr val="accent6">
                    <a:lumMod val="75000"/>
                  </a:schemeClr>
                </a:solidFill>
                <a:round/>
                <a:headEnd/>
                <a:tailEnd/>
              </a:ln>
            </p:spPr>
          </p:cxnSp>
          <p:cxnSp>
            <p:nvCxnSpPr>
              <p:cNvPr id="163" name="Straight Connector 162"/>
              <p:cNvCxnSpPr/>
              <p:nvPr/>
            </p:nvCxnSpPr>
            <p:spPr>
              <a:xfrm flipV="1">
                <a:off x="1025910" y="5279438"/>
                <a:ext cx="172779" cy="31898"/>
              </a:xfrm>
              <a:prstGeom prst="line">
                <a:avLst/>
              </a:prstGeom>
              <a:grpFill/>
              <a:ln w="12700" algn="ctr">
                <a:solidFill>
                  <a:schemeClr val="accent6">
                    <a:lumMod val="75000"/>
                  </a:schemeClr>
                </a:solidFill>
                <a:round/>
                <a:headEnd/>
                <a:tailEnd/>
              </a:ln>
            </p:spPr>
          </p:cxnSp>
          <p:cxnSp>
            <p:nvCxnSpPr>
              <p:cNvPr id="164" name="Straight Connector 112"/>
              <p:cNvCxnSpPr>
                <a:cxnSpLocks noChangeShapeType="1"/>
              </p:cNvCxnSpPr>
              <p:nvPr/>
            </p:nvCxnSpPr>
            <p:spPr bwMode="auto">
              <a:xfrm>
                <a:off x="1185163" y="5279584"/>
                <a:ext cx="4058" cy="34209"/>
              </a:xfrm>
              <a:prstGeom prst="line">
                <a:avLst/>
              </a:prstGeom>
              <a:grpFill/>
              <a:ln w="12700" algn="ctr">
                <a:solidFill>
                  <a:schemeClr val="accent6">
                    <a:lumMod val="75000"/>
                  </a:schemeClr>
                </a:solidFill>
                <a:round/>
                <a:headEnd/>
                <a:tailEnd/>
              </a:ln>
            </p:spPr>
          </p:cxnSp>
          <p:cxnSp>
            <p:nvCxnSpPr>
              <p:cNvPr id="165" name="Straight Connector 112"/>
              <p:cNvCxnSpPr>
                <a:cxnSpLocks noChangeShapeType="1"/>
              </p:cNvCxnSpPr>
              <p:nvPr/>
            </p:nvCxnSpPr>
            <p:spPr bwMode="auto">
              <a:xfrm>
                <a:off x="1165225" y="5284346"/>
                <a:ext cx="4058" cy="34209"/>
              </a:xfrm>
              <a:prstGeom prst="line">
                <a:avLst/>
              </a:prstGeom>
              <a:grpFill/>
              <a:ln w="12700" algn="ctr">
                <a:solidFill>
                  <a:schemeClr val="accent6">
                    <a:lumMod val="75000"/>
                  </a:schemeClr>
                </a:solidFill>
                <a:round/>
                <a:headEnd/>
                <a:tailEnd/>
              </a:ln>
            </p:spPr>
          </p:cxnSp>
        </p:grpSp>
        <p:grpSp>
          <p:nvGrpSpPr>
            <p:cNvPr id="90" name="Group 91"/>
            <p:cNvGrpSpPr/>
            <p:nvPr/>
          </p:nvGrpSpPr>
          <p:grpSpPr>
            <a:xfrm>
              <a:off x="7862796" y="4621336"/>
              <a:ext cx="286554" cy="156520"/>
              <a:chOff x="994475" y="5279438"/>
              <a:chExt cx="204214" cy="98345"/>
            </a:xfrm>
          </p:grpSpPr>
          <p:cxnSp>
            <p:nvCxnSpPr>
              <p:cNvPr id="142" name="Straight Connector 112"/>
              <p:cNvCxnSpPr>
                <a:cxnSpLocks noChangeShapeType="1"/>
              </p:cNvCxnSpPr>
              <p:nvPr/>
            </p:nvCxnSpPr>
            <p:spPr bwMode="auto">
              <a:xfrm>
                <a:off x="1018934" y="5336719"/>
                <a:ext cx="4058" cy="34209"/>
              </a:xfrm>
              <a:prstGeom prst="line">
                <a:avLst/>
              </a:prstGeom>
              <a:grpFill/>
              <a:ln w="12700" algn="ctr">
                <a:solidFill>
                  <a:schemeClr val="accent6">
                    <a:lumMod val="75000"/>
                  </a:schemeClr>
                </a:solidFill>
                <a:round/>
                <a:headEnd/>
                <a:tailEnd/>
              </a:ln>
            </p:spPr>
          </p:cxnSp>
          <p:cxnSp>
            <p:nvCxnSpPr>
              <p:cNvPr id="143" name="Straight Connector 113"/>
              <p:cNvCxnSpPr>
                <a:cxnSpLocks noChangeShapeType="1"/>
              </p:cNvCxnSpPr>
              <p:nvPr/>
            </p:nvCxnSpPr>
            <p:spPr bwMode="auto">
              <a:xfrm rot="4870270">
                <a:off x="1007911" y="5334685"/>
                <a:ext cx="65341" cy="897"/>
              </a:xfrm>
              <a:prstGeom prst="line">
                <a:avLst/>
              </a:prstGeom>
              <a:grpFill/>
              <a:ln w="12700" algn="ctr">
                <a:solidFill>
                  <a:schemeClr val="accent6">
                    <a:lumMod val="75000"/>
                  </a:schemeClr>
                </a:solidFill>
                <a:round/>
                <a:headEnd/>
                <a:tailEnd/>
              </a:ln>
            </p:spPr>
          </p:cxnSp>
          <p:cxnSp>
            <p:nvCxnSpPr>
              <p:cNvPr id="144" name="Straight Connector 114"/>
              <p:cNvCxnSpPr>
                <a:cxnSpLocks noChangeShapeType="1"/>
              </p:cNvCxnSpPr>
              <p:nvPr/>
            </p:nvCxnSpPr>
            <p:spPr bwMode="auto">
              <a:xfrm rot="4870270">
                <a:off x="1028806" y="5331823"/>
                <a:ext cx="66237" cy="897"/>
              </a:xfrm>
              <a:prstGeom prst="line">
                <a:avLst/>
              </a:prstGeom>
              <a:grpFill/>
              <a:ln w="12700" algn="ctr">
                <a:solidFill>
                  <a:schemeClr val="accent6">
                    <a:lumMod val="75000"/>
                  </a:schemeClr>
                </a:solidFill>
                <a:round/>
                <a:headEnd/>
                <a:tailEnd/>
              </a:ln>
            </p:spPr>
          </p:cxnSp>
          <p:cxnSp>
            <p:nvCxnSpPr>
              <p:cNvPr id="145" name="Straight Connector 115"/>
              <p:cNvCxnSpPr>
                <a:cxnSpLocks noChangeShapeType="1"/>
              </p:cNvCxnSpPr>
              <p:nvPr/>
            </p:nvCxnSpPr>
            <p:spPr bwMode="auto">
              <a:xfrm rot="4870270">
                <a:off x="1051346" y="5327939"/>
                <a:ext cx="65342" cy="897"/>
              </a:xfrm>
              <a:prstGeom prst="line">
                <a:avLst/>
              </a:prstGeom>
              <a:grpFill/>
              <a:ln w="12700" algn="ctr">
                <a:solidFill>
                  <a:schemeClr val="accent6">
                    <a:lumMod val="75000"/>
                  </a:schemeClr>
                </a:solidFill>
                <a:round/>
                <a:headEnd/>
                <a:tailEnd/>
              </a:ln>
            </p:spPr>
          </p:cxnSp>
          <p:cxnSp>
            <p:nvCxnSpPr>
              <p:cNvPr id="146" name="Straight Connector 116"/>
              <p:cNvCxnSpPr>
                <a:cxnSpLocks noChangeShapeType="1"/>
              </p:cNvCxnSpPr>
              <p:nvPr/>
            </p:nvCxnSpPr>
            <p:spPr bwMode="auto">
              <a:xfrm rot="4870270">
                <a:off x="1072620" y="5324635"/>
                <a:ext cx="65342" cy="897"/>
              </a:xfrm>
              <a:prstGeom prst="line">
                <a:avLst/>
              </a:prstGeom>
              <a:grpFill/>
              <a:ln w="12700" algn="ctr">
                <a:solidFill>
                  <a:schemeClr val="accent6">
                    <a:lumMod val="75000"/>
                  </a:schemeClr>
                </a:solidFill>
                <a:round/>
                <a:headEnd/>
                <a:tailEnd/>
              </a:ln>
            </p:spPr>
          </p:cxnSp>
          <p:cxnSp>
            <p:nvCxnSpPr>
              <p:cNvPr id="147" name="Straight Connector 117"/>
              <p:cNvCxnSpPr>
                <a:cxnSpLocks noChangeShapeType="1"/>
              </p:cNvCxnSpPr>
              <p:nvPr/>
            </p:nvCxnSpPr>
            <p:spPr bwMode="auto">
              <a:xfrm rot="4870270">
                <a:off x="1093894" y="5321330"/>
                <a:ext cx="65342" cy="897"/>
              </a:xfrm>
              <a:prstGeom prst="line">
                <a:avLst/>
              </a:prstGeom>
              <a:grpFill/>
              <a:ln w="12700" algn="ctr">
                <a:solidFill>
                  <a:schemeClr val="accent6">
                    <a:lumMod val="75000"/>
                  </a:schemeClr>
                </a:solidFill>
                <a:round/>
                <a:headEnd/>
                <a:tailEnd/>
              </a:ln>
            </p:spPr>
          </p:cxnSp>
          <p:cxnSp>
            <p:nvCxnSpPr>
              <p:cNvPr id="148" name="Straight Connector 118"/>
              <p:cNvCxnSpPr>
                <a:cxnSpLocks noChangeShapeType="1"/>
              </p:cNvCxnSpPr>
              <p:nvPr/>
            </p:nvCxnSpPr>
            <p:spPr bwMode="auto">
              <a:xfrm rot="4870270">
                <a:off x="1116055" y="5317888"/>
                <a:ext cx="65342" cy="897"/>
              </a:xfrm>
              <a:prstGeom prst="line">
                <a:avLst/>
              </a:prstGeom>
              <a:grpFill/>
              <a:ln w="12700" algn="ctr">
                <a:solidFill>
                  <a:schemeClr val="accent6">
                    <a:lumMod val="75000"/>
                  </a:schemeClr>
                </a:solidFill>
                <a:round/>
                <a:headEnd/>
                <a:tailEnd/>
              </a:ln>
            </p:spPr>
          </p:cxnSp>
          <p:cxnSp>
            <p:nvCxnSpPr>
              <p:cNvPr id="149" name="Straight Connector 112"/>
              <p:cNvCxnSpPr>
                <a:cxnSpLocks noChangeShapeType="1"/>
              </p:cNvCxnSpPr>
              <p:nvPr/>
            </p:nvCxnSpPr>
            <p:spPr bwMode="auto">
              <a:xfrm>
                <a:off x="998996" y="5341481"/>
                <a:ext cx="4058" cy="34209"/>
              </a:xfrm>
              <a:prstGeom prst="line">
                <a:avLst/>
              </a:prstGeom>
              <a:grpFill/>
              <a:ln w="12700" algn="ctr">
                <a:solidFill>
                  <a:schemeClr val="accent6">
                    <a:lumMod val="75000"/>
                  </a:schemeClr>
                </a:solidFill>
                <a:round/>
                <a:headEnd/>
                <a:tailEnd/>
              </a:ln>
            </p:spPr>
          </p:cxnSp>
          <p:cxnSp>
            <p:nvCxnSpPr>
              <p:cNvPr id="150" name="Straight Connector 149"/>
              <p:cNvCxnSpPr/>
              <p:nvPr/>
            </p:nvCxnSpPr>
            <p:spPr>
              <a:xfrm flipV="1">
                <a:off x="994475" y="5345885"/>
                <a:ext cx="172779" cy="31898"/>
              </a:xfrm>
              <a:prstGeom prst="line">
                <a:avLst/>
              </a:prstGeom>
              <a:grpFill/>
              <a:ln w="12700" algn="ctr">
                <a:solidFill>
                  <a:schemeClr val="accent6">
                    <a:lumMod val="75000"/>
                  </a:schemeClr>
                </a:solidFill>
                <a:round/>
                <a:headEnd/>
                <a:tailEnd/>
              </a:ln>
            </p:spPr>
          </p:cxnSp>
          <p:cxnSp>
            <p:nvCxnSpPr>
              <p:cNvPr id="151" name="Straight Connector 150"/>
              <p:cNvCxnSpPr/>
              <p:nvPr/>
            </p:nvCxnSpPr>
            <p:spPr>
              <a:xfrm flipV="1">
                <a:off x="1025910" y="5279438"/>
                <a:ext cx="172779" cy="31898"/>
              </a:xfrm>
              <a:prstGeom prst="line">
                <a:avLst/>
              </a:prstGeom>
              <a:grpFill/>
              <a:ln w="12700" algn="ctr">
                <a:solidFill>
                  <a:schemeClr val="accent6">
                    <a:lumMod val="75000"/>
                  </a:schemeClr>
                </a:solidFill>
                <a:round/>
                <a:headEnd/>
                <a:tailEnd/>
              </a:ln>
            </p:spPr>
          </p:cxnSp>
          <p:cxnSp>
            <p:nvCxnSpPr>
              <p:cNvPr id="152" name="Straight Connector 112"/>
              <p:cNvCxnSpPr>
                <a:cxnSpLocks noChangeShapeType="1"/>
              </p:cNvCxnSpPr>
              <p:nvPr/>
            </p:nvCxnSpPr>
            <p:spPr bwMode="auto">
              <a:xfrm>
                <a:off x="1185163" y="5279584"/>
                <a:ext cx="4058" cy="34209"/>
              </a:xfrm>
              <a:prstGeom prst="line">
                <a:avLst/>
              </a:prstGeom>
              <a:grpFill/>
              <a:ln w="12700" algn="ctr">
                <a:solidFill>
                  <a:schemeClr val="accent6">
                    <a:lumMod val="75000"/>
                  </a:schemeClr>
                </a:solidFill>
                <a:round/>
                <a:headEnd/>
                <a:tailEnd/>
              </a:ln>
            </p:spPr>
          </p:cxnSp>
          <p:cxnSp>
            <p:nvCxnSpPr>
              <p:cNvPr id="153" name="Straight Connector 112"/>
              <p:cNvCxnSpPr>
                <a:cxnSpLocks noChangeShapeType="1"/>
              </p:cNvCxnSpPr>
              <p:nvPr/>
            </p:nvCxnSpPr>
            <p:spPr bwMode="auto">
              <a:xfrm>
                <a:off x="1165225" y="5284346"/>
                <a:ext cx="4058" cy="34209"/>
              </a:xfrm>
              <a:prstGeom prst="line">
                <a:avLst/>
              </a:prstGeom>
              <a:grpFill/>
              <a:ln w="12700" algn="ctr">
                <a:solidFill>
                  <a:schemeClr val="accent6">
                    <a:lumMod val="75000"/>
                  </a:schemeClr>
                </a:solidFill>
                <a:round/>
                <a:headEnd/>
                <a:tailEnd/>
              </a:ln>
            </p:spPr>
          </p:cxnSp>
        </p:grpSp>
        <p:grpSp>
          <p:nvGrpSpPr>
            <p:cNvPr id="91" name="Group 92"/>
            <p:cNvGrpSpPr/>
            <p:nvPr/>
          </p:nvGrpSpPr>
          <p:grpSpPr>
            <a:xfrm>
              <a:off x="8234366" y="4621336"/>
              <a:ext cx="286554" cy="156520"/>
              <a:chOff x="994475" y="5279438"/>
              <a:chExt cx="204214" cy="98345"/>
            </a:xfrm>
          </p:grpSpPr>
          <p:cxnSp>
            <p:nvCxnSpPr>
              <p:cNvPr id="130" name="Straight Connector 112"/>
              <p:cNvCxnSpPr>
                <a:cxnSpLocks noChangeShapeType="1"/>
              </p:cNvCxnSpPr>
              <p:nvPr/>
            </p:nvCxnSpPr>
            <p:spPr bwMode="auto">
              <a:xfrm>
                <a:off x="1018934" y="5336719"/>
                <a:ext cx="4058" cy="34209"/>
              </a:xfrm>
              <a:prstGeom prst="line">
                <a:avLst/>
              </a:prstGeom>
              <a:grpFill/>
              <a:ln w="12700" algn="ctr">
                <a:solidFill>
                  <a:schemeClr val="accent6">
                    <a:lumMod val="75000"/>
                  </a:schemeClr>
                </a:solidFill>
                <a:round/>
                <a:headEnd/>
                <a:tailEnd/>
              </a:ln>
            </p:spPr>
          </p:cxnSp>
          <p:cxnSp>
            <p:nvCxnSpPr>
              <p:cNvPr id="131" name="Straight Connector 113"/>
              <p:cNvCxnSpPr>
                <a:cxnSpLocks noChangeShapeType="1"/>
              </p:cNvCxnSpPr>
              <p:nvPr/>
            </p:nvCxnSpPr>
            <p:spPr bwMode="auto">
              <a:xfrm rot="4870270">
                <a:off x="1007911" y="5334685"/>
                <a:ext cx="65341" cy="897"/>
              </a:xfrm>
              <a:prstGeom prst="line">
                <a:avLst/>
              </a:prstGeom>
              <a:grpFill/>
              <a:ln w="12700" algn="ctr">
                <a:solidFill>
                  <a:schemeClr val="accent6">
                    <a:lumMod val="75000"/>
                  </a:schemeClr>
                </a:solidFill>
                <a:round/>
                <a:headEnd/>
                <a:tailEnd/>
              </a:ln>
            </p:spPr>
          </p:cxnSp>
          <p:cxnSp>
            <p:nvCxnSpPr>
              <p:cNvPr id="132" name="Straight Connector 114"/>
              <p:cNvCxnSpPr>
                <a:cxnSpLocks noChangeShapeType="1"/>
              </p:cNvCxnSpPr>
              <p:nvPr/>
            </p:nvCxnSpPr>
            <p:spPr bwMode="auto">
              <a:xfrm rot="4870270">
                <a:off x="1028806" y="5331823"/>
                <a:ext cx="66237" cy="897"/>
              </a:xfrm>
              <a:prstGeom prst="line">
                <a:avLst/>
              </a:prstGeom>
              <a:grpFill/>
              <a:ln w="12700" algn="ctr">
                <a:solidFill>
                  <a:schemeClr val="accent6">
                    <a:lumMod val="75000"/>
                  </a:schemeClr>
                </a:solidFill>
                <a:round/>
                <a:headEnd/>
                <a:tailEnd/>
              </a:ln>
            </p:spPr>
          </p:cxnSp>
          <p:cxnSp>
            <p:nvCxnSpPr>
              <p:cNvPr id="133" name="Straight Connector 115"/>
              <p:cNvCxnSpPr>
                <a:cxnSpLocks noChangeShapeType="1"/>
              </p:cNvCxnSpPr>
              <p:nvPr/>
            </p:nvCxnSpPr>
            <p:spPr bwMode="auto">
              <a:xfrm rot="4870270">
                <a:off x="1051346" y="5327939"/>
                <a:ext cx="65342" cy="897"/>
              </a:xfrm>
              <a:prstGeom prst="line">
                <a:avLst/>
              </a:prstGeom>
              <a:grpFill/>
              <a:ln w="12700" algn="ctr">
                <a:solidFill>
                  <a:schemeClr val="accent6">
                    <a:lumMod val="75000"/>
                  </a:schemeClr>
                </a:solidFill>
                <a:round/>
                <a:headEnd/>
                <a:tailEnd/>
              </a:ln>
            </p:spPr>
          </p:cxnSp>
          <p:cxnSp>
            <p:nvCxnSpPr>
              <p:cNvPr id="134" name="Straight Connector 116"/>
              <p:cNvCxnSpPr>
                <a:cxnSpLocks noChangeShapeType="1"/>
              </p:cNvCxnSpPr>
              <p:nvPr/>
            </p:nvCxnSpPr>
            <p:spPr bwMode="auto">
              <a:xfrm rot="4870270">
                <a:off x="1072620" y="5324635"/>
                <a:ext cx="65342" cy="897"/>
              </a:xfrm>
              <a:prstGeom prst="line">
                <a:avLst/>
              </a:prstGeom>
              <a:grpFill/>
              <a:ln w="12700" algn="ctr">
                <a:solidFill>
                  <a:schemeClr val="accent6">
                    <a:lumMod val="75000"/>
                  </a:schemeClr>
                </a:solidFill>
                <a:round/>
                <a:headEnd/>
                <a:tailEnd/>
              </a:ln>
            </p:spPr>
          </p:cxnSp>
          <p:cxnSp>
            <p:nvCxnSpPr>
              <p:cNvPr id="135" name="Straight Connector 117"/>
              <p:cNvCxnSpPr>
                <a:cxnSpLocks noChangeShapeType="1"/>
              </p:cNvCxnSpPr>
              <p:nvPr/>
            </p:nvCxnSpPr>
            <p:spPr bwMode="auto">
              <a:xfrm rot="4870270">
                <a:off x="1093894" y="5321330"/>
                <a:ext cx="65342" cy="897"/>
              </a:xfrm>
              <a:prstGeom prst="line">
                <a:avLst/>
              </a:prstGeom>
              <a:grpFill/>
              <a:ln w="12700" algn="ctr">
                <a:solidFill>
                  <a:schemeClr val="accent6">
                    <a:lumMod val="75000"/>
                  </a:schemeClr>
                </a:solidFill>
                <a:round/>
                <a:headEnd/>
                <a:tailEnd/>
              </a:ln>
            </p:spPr>
          </p:cxnSp>
          <p:cxnSp>
            <p:nvCxnSpPr>
              <p:cNvPr id="136" name="Straight Connector 118"/>
              <p:cNvCxnSpPr>
                <a:cxnSpLocks noChangeShapeType="1"/>
              </p:cNvCxnSpPr>
              <p:nvPr/>
            </p:nvCxnSpPr>
            <p:spPr bwMode="auto">
              <a:xfrm rot="4870270">
                <a:off x="1116055" y="5317888"/>
                <a:ext cx="65342" cy="897"/>
              </a:xfrm>
              <a:prstGeom prst="line">
                <a:avLst/>
              </a:prstGeom>
              <a:grpFill/>
              <a:ln w="12700" algn="ctr">
                <a:solidFill>
                  <a:schemeClr val="accent6">
                    <a:lumMod val="75000"/>
                  </a:schemeClr>
                </a:solidFill>
                <a:round/>
                <a:headEnd/>
                <a:tailEnd/>
              </a:ln>
            </p:spPr>
          </p:cxnSp>
          <p:cxnSp>
            <p:nvCxnSpPr>
              <p:cNvPr id="137" name="Straight Connector 112"/>
              <p:cNvCxnSpPr>
                <a:cxnSpLocks noChangeShapeType="1"/>
              </p:cNvCxnSpPr>
              <p:nvPr/>
            </p:nvCxnSpPr>
            <p:spPr bwMode="auto">
              <a:xfrm>
                <a:off x="998996" y="5341481"/>
                <a:ext cx="4058" cy="34209"/>
              </a:xfrm>
              <a:prstGeom prst="line">
                <a:avLst/>
              </a:prstGeom>
              <a:grpFill/>
              <a:ln w="12700" algn="ctr">
                <a:solidFill>
                  <a:schemeClr val="accent6">
                    <a:lumMod val="75000"/>
                  </a:schemeClr>
                </a:solidFill>
                <a:round/>
                <a:headEnd/>
                <a:tailEnd/>
              </a:ln>
            </p:spPr>
          </p:cxnSp>
          <p:cxnSp>
            <p:nvCxnSpPr>
              <p:cNvPr id="138" name="Straight Connector 137"/>
              <p:cNvCxnSpPr/>
              <p:nvPr/>
            </p:nvCxnSpPr>
            <p:spPr>
              <a:xfrm flipV="1">
                <a:off x="994475" y="5345885"/>
                <a:ext cx="172779" cy="31898"/>
              </a:xfrm>
              <a:prstGeom prst="line">
                <a:avLst/>
              </a:prstGeom>
              <a:grpFill/>
              <a:ln w="12700" algn="ctr">
                <a:solidFill>
                  <a:schemeClr val="accent6">
                    <a:lumMod val="75000"/>
                  </a:schemeClr>
                </a:solidFill>
                <a:round/>
                <a:headEnd/>
                <a:tailEnd/>
              </a:ln>
            </p:spPr>
          </p:cxnSp>
          <p:cxnSp>
            <p:nvCxnSpPr>
              <p:cNvPr id="139" name="Straight Connector 138"/>
              <p:cNvCxnSpPr/>
              <p:nvPr/>
            </p:nvCxnSpPr>
            <p:spPr>
              <a:xfrm flipV="1">
                <a:off x="1025910" y="5279438"/>
                <a:ext cx="172779" cy="31898"/>
              </a:xfrm>
              <a:prstGeom prst="line">
                <a:avLst/>
              </a:prstGeom>
              <a:grpFill/>
              <a:ln w="12700" algn="ctr">
                <a:solidFill>
                  <a:schemeClr val="accent6">
                    <a:lumMod val="75000"/>
                  </a:schemeClr>
                </a:solidFill>
                <a:round/>
                <a:headEnd/>
                <a:tailEnd/>
              </a:ln>
            </p:spPr>
          </p:cxnSp>
          <p:cxnSp>
            <p:nvCxnSpPr>
              <p:cNvPr id="140" name="Straight Connector 112"/>
              <p:cNvCxnSpPr>
                <a:cxnSpLocks noChangeShapeType="1"/>
              </p:cNvCxnSpPr>
              <p:nvPr/>
            </p:nvCxnSpPr>
            <p:spPr bwMode="auto">
              <a:xfrm>
                <a:off x="1185163" y="5279584"/>
                <a:ext cx="4058" cy="34209"/>
              </a:xfrm>
              <a:prstGeom prst="line">
                <a:avLst/>
              </a:prstGeom>
              <a:grpFill/>
              <a:ln w="12700" algn="ctr">
                <a:solidFill>
                  <a:schemeClr val="accent6">
                    <a:lumMod val="75000"/>
                  </a:schemeClr>
                </a:solidFill>
                <a:round/>
                <a:headEnd/>
                <a:tailEnd/>
              </a:ln>
            </p:spPr>
          </p:cxnSp>
          <p:cxnSp>
            <p:nvCxnSpPr>
              <p:cNvPr id="141" name="Straight Connector 112"/>
              <p:cNvCxnSpPr>
                <a:cxnSpLocks noChangeShapeType="1"/>
              </p:cNvCxnSpPr>
              <p:nvPr/>
            </p:nvCxnSpPr>
            <p:spPr bwMode="auto">
              <a:xfrm>
                <a:off x="1165225" y="5284346"/>
                <a:ext cx="4058" cy="34209"/>
              </a:xfrm>
              <a:prstGeom prst="line">
                <a:avLst/>
              </a:prstGeom>
              <a:grpFill/>
              <a:ln w="12700" algn="ctr">
                <a:solidFill>
                  <a:schemeClr val="accent6">
                    <a:lumMod val="75000"/>
                  </a:schemeClr>
                </a:solidFill>
                <a:round/>
                <a:headEnd/>
                <a:tailEnd/>
              </a:ln>
            </p:spPr>
          </p:cxnSp>
        </p:grpSp>
        <p:grpSp>
          <p:nvGrpSpPr>
            <p:cNvPr id="92" name="Group 93"/>
            <p:cNvGrpSpPr/>
            <p:nvPr/>
          </p:nvGrpSpPr>
          <p:grpSpPr>
            <a:xfrm>
              <a:off x="8577488" y="4621336"/>
              <a:ext cx="286554" cy="156520"/>
              <a:chOff x="994475" y="5279438"/>
              <a:chExt cx="204214" cy="98345"/>
            </a:xfrm>
          </p:grpSpPr>
          <p:cxnSp>
            <p:nvCxnSpPr>
              <p:cNvPr id="118" name="Straight Connector 112"/>
              <p:cNvCxnSpPr>
                <a:cxnSpLocks noChangeShapeType="1"/>
              </p:cNvCxnSpPr>
              <p:nvPr/>
            </p:nvCxnSpPr>
            <p:spPr bwMode="auto">
              <a:xfrm>
                <a:off x="1018934" y="5336719"/>
                <a:ext cx="4058" cy="34209"/>
              </a:xfrm>
              <a:prstGeom prst="line">
                <a:avLst/>
              </a:prstGeom>
              <a:grpFill/>
              <a:ln w="12700" algn="ctr">
                <a:solidFill>
                  <a:schemeClr val="accent6">
                    <a:lumMod val="75000"/>
                  </a:schemeClr>
                </a:solidFill>
                <a:round/>
                <a:headEnd/>
                <a:tailEnd/>
              </a:ln>
            </p:spPr>
          </p:cxnSp>
          <p:cxnSp>
            <p:nvCxnSpPr>
              <p:cNvPr id="119" name="Straight Connector 113"/>
              <p:cNvCxnSpPr>
                <a:cxnSpLocks noChangeShapeType="1"/>
              </p:cNvCxnSpPr>
              <p:nvPr/>
            </p:nvCxnSpPr>
            <p:spPr bwMode="auto">
              <a:xfrm rot="4870270">
                <a:off x="1007911" y="5334685"/>
                <a:ext cx="65341" cy="897"/>
              </a:xfrm>
              <a:prstGeom prst="line">
                <a:avLst/>
              </a:prstGeom>
              <a:grpFill/>
              <a:ln w="12700" algn="ctr">
                <a:solidFill>
                  <a:schemeClr val="accent6">
                    <a:lumMod val="75000"/>
                  </a:schemeClr>
                </a:solidFill>
                <a:round/>
                <a:headEnd/>
                <a:tailEnd/>
              </a:ln>
            </p:spPr>
          </p:cxnSp>
          <p:cxnSp>
            <p:nvCxnSpPr>
              <p:cNvPr id="120" name="Straight Connector 114"/>
              <p:cNvCxnSpPr>
                <a:cxnSpLocks noChangeShapeType="1"/>
              </p:cNvCxnSpPr>
              <p:nvPr/>
            </p:nvCxnSpPr>
            <p:spPr bwMode="auto">
              <a:xfrm rot="4870270">
                <a:off x="1028806" y="5331823"/>
                <a:ext cx="66237" cy="897"/>
              </a:xfrm>
              <a:prstGeom prst="line">
                <a:avLst/>
              </a:prstGeom>
              <a:grpFill/>
              <a:ln w="12700" algn="ctr">
                <a:solidFill>
                  <a:schemeClr val="accent6">
                    <a:lumMod val="75000"/>
                  </a:schemeClr>
                </a:solidFill>
                <a:round/>
                <a:headEnd/>
                <a:tailEnd/>
              </a:ln>
            </p:spPr>
          </p:cxnSp>
          <p:cxnSp>
            <p:nvCxnSpPr>
              <p:cNvPr id="121" name="Straight Connector 115"/>
              <p:cNvCxnSpPr>
                <a:cxnSpLocks noChangeShapeType="1"/>
              </p:cNvCxnSpPr>
              <p:nvPr/>
            </p:nvCxnSpPr>
            <p:spPr bwMode="auto">
              <a:xfrm rot="4870270">
                <a:off x="1051346" y="5327939"/>
                <a:ext cx="65342" cy="897"/>
              </a:xfrm>
              <a:prstGeom prst="line">
                <a:avLst/>
              </a:prstGeom>
              <a:grpFill/>
              <a:ln w="12700" algn="ctr">
                <a:solidFill>
                  <a:schemeClr val="accent6">
                    <a:lumMod val="75000"/>
                  </a:schemeClr>
                </a:solidFill>
                <a:round/>
                <a:headEnd/>
                <a:tailEnd/>
              </a:ln>
            </p:spPr>
          </p:cxnSp>
          <p:cxnSp>
            <p:nvCxnSpPr>
              <p:cNvPr id="122" name="Straight Connector 116"/>
              <p:cNvCxnSpPr>
                <a:cxnSpLocks noChangeShapeType="1"/>
              </p:cNvCxnSpPr>
              <p:nvPr/>
            </p:nvCxnSpPr>
            <p:spPr bwMode="auto">
              <a:xfrm rot="4870270">
                <a:off x="1072620" y="5324635"/>
                <a:ext cx="65342" cy="897"/>
              </a:xfrm>
              <a:prstGeom prst="line">
                <a:avLst/>
              </a:prstGeom>
              <a:grpFill/>
              <a:ln w="12700" algn="ctr">
                <a:solidFill>
                  <a:schemeClr val="accent6">
                    <a:lumMod val="75000"/>
                  </a:schemeClr>
                </a:solidFill>
                <a:round/>
                <a:headEnd/>
                <a:tailEnd/>
              </a:ln>
            </p:spPr>
          </p:cxnSp>
          <p:cxnSp>
            <p:nvCxnSpPr>
              <p:cNvPr id="123" name="Straight Connector 117"/>
              <p:cNvCxnSpPr>
                <a:cxnSpLocks noChangeShapeType="1"/>
              </p:cNvCxnSpPr>
              <p:nvPr/>
            </p:nvCxnSpPr>
            <p:spPr bwMode="auto">
              <a:xfrm rot="4870270">
                <a:off x="1093894" y="5321330"/>
                <a:ext cx="65342" cy="897"/>
              </a:xfrm>
              <a:prstGeom prst="line">
                <a:avLst/>
              </a:prstGeom>
              <a:grpFill/>
              <a:ln w="12700" algn="ctr">
                <a:solidFill>
                  <a:schemeClr val="accent6">
                    <a:lumMod val="75000"/>
                  </a:schemeClr>
                </a:solidFill>
                <a:round/>
                <a:headEnd/>
                <a:tailEnd/>
              </a:ln>
            </p:spPr>
          </p:cxnSp>
          <p:cxnSp>
            <p:nvCxnSpPr>
              <p:cNvPr id="124" name="Straight Connector 118"/>
              <p:cNvCxnSpPr>
                <a:cxnSpLocks noChangeShapeType="1"/>
              </p:cNvCxnSpPr>
              <p:nvPr/>
            </p:nvCxnSpPr>
            <p:spPr bwMode="auto">
              <a:xfrm rot="4870270">
                <a:off x="1116055" y="5317888"/>
                <a:ext cx="65342" cy="897"/>
              </a:xfrm>
              <a:prstGeom prst="line">
                <a:avLst/>
              </a:prstGeom>
              <a:grpFill/>
              <a:ln w="12700" algn="ctr">
                <a:solidFill>
                  <a:schemeClr val="accent6">
                    <a:lumMod val="75000"/>
                  </a:schemeClr>
                </a:solidFill>
                <a:round/>
                <a:headEnd/>
                <a:tailEnd/>
              </a:ln>
            </p:spPr>
          </p:cxnSp>
          <p:cxnSp>
            <p:nvCxnSpPr>
              <p:cNvPr id="125" name="Straight Connector 112"/>
              <p:cNvCxnSpPr>
                <a:cxnSpLocks noChangeShapeType="1"/>
              </p:cNvCxnSpPr>
              <p:nvPr/>
            </p:nvCxnSpPr>
            <p:spPr bwMode="auto">
              <a:xfrm>
                <a:off x="998996" y="5341481"/>
                <a:ext cx="4058" cy="34209"/>
              </a:xfrm>
              <a:prstGeom prst="line">
                <a:avLst/>
              </a:prstGeom>
              <a:grpFill/>
              <a:ln w="12700" algn="ctr">
                <a:solidFill>
                  <a:schemeClr val="accent6">
                    <a:lumMod val="75000"/>
                  </a:schemeClr>
                </a:solidFill>
                <a:round/>
                <a:headEnd/>
                <a:tailEnd/>
              </a:ln>
            </p:spPr>
          </p:cxnSp>
          <p:cxnSp>
            <p:nvCxnSpPr>
              <p:cNvPr id="126" name="Straight Connector 125"/>
              <p:cNvCxnSpPr/>
              <p:nvPr/>
            </p:nvCxnSpPr>
            <p:spPr>
              <a:xfrm flipV="1">
                <a:off x="994475" y="5345885"/>
                <a:ext cx="172779" cy="31898"/>
              </a:xfrm>
              <a:prstGeom prst="line">
                <a:avLst/>
              </a:prstGeom>
              <a:grpFill/>
              <a:ln w="12700" algn="ctr">
                <a:solidFill>
                  <a:schemeClr val="accent6">
                    <a:lumMod val="75000"/>
                  </a:schemeClr>
                </a:solidFill>
                <a:round/>
                <a:headEnd/>
                <a:tailEnd/>
              </a:ln>
            </p:spPr>
          </p:cxnSp>
          <p:cxnSp>
            <p:nvCxnSpPr>
              <p:cNvPr id="127" name="Straight Connector 126"/>
              <p:cNvCxnSpPr/>
              <p:nvPr/>
            </p:nvCxnSpPr>
            <p:spPr>
              <a:xfrm flipV="1">
                <a:off x="1025910" y="5279438"/>
                <a:ext cx="172779" cy="31898"/>
              </a:xfrm>
              <a:prstGeom prst="line">
                <a:avLst/>
              </a:prstGeom>
              <a:grpFill/>
              <a:ln w="12700" algn="ctr">
                <a:solidFill>
                  <a:schemeClr val="accent6">
                    <a:lumMod val="75000"/>
                  </a:schemeClr>
                </a:solidFill>
                <a:round/>
                <a:headEnd/>
                <a:tailEnd/>
              </a:ln>
            </p:spPr>
          </p:cxnSp>
          <p:cxnSp>
            <p:nvCxnSpPr>
              <p:cNvPr id="128" name="Straight Connector 112"/>
              <p:cNvCxnSpPr>
                <a:cxnSpLocks noChangeShapeType="1"/>
              </p:cNvCxnSpPr>
              <p:nvPr/>
            </p:nvCxnSpPr>
            <p:spPr bwMode="auto">
              <a:xfrm>
                <a:off x="1185163" y="5279584"/>
                <a:ext cx="4058" cy="34209"/>
              </a:xfrm>
              <a:prstGeom prst="line">
                <a:avLst/>
              </a:prstGeom>
              <a:grpFill/>
              <a:ln w="12700" algn="ctr">
                <a:solidFill>
                  <a:schemeClr val="accent6">
                    <a:lumMod val="75000"/>
                  </a:schemeClr>
                </a:solidFill>
                <a:round/>
                <a:headEnd/>
                <a:tailEnd/>
              </a:ln>
            </p:spPr>
          </p:cxnSp>
          <p:cxnSp>
            <p:nvCxnSpPr>
              <p:cNvPr id="129" name="Straight Connector 112"/>
              <p:cNvCxnSpPr>
                <a:cxnSpLocks noChangeShapeType="1"/>
              </p:cNvCxnSpPr>
              <p:nvPr/>
            </p:nvCxnSpPr>
            <p:spPr bwMode="auto">
              <a:xfrm>
                <a:off x="1165225" y="5284346"/>
                <a:ext cx="4058" cy="34209"/>
              </a:xfrm>
              <a:prstGeom prst="line">
                <a:avLst/>
              </a:prstGeom>
              <a:grpFill/>
              <a:ln w="12700" algn="ctr">
                <a:solidFill>
                  <a:schemeClr val="accent6">
                    <a:lumMod val="75000"/>
                  </a:schemeClr>
                </a:solidFill>
                <a:round/>
                <a:headEnd/>
                <a:tailEnd/>
              </a:ln>
            </p:spPr>
          </p:cxnSp>
        </p:grpSp>
        <p:sp>
          <p:nvSpPr>
            <p:cNvPr id="95" name="Line 51"/>
            <p:cNvSpPr>
              <a:spLocks noChangeShapeType="1"/>
            </p:cNvSpPr>
            <p:nvPr/>
          </p:nvSpPr>
          <p:spPr bwMode="auto">
            <a:xfrm flipH="1">
              <a:off x="8914309" y="3794736"/>
              <a:ext cx="268712" cy="0"/>
            </a:xfrm>
            <a:prstGeom prst="line">
              <a:avLst/>
            </a:prstGeom>
            <a:noFill/>
            <a:ln w="28575">
              <a:solidFill>
                <a:srgbClr val="008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00" name="Freeform 13"/>
            <p:cNvSpPr>
              <a:spLocks/>
            </p:cNvSpPr>
            <p:nvPr/>
          </p:nvSpPr>
          <p:spPr bwMode="auto">
            <a:xfrm>
              <a:off x="7709015" y="3541595"/>
              <a:ext cx="210290" cy="44421"/>
            </a:xfrm>
            <a:custGeom>
              <a:avLst/>
              <a:gdLst>
                <a:gd name="T0" fmla="*/ 0 w 681"/>
                <a:gd name="T1" fmla="*/ 2147483647 h 42"/>
                <a:gd name="T2" fmla="*/ 2147483647 w 681"/>
                <a:gd name="T3" fmla="*/ 2147483647 h 42"/>
                <a:gd name="T4" fmla="*/ 2147483647 w 681"/>
                <a:gd name="T5" fmla="*/ 0 h 42"/>
                <a:gd name="T6" fmla="*/ 2147483647 w 681"/>
                <a:gd name="T7" fmla="*/ 2147483647 h 42"/>
                <a:gd name="T8" fmla="*/ 2147483647 w 681"/>
                <a:gd name="T9" fmla="*/ 2147483647 h 42"/>
                <a:gd name="T10" fmla="*/ 2147483647 w 681"/>
                <a:gd name="T11" fmla="*/ 2147483647 h 42"/>
                <a:gd name="T12" fmla="*/ 0 60000 65536"/>
                <a:gd name="T13" fmla="*/ 0 60000 65536"/>
                <a:gd name="T14" fmla="*/ 0 60000 65536"/>
                <a:gd name="T15" fmla="*/ 0 60000 65536"/>
                <a:gd name="T16" fmla="*/ 0 60000 65536"/>
                <a:gd name="T17" fmla="*/ 0 60000 65536"/>
                <a:gd name="T18" fmla="*/ 0 w 681"/>
                <a:gd name="T19" fmla="*/ 0 h 42"/>
                <a:gd name="T20" fmla="*/ 681 w 681"/>
                <a:gd name="T21" fmla="*/ 42 h 42"/>
                <a:gd name="connsiteX0" fmla="*/ 0 w 939"/>
                <a:gd name="connsiteY0" fmla="*/ 30 h 42"/>
                <a:gd name="connsiteX1" fmla="*/ 335 w 939"/>
                <a:gd name="connsiteY1" fmla="*/ 37 h 42"/>
                <a:gd name="connsiteX2" fmla="*/ 493 w 939"/>
                <a:gd name="connsiteY2" fmla="*/ 0 h 42"/>
                <a:gd name="connsiteX3" fmla="*/ 686 w 939"/>
                <a:gd name="connsiteY3" fmla="*/ 37 h 42"/>
                <a:gd name="connsiteX4" fmla="*/ 848 w 939"/>
                <a:gd name="connsiteY4" fmla="*/ 23 h 42"/>
                <a:gd name="connsiteX5" fmla="*/ 939 w 939"/>
                <a:gd name="connsiteY5" fmla="*/ 23 h 42"/>
                <a:gd name="connsiteX0" fmla="*/ 0 w 939"/>
                <a:gd name="connsiteY0" fmla="*/ 30 h 41"/>
                <a:gd name="connsiteX1" fmla="*/ 168 w 939"/>
                <a:gd name="connsiteY1" fmla="*/ 19 h 41"/>
                <a:gd name="connsiteX2" fmla="*/ 335 w 939"/>
                <a:gd name="connsiteY2" fmla="*/ 37 h 41"/>
                <a:gd name="connsiteX3" fmla="*/ 493 w 939"/>
                <a:gd name="connsiteY3" fmla="*/ 0 h 41"/>
                <a:gd name="connsiteX4" fmla="*/ 686 w 939"/>
                <a:gd name="connsiteY4" fmla="*/ 37 h 41"/>
                <a:gd name="connsiteX5" fmla="*/ 848 w 939"/>
                <a:gd name="connsiteY5" fmla="*/ 23 h 41"/>
                <a:gd name="connsiteX6" fmla="*/ 939 w 939"/>
                <a:gd name="connsiteY6" fmla="*/ 23 h 41"/>
                <a:gd name="connsiteX0" fmla="*/ 0 w 1154"/>
                <a:gd name="connsiteY0" fmla="*/ 30 h 41"/>
                <a:gd name="connsiteX1" fmla="*/ 383 w 1154"/>
                <a:gd name="connsiteY1" fmla="*/ 19 h 41"/>
                <a:gd name="connsiteX2" fmla="*/ 550 w 1154"/>
                <a:gd name="connsiteY2" fmla="*/ 37 h 41"/>
                <a:gd name="connsiteX3" fmla="*/ 708 w 1154"/>
                <a:gd name="connsiteY3" fmla="*/ 0 h 41"/>
                <a:gd name="connsiteX4" fmla="*/ 901 w 1154"/>
                <a:gd name="connsiteY4" fmla="*/ 37 h 41"/>
                <a:gd name="connsiteX5" fmla="*/ 1063 w 1154"/>
                <a:gd name="connsiteY5" fmla="*/ 23 h 41"/>
                <a:gd name="connsiteX6" fmla="*/ 1154 w 1154"/>
                <a:gd name="connsiteY6" fmla="*/ 23 h 41"/>
                <a:gd name="connsiteX0" fmla="*/ 0 w 1412"/>
                <a:gd name="connsiteY0" fmla="*/ 30 h 41"/>
                <a:gd name="connsiteX1" fmla="*/ 641 w 1412"/>
                <a:gd name="connsiteY1" fmla="*/ 19 h 41"/>
                <a:gd name="connsiteX2" fmla="*/ 808 w 1412"/>
                <a:gd name="connsiteY2" fmla="*/ 37 h 41"/>
                <a:gd name="connsiteX3" fmla="*/ 966 w 1412"/>
                <a:gd name="connsiteY3" fmla="*/ 0 h 41"/>
                <a:gd name="connsiteX4" fmla="*/ 1159 w 1412"/>
                <a:gd name="connsiteY4" fmla="*/ 37 h 41"/>
                <a:gd name="connsiteX5" fmla="*/ 1321 w 1412"/>
                <a:gd name="connsiteY5" fmla="*/ 23 h 41"/>
                <a:gd name="connsiteX6" fmla="*/ 1412 w 1412"/>
                <a:gd name="connsiteY6" fmla="*/ 23 h 41"/>
                <a:gd name="connsiteX0" fmla="*/ 0 w 1412"/>
                <a:gd name="connsiteY0" fmla="*/ 30 h 41"/>
                <a:gd name="connsiteX1" fmla="*/ 252 w 1412"/>
                <a:gd name="connsiteY1" fmla="*/ 23 h 41"/>
                <a:gd name="connsiteX2" fmla="*/ 641 w 1412"/>
                <a:gd name="connsiteY2" fmla="*/ 19 h 41"/>
                <a:gd name="connsiteX3" fmla="*/ 808 w 1412"/>
                <a:gd name="connsiteY3" fmla="*/ 37 h 41"/>
                <a:gd name="connsiteX4" fmla="*/ 966 w 1412"/>
                <a:gd name="connsiteY4" fmla="*/ 0 h 41"/>
                <a:gd name="connsiteX5" fmla="*/ 1159 w 1412"/>
                <a:gd name="connsiteY5" fmla="*/ 37 h 41"/>
                <a:gd name="connsiteX6" fmla="*/ 1321 w 1412"/>
                <a:gd name="connsiteY6" fmla="*/ 23 h 41"/>
                <a:gd name="connsiteX7" fmla="*/ 1412 w 1412"/>
                <a:gd name="connsiteY7" fmla="*/ 23 h 41"/>
                <a:gd name="connsiteX0" fmla="*/ 0 w 1412"/>
                <a:gd name="connsiteY0" fmla="*/ 30 h 41"/>
                <a:gd name="connsiteX1" fmla="*/ 252 w 1412"/>
                <a:gd name="connsiteY1" fmla="*/ 2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536 w 1412"/>
                <a:gd name="connsiteY3" fmla="*/ 1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6"/>
                <a:gd name="connsiteX1" fmla="*/ 255 w 1412"/>
                <a:gd name="connsiteY1" fmla="*/ 43 h 46"/>
                <a:gd name="connsiteX2" fmla="*/ 402 w 1412"/>
                <a:gd name="connsiteY2" fmla="*/ 15 h 46"/>
                <a:gd name="connsiteX3" fmla="*/ 536 w 1412"/>
                <a:gd name="connsiteY3" fmla="*/ 27 h 46"/>
                <a:gd name="connsiteX4" fmla="*/ 641 w 1412"/>
                <a:gd name="connsiteY4" fmla="*/ 19 h 46"/>
                <a:gd name="connsiteX5" fmla="*/ 808 w 1412"/>
                <a:gd name="connsiteY5" fmla="*/ 37 h 46"/>
                <a:gd name="connsiteX6" fmla="*/ 966 w 1412"/>
                <a:gd name="connsiteY6" fmla="*/ 0 h 46"/>
                <a:gd name="connsiteX7" fmla="*/ 1159 w 1412"/>
                <a:gd name="connsiteY7" fmla="*/ 37 h 46"/>
                <a:gd name="connsiteX8" fmla="*/ 1321 w 1412"/>
                <a:gd name="connsiteY8" fmla="*/ 23 h 46"/>
                <a:gd name="connsiteX9" fmla="*/ 1412 w 1412"/>
                <a:gd name="connsiteY9" fmla="*/ 23 h 46"/>
                <a:gd name="connsiteX0" fmla="*/ 0 w 1321"/>
                <a:gd name="connsiteY0" fmla="*/ 30 h 46"/>
                <a:gd name="connsiteX1" fmla="*/ 255 w 1321"/>
                <a:gd name="connsiteY1" fmla="*/ 43 h 46"/>
                <a:gd name="connsiteX2" fmla="*/ 402 w 1321"/>
                <a:gd name="connsiteY2" fmla="*/ 15 h 46"/>
                <a:gd name="connsiteX3" fmla="*/ 536 w 1321"/>
                <a:gd name="connsiteY3" fmla="*/ 27 h 46"/>
                <a:gd name="connsiteX4" fmla="*/ 641 w 1321"/>
                <a:gd name="connsiteY4" fmla="*/ 19 h 46"/>
                <a:gd name="connsiteX5" fmla="*/ 808 w 1321"/>
                <a:gd name="connsiteY5" fmla="*/ 37 h 46"/>
                <a:gd name="connsiteX6" fmla="*/ 966 w 1321"/>
                <a:gd name="connsiteY6" fmla="*/ 0 h 46"/>
                <a:gd name="connsiteX7" fmla="*/ 1159 w 1321"/>
                <a:gd name="connsiteY7" fmla="*/ 37 h 46"/>
                <a:gd name="connsiteX8" fmla="*/ 1321 w 1321"/>
                <a:gd name="connsiteY8" fmla="*/ 23 h 46"/>
                <a:gd name="connsiteX0" fmla="*/ 0 w 1159"/>
                <a:gd name="connsiteY0" fmla="*/ 30 h 46"/>
                <a:gd name="connsiteX1" fmla="*/ 255 w 1159"/>
                <a:gd name="connsiteY1" fmla="*/ 43 h 46"/>
                <a:gd name="connsiteX2" fmla="*/ 402 w 1159"/>
                <a:gd name="connsiteY2" fmla="*/ 15 h 46"/>
                <a:gd name="connsiteX3" fmla="*/ 536 w 1159"/>
                <a:gd name="connsiteY3" fmla="*/ 27 h 46"/>
                <a:gd name="connsiteX4" fmla="*/ 641 w 1159"/>
                <a:gd name="connsiteY4" fmla="*/ 19 h 46"/>
                <a:gd name="connsiteX5" fmla="*/ 808 w 1159"/>
                <a:gd name="connsiteY5" fmla="*/ 37 h 46"/>
                <a:gd name="connsiteX6" fmla="*/ 966 w 1159"/>
                <a:gd name="connsiteY6" fmla="*/ 0 h 46"/>
                <a:gd name="connsiteX7" fmla="*/ 1159 w 1159"/>
                <a:gd name="connsiteY7" fmla="*/ 37 h 46"/>
                <a:gd name="connsiteX0" fmla="*/ 0 w 966"/>
                <a:gd name="connsiteY0" fmla="*/ 30 h 46"/>
                <a:gd name="connsiteX1" fmla="*/ 255 w 966"/>
                <a:gd name="connsiteY1" fmla="*/ 43 h 46"/>
                <a:gd name="connsiteX2" fmla="*/ 402 w 966"/>
                <a:gd name="connsiteY2" fmla="*/ 15 h 46"/>
                <a:gd name="connsiteX3" fmla="*/ 536 w 966"/>
                <a:gd name="connsiteY3" fmla="*/ 27 h 46"/>
                <a:gd name="connsiteX4" fmla="*/ 641 w 966"/>
                <a:gd name="connsiteY4" fmla="*/ 19 h 46"/>
                <a:gd name="connsiteX5" fmla="*/ 808 w 966"/>
                <a:gd name="connsiteY5" fmla="*/ 37 h 46"/>
                <a:gd name="connsiteX6" fmla="*/ 966 w 966"/>
                <a:gd name="connsiteY6" fmla="*/ 0 h 46"/>
                <a:gd name="connsiteX0" fmla="*/ 0 w 808"/>
                <a:gd name="connsiteY0" fmla="*/ 18 h 34"/>
                <a:gd name="connsiteX1" fmla="*/ 255 w 808"/>
                <a:gd name="connsiteY1" fmla="*/ 31 h 34"/>
                <a:gd name="connsiteX2" fmla="*/ 402 w 808"/>
                <a:gd name="connsiteY2" fmla="*/ 3 h 34"/>
                <a:gd name="connsiteX3" fmla="*/ 536 w 808"/>
                <a:gd name="connsiteY3" fmla="*/ 15 h 34"/>
                <a:gd name="connsiteX4" fmla="*/ 641 w 808"/>
                <a:gd name="connsiteY4" fmla="*/ 7 h 34"/>
                <a:gd name="connsiteX5" fmla="*/ 808 w 808"/>
                <a:gd name="connsiteY5" fmla="*/ 25 h 34"/>
                <a:gd name="connsiteX0" fmla="*/ 0 w 641"/>
                <a:gd name="connsiteY0" fmla="*/ 18 h 34"/>
                <a:gd name="connsiteX1" fmla="*/ 255 w 641"/>
                <a:gd name="connsiteY1" fmla="*/ 31 h 34"/>
                <a:gd name="connsiteX2" fmla="*/ 402 w 641"/>
                <a:gd name="connsiteY2" fmla="*/ 3 h 34"/>
                <a:gd name="connsiteX3" fmla="*/ 536 w 641"/>
                <a:gd name="connsiteY3" fmla="*/ 15 h 34"/>
                <a:gd name="connsiteX4" fmla="*/ 641 w 641"/>
                <a:gd name="connsiteY4" fmla="*/ 7 h 34"/>
                <a:gd name="connsiteX0" fmla="*/ 0 w 536"/>
                <a:gd name="connsiteY0" fmla="*/ 18 h 34"/>
                <a:gd name="connsiteX1" fmla="*/ 255 w 536"/>
                <a:gd name="connsiteY1" fmla="*/ 31 h 34"/>
                <a:gd name="connsiteX2" fmla="*/ 402 w 536"/>
                <a:gd name="connsiteY2" fmla="*/ 3 h 34"/>
                <a:gd name="connsiteX3" fmla="*/ 536 w 536"/>
                <a:gd name="connsiteY3" fmla="*/ 15 h 34"/>
              </a:gdLst>
              <a:ahLst/>
              <a:cxnLst>
                <a:cxn ang="0">
                  <a:pos x="connsiteX0" y="connsiteY0"/>
                </a:cxn>
                <a:cxn ang="0">
                  <a:pos x="connsiteX1" y="connsiteY1"/>
                </a:cxn>
                <a:cxn ang="0">
                  <a:pos x="connsiteX2" y="connsiteY2"/>
                </a:cxn>
                <a:cxn ang="0">
                  <a:pos x="connsiteX3" y="connsiteY3"/>
                </a:cxn>
              </a:cxnLst>
              <a:rect l="l" t="t" r="r" b="b"/>
              <a:pathLst>
                <a:path w="536" h="34">
                  <a:moveTo>
                    <a:pt x="0" y="18"/>
                  </a:moveTo>
                  <a:cubicBezTo>
                    <a:pt x="79" y="19"/>
                    <a:pt x="188" y="34"/>
                    <a:pt x="255" y="31"/>
                  </a:cubicBezTo>
                  <a:cubicBezTo>
                    <a:pt x="322" y="29"/>
                    <a:pt x="355" y="6"/>
                    <a:pt x="402" y="3"/>
                  </a:cubicBezTo>
                  <a:cubicBezTo>
                    <a:pt x="449" y="0"/>
                    <a:pt x="496" y="14"/>
                    <a:pt x="536" y="15"/>
                  </a:cubicBezTo>
                </a:path>
              </a:pathLst>
            </a:custGeom>
            <a:solidFill>
              <a:srgbClr val="FFFFFF">
                <a:lumMod val="65000"/>
              </a:srgbClr>
            </a:solid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101" name="Freeform 13"/>
            <p:cNvSpPr>
              <a:spLocks/>
            </p:cNvSpPr>
            <p:nvPr/>
          </p:nvSpPr>
          <p:spPr bwMode="auto">
            <a:xfrm>
              <a:off x="7910829" y="3641376"/>
              <a:ext cx="210290" cy="44421"/>
            </a:xfrm>
            <a:custGeom>
              <a:avLst/>
              <a:gdLst>
                <a:gd name="T0" fmla="*/ 0 w 681"/>
                <a:gd name="T1" fmla="*/ 2147483647 h 42"/>
                <a:gd name="T2" fmla="*/ 2147483647 w 681"/>
                <a:gd name="T3" fmla="*/ 2147483647 h 42"/>
                <a:gd name="T4" fmla="*/ 2147483647 w 681"/>
                <a:gd name="T5" fmla="*/ 0 h 42"/>
                <a:gd name="T6" fmla="*/ 2147483647 w 681"/>
                <a:gd name="T7" fmla="*/ 2147483647 h 42"/>
                <a:gd name="T8" fmla="*/ 2147483647 w 681"/>
                <a:gd name="T9" fmla="*/ 2147483647 h 42"/>
                <a:gd name="T10" fmla="*/ 2147483647 w 681"/>
                <a:gd name="T11" fmla="*/ 2147483647 h 42"/>
                <a:gd name="T12" fmla="*/ 0 60000 65536"/>
                <a:gd name="T13" fmla="*/ 0 60000 65536"/>
                <a:gd name="T14" fmla="*/ 0 60000 65536"/>
                <a:gd name="T15" fmla="*/ 0 60000 65536"/>
                <a:gd name="T16" fmla="*/ 0 60000 65536"/>
                <a:gd name="T17" fmla="*/ 0 60000 65536"/>
                <a:gd name="T18" fmla="*/ 0 w 681"/>
                <a:gd name="T19" fmla="*/ 0 h 42"/>
                <a:gd name="T20" fmla="*/ 681 w 681"/>
                <a:gd name="T21" fmla="*/ 42 h 42"/>
                <a:gd name="connsiteX0" fmla="*/ 0 w 939"/>
                <a:gd name="connsiteY0" fmla="*/ 30 h 42"/>
                <a:gd name="connsiteX1" fmla="*/ 335 w 939"/>
                <a:gd name="connsiteY1" fmla="*/ 37 h 42"/>
                <a:gd name="connsiteX2" fmla="*/ 493 w 939"/>
                <a:gd name="connsiteY2" fmla="*/ 0 h 42"/>
                <a:gd name="connsiteX3" fmla="*/ 686 w 939"/>
                <a:gd name="connsiteY3" fmla="*/ 37 h 42"/>
                <a:gd name="connsiteX4" fmla="*/ 848 w 939"/>
                <a:gd name="connsiteY4" fmla="*/ 23 h 42"/>
                <a:gd name="connsiteX5" fmla="*/ 939 w 939"/>
                <a:gd name="connsiteY5" fmla="*/ 23 h 42"/>
                <a:gd name="connsiteX0" fmla="*/ 0 w 939"/>
                <a:gd name="connsiteY0" fmla="*/ 30 h 41"/>
                <a:gd name="connsiteX1" fmla="*/ 168 w 939"/>
                <a:gd name="connsiteY1" fmla="*/ 19 h 41"/>
                <a:gd name="connsiteX2" fmla="*/ 335 w 939"/>
                <a:gd name="connsiteY2" fmla="*/ 37 h 41"/>
                <a:gd name="connsiteX3" fmla="*/ 493 w 939"/>
                <a:gd name="connsiteY3" fmla="*/ 0 h 41"/>
                <a:gd name="connsiteX4" fmla="*/ 686 w 939"/>
                <a:gd name="connsiteY4" fmla="*/ 37 h 41"/>
                <a:gd name="connsiteX5" fmla="*/ 848 w 939"/>
                <a:gd name="connsiteY5" fmla="*/ 23 h 41"/>
                <a:gd name="connsiteX6" fmla="*/ 939 w 939"/>
                <a:gd name="connsiteY6" fmla="*/ 23 h 41"/>
                <a:gd name="connsiteX0" fmla="*/ 0 w 1154"/>
                <a:gd name="connsiteY0" fmla="*/ 30 h 41"/>
                <a:gd name="connsiteX1" fmla="*/ 383 w 1154"/>
                <a:gd name="connsiteY1" fmla="*/ 19 h 41"/>
                <a:gd name="connsiteX2" fmla="*/ 550 w 1154"/>
                <a:gd name="connsiteY2" fmla="*/ 37 h 41"/>
                <a:gd name="connsiteX3" fmla="*/ 708 w 1154"/>
                <a:gd name="connsiteY3" fmla="*/ 0 h 41"/>
                <a:gd name="connsiteX4" fmla="*/ 901 w 1154"/>
                <a:gd name="connsiteY4" fmla="*/ 37 h 41"/>
                <a:gd name="connsiteX5" fmla="*/ 1063 w 1154"/>
                <a:gd name="connsiteY5" fmla="*/ 23 h 41"/>
                <a:gd name="connsiteX6" fmla="*/ 1154 w 1154"/>
                <a:gd name="connsiteY6" fmla="*/ 23 h 41"/>
                <a:gd name="connsiteX0" fmla="*/ 0 w 1412"/>
                <a:gd name="connsiteY0" fmla="*/ 30 h 41"/>
                <a:gd name="connsiteX1" fmla="*/ 641 w 1412"/>
                <a:gd name="connsiteY1" fmla="*/ 19 h 41"/>
                <a:gd name="connsiteX2" fmla="*/ 808 w 1412"/>
                <a:gd name="connsiteY2" fmla="*/ 37 h 41"/>
                <a:gd name="connsiteX3" fmla="*/ 966 w 1412"/>
                <a:gd name="connsiteY3" fmla="*/ 0 h 41"/>
                <a:gd name="connsiteX4" fmla="*/ 1159 w 1412"/>
                <a:gd name="connsiteY4" fmla="*/ 37 h 41"/>
                <a:gd name="connsiteX5" fmla="*/ 1321 w 1412"/>
                <a:gd name="connsiteY5" fmla="*/ 23 h 41"/>
                <a:gd name="connsiteX6" fmla="*/ 1412 w 1412"/>
                <a:gd name="connsiteY6" fmla="*/ 23 h 41"/>
                <a:gd name="connsiteX0" fmla="*/ 0 w 1412"/>
                <a:gd name="connsiteY0" fmla="*/ 30 h 41"/>
                <a:gd name="connsiteX1" fmla="*/ 252 w 1412"/>
                <a:gd name="connsiteY1" fmla="*/ 23 h 41"/>
                <a:gd name="connsiteX2" fmla="*/ 641 w 1412"/>
                <a:gd name="connsiteY2" fmla="*/ 19 h 41"/>
                <a:gd name="connsiteX3" fmla="*/ 808 w 1412"/>
                <a:gd name="connsiteY3" fmla="*/ 37 h 41"/>
                <a:gd name="connsiteX4" fmla="*/ 966 w 1412"/>
                <a:gd name="connsiteY4" fmla="*/ 0 h 41"/>
                <a:gd name="connsiteX5" fmla="*/ 1159 w 1412"/>
                <a:gd name="connsiteY5" fmla="*/ 37 h 41"/>
                <a:gd name="connsiteX6" fmla="*/ 1321 w 1412"/>
                <a:gd name="connsiteY6" fmla="*/ 23 h 41"/>
                <a:gd name="connsiteX7" fmla="*/ 1412 w 1412"/>
                <a:gd name="connsiteY7" fmla="*/ 23 h 41"/>
                <a:gd name="connsiteX0" fmla="*/ 0 w 1412"/>
                <a:gd name="connsiteY0" fmla="*/ 30 h 41"/>
                <a:gd name="connsiteX1" fmla="*/ 252 w 1412"/>
                <a:gd name="connsiteY1" fmla="*/ 2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536 w 1412"/>
                <a:gd name="connsiteY3" fmla="*/ 1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6"/>
                <a:gd name="connsiteX1" fmla="*/ 255 w 1412"/>
                <a:gd name="connsiteY1" fmla="*/ 43 h 46"/>
                <a:gd name="connsiteX2" fmla="*/ 402 w 1412"/>
                <a:gd name="connsiteY2" fmla="*/ 15 h 46"/>
                <a:gd name="connsiteX3" fmla="*/ 536 w 1412"/>
                <a:gd name="connsiteY3" fmla="*/ 27 h 46"/>
                <a:gd name="connsiteX4" fmla="*/ 641 w 1412"/>
                <a:gd name="connsiteY4" fmla="*/ 19 h 46"/>
                <a:gd name="connsiteX5" fmla="*/ 808 w 1412"/>
                <a:gd name="connsiteY5" fmla="*/ 37 h 46"/>
                <a:gd name="connsiteX6" fmla="*/ 966 w 1412"/>
                <a:gd name="connsiteY6" fmla="*/ 0 h 46"/>
                <a:gd name="connsiteX7" fmla="*/ 1159 w 1412"/>
                <a:gd name="connsiteY7" fmla="*/ 37 h 46"/>
                <a:gd name="connsiteX8" fmla="*/ 1321 w 1412"/>
                <a:gd name="connsiteY8" fmla="*/ 23 h 46"/>
                <a:gd name="connsiteX9" fmla="*/ 1412 w 1412"/>
                <a:gd name="connsiteY9" fmla="*/ 23 h 46"/>
                <a:gd name="connsiteX0" fmla="*/ 0 w 1321"/>
                <a:gd name="connsiteY0" fmla="*/ 30 h 46"/>
                <a:gd name="connsiteX1" fmla="*/ 255 w 1321"/>
                <a:gd name="connsiteY1" fmla="*/ 43 h 46"/>
                <a:gd name="connsiteX2" fmla="*/ 402 w 1321"/>
                <a:gd name="connsiteY2" fmla="*/ 15 h 46"/>
                <a:gd name="connsiteX3" fmla="*/ 536 w 1321"/>
                <a:gd name="connsiteY3" fmla="*/ 27 h 46"/>
                <a:gd name="connsiteX4" fmla="*/ 641 w 1321"/>
                <a:gd name="connsiteY4" fmla="*/ 19 h 46"/>
                <a:gd name="connsiteX5" fmla="*/ 808 w 1321"/>
                <a:gd name="connsiteY5" fmla="*/ 37 h 46"/>
                <a:gd name="connsiteX6" fmla="*/ 966 w 1321"/>
                <a:gd name="connsiteY6" fmla="*/ 0 h 46"/>
                <a:gd name="connsiteX7" fmla="*/ 1159 w 1321"/>
                <a:gd name="connsiteY7" fmla="*/ 37 h 46"/>
                <a:gd name="connsiteX8" fmla="*/ 1321 w 1321"/>
                <a:gd name="connsiteY8" fmla="*/ 23 h 46"/>
                <a:gd name="connsiteX0" fmla="*/ 0 w 1159"/>
                <a:gd name="connsiteY0" fmla="*/ 30 h 46"/>
                <a:gd name="connsiteX1" fmla="*/ 255 w 1159"/>
                <a:gd name="connsiteY1" fmla="*/ 43 h 46"/>
                <a:gd name="connsiteX2" fmla="*/ 402 w 1159"/>
                <a:gd name="connsiteY2" fmla="*/ 15 h 46"/>
                <a:gd name="connsiteX3" fmla="*/ 536 w 1159"/>
                <a:gd name="connsiteY3" fmla="*/ 27 h 46"/>
                <a:gd name="connsiteX4" fmla="*/ 641 w 1159"/>
                <a:gd name="connsiteY4" fmla="*/ 19 h 46"/>
                <a:gd name="connsiteX5" fmla="*/ 808 w 1159"/>
                <a:gd name="connsiteY5" fmla="*/ 37 h 46"/>
                <a:gd name="connsiteX6" fmla="*/ 966 w 1159"/>
                <a:gd name="connsiteY6" fmla="*/ 0 h 46"/>
                <a:gd name="connsiteX7" fmla="*/ 1159 w 1159"/>
                <a:gd name="connsiteY7" fmla="*/ 37 h 46"/>
                <a:gd name="connsiteX0" fmla="*/ 0 w 966"/>
                <a:gd name="connsiteY0" fmla="*/ 30 h 46"/>
                <a:gd name="connsiteX1" fmla="*/ 255 w 966"/>
                <a:gd name="connsiteY1" fmla="*/ 43 h 46"/>
                <a:gd name="connsiteX2" fmla="*/ 402 w 966"/>
                <a:gd name="connsiteY2" fmla="*/ 15 h 46"/>
                <a:gd name="connsiteX3" fmla="*/ 536 w 966"/>
                <a:gd name="connsiteY3" fmla="*/ 27 h 46"/>
                <a:gd name="connsiteX4" fmla="*/ 641 w 966"/>
                <a:gd name="connsiteY4" fmla="*/ 19 h 46"/>
                <a:gd name="connsiteX5" fmla="*/ 808 w 966"/>
                <a:gd name="connsiteY5" fmla="*/ 37 h 46"/>
                <a:gd name="connsiteX6" fmla="*/ 966 w 966"/>
                <a:gd name="connsiteY6" fmla="*/ 0 h 46"/>
                <a:gd name="connsiteX0" fmla="*/ 0 w 808"/>
                <a:gd name="connsiteY0" fmla="*/ 18 h 34"/>
                <a:gd name="connsiteX1" fmla="*/ 255 w 808"/>
                <a:gd name="connsiteY1" fmla="*/ 31 h 34"/>
                <a:gd name="connsiteX2" fmla="*/ 402 w 808"/>
                <a:gd name="connsiteY2" fmla="*/ 3 h 34"/>
                <a:gd name="connsiteX3" fmla="*/ 536 w 808"/>
                <a:gd name="connsiteY3" fmla="*/ 15 h 34"/>
                <a:gd name="connsiteX4" fmla="*/ 641 w 808"/>
                <a:gd name="connsiteY4" fmla="*/ 7 h 34"/>
                <a:gd name="connsiteX5" fmla="*/ 808 w 808"/>
                <a:gd name="connsiteY5" fmla="*/ 25 h 34"/>
                <a:gd name="connsiteX0" fmla="*/ 0 w 641"/>
                <a:gd name="connsiteY0" fmla="*/ 18 h 34"/>
                <a:gd name="connsiteX1" fmla="*/ 255 w 641"/>
                <a:gd name="connsiteY1" fmla="*/ 31 h 34"/>
                <a:gd name="connsiteX2" fmla="*/ 402 w 641"/>
                <a:gd name="connsiteY2" fmla="*/ 3 h 34"/>
                <a:gd name="connsiteX3" fmla="*/ 536 w 641"/>
                <a:gd name="connsiteY3" fmla="*/ 15 h 34"/>
                <a:gd name="connsiteX4" fmla="*/ 641 w 641"/>
                <a:gd name="connsiteY4" fmla="*/ 7 h 34"/>
                <a:gd name="connsiteX0" fmla="*/ 0 w 536"/>
                <a:gd name="connsiteY0" fmla="*/ 18 h 34"/>
                <a:gd name="connsiteX1" fmla="*/ 255 w 536"/>
                <a:gd name="connsiteY1" fmla="*/ 31 h 34"/>
                <a:gd name="connsiteX2" fmla="*/ 402 w 536"/>
                <a:gd name="connsiteY2" fmla="*/ 3 h 34"/>
                <a:gd name="connsiteX3" fmla="*/ 536 w 536"/>
                <a:gd name="connsiteY3" fmla="*/ 15 h 34"/>
              </a:gdLst>
              <a:ahLst/>
              <a:cxnLst>
                <a:cxn ang="0">
                  <a:pos x="connsiteX0" y="connsiteY0"/>
                </a:cxn>
                <a:cxn ang="0">
                  <a:pos x="connsiteX1" y="connsiteY1"/>
                </a:cxn>
                <a:cxn ang="0">
                  <a:pos x="connsiteX2" y="connsiteY2"/>
                </a:cxn>
                <a:cxn ang="0">
                  <a:pos x="connsiteX3" y="connsiteY3"/>
                </a:cxn>
              </a:cxnLst>
              <a:rect l="l" t="t" r="r" b="b"/>
              <a:pathLst>
                <a:path w="536" h="34">
                  <a:moveTo>
                    <a:pt x="0" y="18"/>
                  </a:moveTo>
                  <a:cubicBezTo>
                    <a:pt x="79" y="19"/>
                    <a:pt x="188" y="34"/>
                    <a:pt x="255" y="31"/>
                  </a:cubicBezTo>
                  <a:cubicBezTo>
                    <a:pt x="322" y="29"/>
                    <a:pt x="355" y="6"/>
                    <a:pt x="402" y="3"/>
                  </a:cubicBezTo>
                  <a:cubicBezTo>
                    <a:pt x="449" y="0"/>
                    <a:pt x="496" y="14"/>
                    <a:pt x="536" y="15"/>
                  </a:cubicBezTo>
                </a:path>
              </a:pathLst>
            </a:custGeom>
            <a:solidFill>
              <a:srgbClr val="FFFFFF">
                <a:lumMod val="65000"/>
              </a:srgbClr>
            </a:solid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102" name="Freeform 13"/>
            <p:cNvSpPr>
              <a:spLocks/>
            </p:cNvSpPr>
            <p:nvPr/>
          </p:nvSpPr>
          <p:spPr bwMode="auto">
            <a:xfrm>
              <a:off x="7570082" y="3707291"/>
              <a:ext cx="210290" cy="44421"/>
            </a:xfrm>
            <a:custGeom>
              <a:avLst/>
              <a:gdLst>
                <a:gd name="T0" fmla="*/ 0 w 681"/>
                <a:gd name="T1" fmla="*/ 2147483647 h 42"/>
                <a:gd name="T2" fmla="*/ 2147483647 w 681"/>
                <a:gd name="T3" fmla="*/ 2147483647 h 42"/>
                <a:gd name="T4" fmla="*/ 2147483647 w 681"/>
                <a:gd name="T5" fmla="*/ 0 h 42"/>
                <a:gd name="T6" fmla="*/ 2147483647 w 681"/>
                <a:gd name="T7" fmla="*/ 2147483647 h 42"/>
                <a:gd name="T8" fmla="*/ 2147483647 w 681"/>
                <a:gd name="T9" fmla="*/ 2147483647 h 42"/>
                <a:gd name="T10" fmla="*/ 2147483647 w 681"/>
                <a:gd name="T11" fmla="*/ 2147483647 h 42"/>
                <a:gd name="T12" fmla="*/ 0 60000 65536"/>
                <a:gd name="T13" fmla="*/ 0 60000 65536"/>
                <a:gd name="T14" fmla="*/ 0 60000 65536"/>
                <a:gd name="T15" fmla="*/ 0 60000 65536"/>
                <a:gd name="T16" fmla="*/ 0 60000 65536"/>
                <a:gd name="T17" fmla="*/ 0 60000 65536"/>
                <a:gd name="T18" fmla="*/ 0 w 681"/>
                <a:gd name="T19" fmla="*/ 0 h 42"/>
                <a:gd name="T20" fmla="*/ 681 w 681"/>
                <a:gd name="T21" fmla="*/ 42 h 42"/>
                <a:gd name="connsiteX0" fmla="*/ 0 w 939"/>
                <a:gd name="connsiteY0" fmla="*/ 30 h 42"/>
                <a:gd name="connsiteX1" fmla="*/ 335 w 939"/>
                <a:gd name="connsiteY1" fmla="*/ 37 h 42"/>
                <a:gd name="connsiteX2" fmla="*/ 493 w 939"/>
                <a:gd name="connsiteY2" fmla="*/ 0 h 42"/>
                <a:gd name="connsiteX3" fmla="*/ 686 w 939"/>
                <a:gd name="connsiteY3" fmla="*/ 37 h 42"/>
                <a:gd name="connsiteX4" fmla="*/ 848 w 939"/>
                <a:gd name="connsiteY4" fmla="*/ 23 h 42"/>
                <a:gd name="connsiteX5" fmla="*/ 939 w 939"/>
                <a:gd name="connsiteY5" fmla="*/ 23 h 42"/>
                <a:gd name="connsiteX0" fmla="*/ 0 w 939"/>
                <a:gd name="connsiteY0" fmla="*/ 30 h 41"/>
                <a:gd name="connsiteX1" fmla="*/ 168 w 939"/>
                <a:gd name="connsiteY1" fmla="*/ 19 h 41"/>
                <a:gd name="connsiteX2" fmla="*/ 335 w 939"/>
                <a:gd name="connsiteY2" fmla="*/ 37 h 41"/>
                <a:gd name="connsiteX3" fmla="*/ 493 w 939"/>
                <a:gd name="connsiteY3" fmla="*/ 0 h 41"/>
                <a:gd name="connsiteX4" fmla="*/ 686 w 939"/>
                <a:gd name="connsiteY4" fmla="*/ 37 h 41"/>
                <a:gd name="connsiteX5" fmla="*/ 848 w 939"/>
                <a:gd name="connsiteY5" fmla="*/ 23 h 41"/>
                <a:gd name="connsiteX6" fmla="*/ 939 w 939"/>
                <a:gd name="connsiteY6" fmla="*/ 23 h 41"/>
                <a:gd name="connsiteX0" fmla="*/ 0 w 1154"/>
                <a:gd name="connsiteY0" fmla="*/ 30 h 41"/>
                <a:gd name="connsiteX1" fmla="*/ 383 w 1154"/>
                <a:gd name="connsiteY1" fmla="*/ 19 h 41"/>
                <a:gd name="connsiteX2" fmla="*/ 550 w 1154"/>
                <a:gd name="connsiteY2" fmla="*/ 37 h 41"/>
                <a:gd name="connsiteX3" fmla="*/ 708 w 1154"/>
                <a:gd name="connsiteY3" fmla="*/ 0 h 41"/>
                <a:gd name="connsiteX4" fmla="*/ 901 w 1154"/>
                <a:gd name="connsiteY4" fmla="*/ 37 h 41"/>
                <a:gd name="connsiteX5" fmla="*/ 1063 w 1154"/>
                <a:gd name="connsiteY5" fmla="*/ 23 h 41"/>
                <a:gd name="connsiteX6" fmla="*/ 1154 w 1154"/>
                <a:gd name="connsiteY6" fmla="*/ 23 h 41"/>
                <a:gd name="connsiteX0" fmla="*/ 0 w 1412"/>
                <a:gd name="connsiteY0" fmla="*/ 30 h 41"/>
                <a:gd name="connsiteX1" fmla="*/ 641 w 1412"/>
                <a:gd name="connsiteY1" fmla="*/ 19 h 41"/>
                <a:gd name="connsiteX2" fmla="*/ 808 w 1412"/>
                <a:gd name="connsiteY2" fmla="*/ 37 h 41"/>
                <a:gd name="connsiteX3" fmla="*/ 966 w 1412"/>
                <a:gd name="connsiteY3" fmla="*/ 0 h 41"/>
                <a:gd name="connsiteX4" fmla="*/ 1159 w 1412"/>
                <a:gd name="connsiteY4" fmla="*/ 37 h 41"/>
                <a:gd name="connsiteX5" fmla="*/ 1321 w 1412"/>
                <a:gd name="connsiteY5" fmla="*/ 23 h 41"/>
                <a:gd name="connsiteX6" fmla="*/ 1412 w 1412"/>
                <a:gd name="connsiteY6" fmla="*/ 23 h 41"/>
                <a:gd name="connsiteX0" fmla="*/ 0 w 1412"/>
                <a:gd name="connsiteY0" fmla="*/ 30 h 41"/>
                <a:gd name="connsiteX1" fmla="*/ 252 w 1412"/>
                <a:gd name="connsiteY1" fmla="*/ 23 h 41"/>
                <a:gd name="connsiteX2" fmla="*/ 641 w 1412"/>
                <a:gd name="connsiteY2" fmla="*/ 19 h 41"/>
                <a:gd name="connsiteX3" fmla="*/ 808 w 1412"/>
                <a:gd name="connsiteY3" fmla="*/ 37 h 41"/>
                <a:gd name="connsiteX4" fmla="*/ 966 w 1412"/>
                <a:gd name="connsiteY4" fmla="*/ 0 h 41"/>
                <a:gd name="connsiteX5" fmla="*/ 1159 w 1412"/>
                <a:gd name="connsiteY5" fmla="*/ 37 h 41"/>
                <a:gd name="connsiteX6" fmla="*/ 1321 w 1412"/>
                <a:gd name="connsiteY6" fmla="*/ 23 h 41"/>
                <a:gd name="connsiteX7" fmla="*/ 1412 w 1412"/>
                <a:gd name="connsiteY7" fmla="*/ 23 h 41"/>
                <a:gd name="connsiteX0" fmla="*/ 0 w 1412"/>
                <a:gd name="connsiteY0" fmla="*/ 30 h 41"/>
                <a:gd name="connsiteX1" fmla="*/ 252 w 1412"/>
                <a:gd name="connsiteY1" fmla="*/ 2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536 w 1412"/>
                <a:gd name="connsiteY3" fmla="*/ 1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6"/>
                <a:gd name="connsiteX1" fmla="*/ 255 w 1412"/>
                <a:gd name="connsiteY1" fmla="*/ 43 h 46"/>
                <a:gd name="connsiteX2" fmla="*/ 402 w 1412"/>
                <a:gd name="connsiteY2" fmla="*/ 15 h 46"/>
                <a:gd name="connsiteX3" fmla="*/ 536 w 1412"/>
                <a:gd name="connsiteY3" fmla="*/ 27 h 46"/>
                <a:gd name="connsiteX4" fmla="*/ 641 w 1412"/>
                <a:gd name="connsiteY4" fmla="*/ 19 h 46"/>
                <a:gd name="connsiteX5" fmla="*/ 808 w 1412"/>
                <a:gd name="connsiteY5" fmla="*/ 37 h 46"/>
                <a:gd name="connsiteX6" fmla="*/ 966 w 1412"/>
                <a:gd name="connsiteY6" fmla="*/ 0 h 46"/>
                <a:gd name="connsiteX7" fmla="*/ 1159 w 1412"/>
                <a:gd name="connsiteY7" fmla="*/ 37 h 46"/>
                <a:gd name="connsiteX8" fmla="*/ 1321 w 1412"/>
                <a:gd name="connsiteY8" fmla="*/ 23 h 46"/>
                <a:gd name="connsiteX9" fmla="*/ 1412 w 1412"/>
                <a:gd name="connsiteY9" fmla="*/ 23 h 46"/>
                <a:gd name="connsiteX0" fmla="*/ 0 w 1321"/>
                <a:gd name="connsiteY0" fmla="*/ 30 h 46"/>
                <a:gd name="connsiteX1" fmla="*/ 255 w 1321"/>
                <a:gd name="connsiteY1" fmla="*/ 43 h 46"/>
                <a:gd name="connsiteX2" fmla="*/ 402 w 1321"/>
                <a:gd name="connsiteY2" fmla="*/ 15 h 46"/>
                <a:gd name="connsiteX3" fmla="*/ 536 w 1321"/>
                <a:gd name="connsiteY3" fmla="*/ 27 h 46"/>
                <a:gd name="connsiteX4" fmla="*/ 641 w 1321"/>
                <a:gd name="connsiteY4" fmla="*/ 19 h 46"/>
                <a:gd name="connsiteX5" fmla="*/ 808 w 1321"/>
                <a:gd name="connsiteY5" fmla="*/ 37 h 46"/>
                <a:gd name="connsiteX6" fmla="*/ 966 w 1321"/>
                <a:gd name="connsiteY6" fmla="*/ 0 h 46"/>
                <a:gd name="connsiteX7" fmla="*/ 1159 w 1321"/>
                <a:gd name="connsiteY7" fmla="*/ 37 h 46"/>
                <a:gd name="connsiteX8" fmla="*/ 1321 w 1321"/>
                <a:gd name="connsiteY8" fmla="*/ 23 h 46"/>
                <a:gd name="connsiteX0" fmla="*/ 0 w 1159"/>
                <a:gd name="connsiteY0" fmla="*/ 30 h 46"/>
                <a:gd name="connsiteX1" fmla="*/ 255 w 1159"/>
                <a:gd name="connsiteY1" fmla="*/ 43 h 46"/>
                <a:gd name="connsiteX2" fmla="*/ 402 w 1159"/>
                <a:gd name="connsiteY2" fmla="*/ 15 h 46"/>
                <a:gd name="connsiteX3" fmla="*/ 536 w 1159"/>
                <a:gd name="connsiteY3" fmla="*/ 27 h 46"/>
                <a:gd name="connsiteX4" fmla="*/ 641 w 1159"/>
                <a:gd name="connsiteY4" fmla="*/ 19 h 46"/>
                <a:gd name="connsiteX5" fmla="*/ 808 w 1159"/>
                <a:gd name="connsiteY5" fmla="*/ 37 h 46"/>
                <a:gd name="connsiteX6" fmla="*/ 966 w 1159"/>
                <a:gd name="connsiteY6" fmla="*/ 0 h 46"/>
                <a:gd name="connsiteX7" fmla="*/ 1159 w 1159"/>
                <a:gd name="connsiteY7" fmla="*/ 37 h 46"/>
                <a:gd name="connsiteX0" fmla="*/ 0 w 966"/>
                <a:gd name="connsiteY0" fmla="*/ 30 h 46"/>
                <a:gd name="connsiteX1" fmla="*/ 255 w 966"/>
                <a:gd name="connsiteY1" fmla="*/ 43 h 46"/>
                <a:gd name="connsiteX2" fmla="*/ 402 w 966"/>
                <a:gd name="connsiteY2" fmla="*/ 15 h 46"/>
                <a:gd name="connsiteX3" fmla="*/ 536 w 966"/>
                <a:gd name="connsiteY3" fmla="*/ 27 h 46"/>
                <a:gd name="connsiteX4" fmla="*/ 641 w 966"/>
                <a:gd name="connsiteY4" fmla="*/ 19 h 46"/>
                <a:gd name="connsiteX5" fmla="*/ 808 w 966"/>
                <a:gd name="connsiteY5" fmla="*/ 37 h 46"/>
                <a:gd name="connsiteX6" fmla="*/ 966 w 966"/>
                <a:gd name="connsiteY6" fmla="*/ 0 h 46"/>
                <a:gd name="connsiteX0" fmla="*/ 0 w 808"/>
                <a:gd name="connsiteY0" fmla="*/ 18 h 34"/>
                <a:gd name="connsiteX1" fmla="*/ 255 w 808"/>
                <a:gd name="connsiteY1" fmla="*/ 31 h 34"/>
                <a:gd name="connsiteX2" fmla="*/ 402 w 808"/>
                <a:gd name="connsiteY2" fmla="*/ 3 h 34"/>
                <a:gd name="connsiteX3" fmla="*/ 536 w 808"/>
                <a:gd name="connsiteY3" fmla="*/ 15 h 34"/>
                <a:gd name="connsiteX4" fmla="*/ 641 w 808"/>
                <a:gd name="connsiteY4" fmla="*/ 7 h 34"/>
                <a:gd name="connsiteX5" fmla="*/ 808 w 808"/>
                <a:gd name="connsiteY5" fmla="*/ 25 h 34"/>
                <a:gd name="connsiteX0" fmla="*/ 0 w 641"/>
                <a:gd name="connsiteY0" fmla="*/ 18 h 34"/>
                <a:gd name="connsiteX1" fmla="*/ 255 w 641"/>
                <a:gd name="connsiteY1" fmla="*/ 31 h 34"/>
                <a:gd name="connsiteX2" fmla="*/ 402 w 641"/>
                <a:gd name="connsiteY2" fmla="*/ 3 h 34"/>
                <a:gd name="connsiteX3" fmla="*/ 536 w 641"/>
                <a:gd name="connsiteY3" fmla="*/ 15 h 34"/>
                <a:gd name="connsiteX4" fmla="*/ 641 w 641"/>
                <a:gd name="connsiteY4" fmla="*/ 7 h 34"/>
                <a:gd name="connsiteX0" fmla="*/ 0 w 536"/>
                <a:gd name="connsiteY0" fmla="*/ 18 h 34"/>
                <a:gd name="connsiteX1" fmla="*/ 255 w 536"/>
                <a:gd name="connsiteY1" fmla="*/ 31 h 34"/>
                <a:gd name="connsiteX2" fmla="*/ 402 w 536"/>
                <a:gd name="connsiteY2" fmla="*/ 3 h 34"/>
                <a:gd name="connsiteX3" fmla="*/ 536 w 536"/>
                <a:gd name="connsiteY3" fmla="*/ 15 h 34"/>
              </a:gdLst>
              <a:ahLst/>
              <a:cxnLst>
                <a:cxn ang="0">
                  <a:pos x="connsiteX0" y="connsiteY0"/>
                </a:cxn>
                <a:cxn ang="0">
                  <a:pos x="connsiteX1" y="connsiteY1"/>
                </a:cxn>
                <a:cxn ang="0">
                  <a:pos x="connsiteX2" y="connsiteY2"/>
                </a:cxn>
                <a:cxn ang="0">
                  <a:pos x="connsiteX3" y="connsiteY3"/>
                </a:cxn>
              </a:cxnLst>
              <a:rect l="l" t="t" r="r" b="b"/>
              <a:pathLst>
                <a:path w="536" h="34">
                  <a:moveTo>
                    <a:pt x="0" y="18"/>
                  </a:moveTo>
                  <a:cubicBezTo>
                    <a:pt x="79" y="19"/>
                    <a:pt x="188" y="34"/>
                    <a:pt x="255" y="31"/>
                  </a:cubicBezTo>
                  <a:cubicBezTo>
                    <a:pt x="322" y="29"/>
                    <a:pt x="355" y="6"/>
                    <a:pt x="402" y="3"/>
                  </a:cubicBezTo>
                  <a:cubicBezTo>
                    <a:pt x="449" y="0"/>
                    <a:pt x="496" y="14"/>
                    <a:pt x="536" y="15"/>
                  </a:cubicBezTo>
                </a:path>
              </a:pathLst>
            </a:custGeom>
            <a:solidFill>
              <a:srgbClr val="FFFFFF">
                <a:lumMod val="65000"/>
              </a:srgbClr>
            </a:solid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107" name="Line 51"/>
            <p:cNvSpPr>
              <a:spLocks noChangeShapeType="1"/>
            </p:cNvSpPr>
            <p:nvPr/>
          </p:nvSpPr>
          <p:spPr bwMode="auto">
            <a:xfrm>
              <a:off x="8854674" y="4018887"/>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456" name="TextBox 455"/>
            <p:cNvSpPr txBox="1"/>
            <p:nvPr/>
          </p:nvSpPr>
          <p:spPr>
            <a:xfrm>
              <a:off x="9297069" y="3834335"/>
              <a:ext cx="672568" cy="542850"/>
            </a:xfrm>
            <a:prstGeom prst="rect">
              <a:avLst/>
            </a:prstGeom>
            <a:noFill/>
          </p:spPr>
          <p:txBody>
            <a:bodyPr wrap="square" lIns="0" tIns="0" rIns="0" bIns="0" rtlCol="0" anchor="ctr">
              <a:noAutofit/>
            </a:bodyPr>
            <a:lstStyle/>
            <a:p>
              <a:pPr algn="ctr" defTabSz="914356">
                <a:defRPr/>
              </a:pPr>
              <a:r>
                <a:rPr lang="en-US" sz="1600" b="1" kern="0" dirty="0">
                  <a:latin typeface="Arial" pitchFamily="34" charset="0"/>
                  <a:cs typeface="Arial" pitchFamily="34" charset="0"/>
                </a:rPr>
                <a:t>RDR6</a:t>
              </a:r>
            </a:p>
          </p:txBody>
        </p:sp>
      </p:grpSp>
      <p:sp>
        <p:nvSpPr>
          <p:cNvPr id="457" name="TextBox 456"/>
          <p:cNvSpPr txBox="1"/>
          <p:nvPr/>
        </p:nvSpPr>
        <p:spPr>
          <a:xfrm>
            <a:off x="4633279" y="4017326"/>
            <a:ext cx="2992395" cy="584775"/>
          </a:xfrm>
          <a:prstGeom prst="rect">
            <a:avLst/>
          </a:prstGeom>
          <a:noFill/>
        </p:spPr>
        <p:txBody>
          <a:bodyPr wrap="square" rtlCol="0">
            <a:spAutoFit/>
          </a:bodyPr>
          <a:lstStyle/>
          <a:p>
            <a:pPr algn="ctr"/>
            <a:r>
              <a:rPr lang="en-US" sz="1600" b="1" dirty="0">
                <a:solidFill>
                  <a:srgbClr val="00B050"/>
                </a:solidFill>
                <a:latin typeface="Arial" pitchFamily="34" charset="0"/>
                <a:cs typeface="Arial" pitchFamily="34" charset="0"/>
              </a:rPr>
              <a:t>DICER-like </a:t>
            </a:r>
            <a:r>
              <a:rPr lang="en-US" sz="1600" b="1" dirty="0">
                <a:latin typeface="Arial" pitchFamily="34" charset="0"/>
                <a:cs typeface="Arial" pitchFamily="34" charset="0"/>
              </a:rPr>
              <a:t>cleaves precisely to make phasiRNAs</a:t>
            </a:r>
          </a:p>
        </p:txBody>
      </p:sp>
      <p:sp>
        <p:nvSpPr>
          <p:cNvPr id="97" name="TextBox 96"/>
          <p:cNvSpPr txBox="1"/>
          <p:nvPr/>
        </p:nvSpPr>
        <p:spPr>
          <a:xfrm>
            <a:off x="54309" y="2827847"/>
            <a:ext cx="1765716" cy="2031325"/>
          </a:xfrm>
          <a:prstGeom prst="rect">
            <a:avLst/>
          </a:prstGeom>
          <a:solidFill>
            <a:srgbClr val="A7FFA7"/>
          </a:solidFill>
          <a:ln w="19050">
            <a:solidFill>
              <a:srgbClr val="0000FF"/>
            </a:solidFill>
          </a:ln>
        </p:spPr>
        <p:txBody>
          <a:bodyPr wrap="square" rtlCol="0">
            <a:spAutoFit/>
          </a:bodyPr>
          <a:lstStyle/>
          <a:p>
            <a:r>
              <a:rPr lang="en-US" dirty="0">
                <a:latin typeface="Arial" panose="020B0604020202020204" pitchFamily="34" charset="0"/>
                <a:cs typeface="Arial" panose="020B0604020202020204" pitchFamily="34" charset="0"/>
              </a:rPr>
              <a:t>Precursors are ribosome-protected and most contain short ORFs; </a:t>
            </a:r>
            <a:r>
              <a:rPr lang="en-US" dirty="0">
                <a:solidFill>
                  <a:srgbClr val="FF0000"/>
                </a:solidFill>
                <a:latin typeface="Arial" panose="020B0604020202020204" pitchFamily="34" charset="0"/>
                <a:cs typeface="Arial" panose="020B0604020202020204" pitchFamily="34" charset="0"/>
              </a:rPr>
              <a:t>processing is cytoplasmic.</a:t>
            </a:r>
          </a:p>
        </p:txBody>
      </p:sp>
      <p:sp>
        <p:nvSpPr>
          <p:cNvPr id="434" name="Right Arrow 433"/>
          <p:cNvSpPr/>
          <p:nvPr/>
        </p:nvSpPr>
        <p:spPr>
          <a:xfrm rot="20553118">
            <a:off x="1727635" y="3042230"/>
            <a:ext cx="545380" cy="244518"/>
          </a:xfrm>
          <a:prstGeom prst="rightArrow">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 name="Rectangle 448">
            <a:extLst>
              <a:ext uri="{FF2B5EF4-FFF2-40B4-BE49-F238E27FC236}">
                <a16:creationId xmlns:a16="http://schemas.microsoft.com/office/drawing/2014/main" id="{47BF3A69-0799-A5DF-462F-85F84B8D4F8F}"/>
              </a:ext>
            </a:extLst>
          </p:cNvPr>
          <p:cNvSpPr/>
          <p:nvPr/>
        </p:nvSpPr>
        <p:spPr>
          <a:xfrm>
            <a:off x="8188865" y="1426425"/>
            <a:ext cx="3988704" cy="5197416"/>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 name="TextBox 449">
            <a:extLst>
              <a:ext uri="{FF2B5EF4-FFF2-40B4-BE49-F238E27FC236}">
                <a16:creationId xmlns:a16="http://schemas.microsoft.com/office/drawing/2014/main" id="{544A43D3-7547-E8F5-8B99-C4B3A9531A1D}"/>
              </a:ext>
            </a:extLst>
          </p:cNvPr>
          <p:cNvSpPr txBox="1"/>
          <p:nvPr/>
        </p:nvSpPr>
        <p:spPr>
          <a:xfrm>
            <a:off x="8135574" y="2011199"/>
            <a:ext cx="3712689" cy="3785652"/>
          </a:xfrm>
          <a:prstGeom prst="rect">
            <a:avLst/>
          </a:prstGeom>
          <a:noFill/>
        </p:spPr>
        <p:txBody>
          <a:bodyPr wrap="square" rtlCol="0">
            <a:spAutoFit/>
          </a:bodyPr>
          <a:lstStyle/>
          <a:p>
            <a:r>
              <a:rPr lang="en-US" sz="2400" dirty="0"/>
              <a:t>Many similarities to pre-meiotic mammalian piRNAs</a:t>
            </a:r>
          </a:p>
          <a:p>
            <a:endParaRPr lang="en-US" sz="2400" dirty="0"/>
          </a:p>
          <a:p>
            <a:pPr marL="342900" indent="-342900">
              <a:buFont typeface="Wingdings" panose="05000000000000000000" pitchFamily="2" charset="2"/>
              <a:buChar char="v"/>
            </a:pPr>
            <a:r>
              <a:rPr lang="en-US" sz="2400" dirty="0"/>
              <a:t>Few if any mRNA targets</a:t>
            </a:r>
          </a:p>
          <a:p>
            <a:pPr marL="342900" indent="-342900">
              <a:buFont typeface="Wingdings" panose="05000000000000000000" pitchFamily="2" charset="2"/>
              <a:buChar char="v"/>
            </a:pPr>
            <a:r>
              <a:rPr lang="en-US" sz="2400" dirty="0"/>
              <a:t>Very abundant</a:t>
            </a:r>
          </a:p>
          <a:p>
            <a:pPr marL="342900" indent="-342900">
              <a:buFont typeface="Wingdings" panose="05000000000000000000" pitchFamily="2" charset="2"/>
              <a:buChar char="v"/>
            </a:pPr>
            <a:r>
              <a:rPr lang="en-US" sz="2400" dirty="0"/>
              <a:t>If missing, male sterility</a:t>
            </a:r>
          </a:p>
          <a:p>
            <a:endParaRPr lang="en-US" sz="2400" dirty="0"/>
          </a:p>
          <a:p>
            <a:r>
              <a:rPr lang="en-US" sz="2400" dirty="0"/>
              <a:t>Functions???</a:t>
            </a:r>
          </a:p>
        </p:txBody>
      </p:sp>
      <p:grpSp>
        <p:nvGrpSpPr>
          <p:cNvPr id="451" name="Group 464">
            <a:extLst>
              <a:ext uri="{FF2B5EF4-FFF2-40B4-BE49-F238E27FC236}">
                <a16:creationId xmlns:a16="http://schemas.microsoft.com/office/drawing/2014/main" id="{850C61CD-2A7E-3016-64B4-69F53104A514}"/>
              </a:ext>
            </a:extLst>
          </p:cNvPr>
          <p:cNvGrpSpPr/>
          <p:nvPr/>
        </p:nvGrpSpPr>
        <p:grpSpPr>
          <a:xfrm>
            <a:off x="4576205" y="5602807"/>
            <a:ext cx="242444" cy="91851"/>
            <a:chOff x="2804192" y="6351858"/>
            <a:chExt cx="242444" cy="91851"/>
          </a:xfrm>
        </p:grpSpPr>
        <p:cxnSp>
          <p:nvCxnSpPr>
            <p:cNvPr id="452" name="Straight Connector 113">
              <a:extLst>
                <a:ext uri="{FF2B5EF4-FFF2-40B4-BE49-F238E27FC236}">
                  <a16:creationId xmlns:a16="http://schemas.microsoft.com/office/drawing/2014/main" id="{5922CDBD-B60B-A1D3-1181-58B9B6698818}"/>
                </a:ext>
              </a:extLst>
            </p:cNvPr>
            <p:cNvCxnSpPr>
              <a:cxnSpLocks noChangeShapeType="1"/>
            </p:cNvCxnSpPr>
            <p:nvPr/>
          </p:nvCxnSpPr>
          <p:spPr bwMode="auto">
            <a:xfrm rot="4870270">
              <a:off x="2793574" y="6415647"/>
              <a:ext cx="54864" cy="1259"/>
            </a:xfrm>
            <a:prstGeom prst="line">
              <a:avLst/>
            </a:prstGeom>
            <a:solidFill>
              <a:schemeClr val="bg1">
                <a:lumMod val="50000"/>
              </a:schemeClr>
            </a:solidFill>
            <a:ln w="19050" algn="ctr">
              <a:solidFill>
                <a:srgbClr val="0000FF"/>
              </a:solidFill>
              <a:round/>
              <a:headEnd/>
              <a:tailEnd/>
            </a:ln>
          </p:spPr>
        </p:cxnSp>
        <p:cxnSp>
          <p:nvCxnSpPr>
            <p:cNvPr id="453" name="Straight Connector 114">
              <a:extLst>
                <a:ext uri="{FF2B5EF4-FFF2-40B4-BE49-F238E27FC236}">
                  <a16:creationId xmlns:a16="http://schemas.microsoft.com/office/drawing/2014/main" id="{743D1B91-E541-2E87-D3AD-0016A3787E6A}"/>
                </a:ext>
              </a:extLst>
            </p:cNvPr>
            <p:cNvCxnSpPr>
              <a:cxnSpLocks noChangeShapeType="1"/>
            </p:cNvCxnSpPr>
            <p:nvPr/>
          </p:nvCxnSpPr>
          <p:spPr bwMode="auto">
            <a:xfrm rot="4870270">
              <a:off x="2823413" y="6410388"/>
              <a:ext cx="54864" cy="1259"/>
            </a:xfrm>
            <a:prstGeom prst="line">
              <a:avLst/>
            </a:prstGeom>
            <a:solidFill>
              <a:schemeClr val="bg1">
                <a:lumMod val="50000"/>
              </a:schemeClr>
            </a:solidFill>
            <a:ln w="19050" algn="ctr">
              <a:solidFill>
                <a:srgbClr val="0000FF"/>
              </a:solidFill>
              <a:round/>
              <a:headEnd/>
              <a:tailEnd/>
            </a:ln>
          </p:spPr>
        </p:cxnSp>
        <p:cxnSp>
          <p:nvCxnSpPr>
            <p:cNvPr id="454" name="Straight Connector 115">
              <a:extLst>
                <a:ext uri="{FF2B5EF4-FFF2-40B4-BE49-F238E27FC236}">
                  <a16:creationId xmlns:a16="http://schemas.microsoft.com/office/drawing/2014/main" id="{BC2C60D8-C9C7-2D7B-7D9A-15BECDE73944}"/>
                </a:ext>
              </a:extLst>
            </p:cNvPr>
            <p:cNvCxnSpPr>
              <a:cxnSpLocks noChangeShapeType="1"/>
            </p:cNvCxnSpPr>
            <p:nvPr/>
          </p:nvCxnSpPr>
          <p:spPr bwMode="auto">
            <a:xfrm rot="4870270">
              <a:off x="2854525" y="6404909"/>
              <a:ext cx="54864" cy="1259"/>
            </a:xfrm>
            <a:prstGeom prst="line">
              <a:avLst/>
            </a:prstGeom>
            <a:solidFill>
              <a:schemeClr val="bg1">
                <a:lumMod val="50000"/>
              </a:schemeClr>
            </a:solidFill>
            <a:ln w="19050" algn="ctr">
              <a:solidFill>
                <a:srgbClr val="0000FF"/>
              </a:solidFill>
              <a:round/>
              <a:headEnd/>
              <a:tailEnd/>
            </a:ln>
          </p:spPr>
        </p:cxnSp>
        <p:cxnSp>
          <p:nvCxnSpPr>
            <p:cNvPr id="455" name="Straight Connector 116">
              <a:extLst>
                <a:ext uri="{FF2B5EF4-FFF2-40B4-BE49-F238E27FC236}">
                  <a16:creationId xmlns:a16="http://schemas.microsoft.com/office/drawing/2014/main" id="{86D6D205-2A3D-B1C5-1DE3-4FC5BA8B14CF}"/>
                </a:ext>
              </a:extLst>
            </p:cNvPr>
            <p:cNvCxnSpPr>
              <a:cxnSpLocks noChangeShapeType="1"/>
            </p:cNvCxnSpPr>
            <p:nvPr/>
          </p:nvCxnSpPr>
          <p:spPr bwMode="auto">
            <a:xfrm rot="4870270">
              <a:off x="2884376" y="6399651"/>
              <a:ext cx="54864" cy="1259"/>
            </a:xfrm>
            <a:prstGeom prst="line">
              <a:avLst/>
            </a:prstGeom>
            <a:solidFill>
              <a:schemeClr val="bg1">
                <a:lumMod val="50000"/>
              </a:schemeClr>
            </a:solidFill>
            <a:ln w="19050" algn="ctr">
              <a:solidFill>
                <a:srgbClr val="0000FF"/>
              </a:solidFill>
              <a:round/>
              <a:headEnd/>
              <a:tailEnd/>
            </a:ln>
          </p:spPr>
        </p:cxnSp>
        <p:cxnSp>
          <p:nvCxnSpPr>
            <p:cNvPr id="458" name="Straight Connector 117">
              <a:extLst>
                <a:ext uri="{FF2B5EF4-FFF2-40B4-BE49-F238E27FC236}">
                  <a16:creationId xmlns:a16="http://schemas.microsoft.com/office/drawing/2014/main" id="{98C6A855-6C0F-8FDB-976C-062C4BA7FA3D}"/>
                </a:ext>
              </a:extLst>
            </p:cNvPr>
            <p:cNvCxnSpPr>
              <a:cxnSpLocks noChangeShapeType="1"/>
            </p:cNvCxnSpPr>
            <p:nvPr/>
          </p:nvCxnSpPr>
          <p:spPr bwMode="auto">
            <a:xfrm rot="4870270">
              <a:off x="2914228" y="6394391"/>
              <a:ext cx="54864" cy="1259"/>
            </a:xfrm>
            <a:prstGeom prst="line">
              <a:avLst/>
            </a:prstGeom>
            <a:solidFill>
              <a:schemeClr val="bg1">
                <a:lumMod val="50000"/>
              </a:schemeClr>
            </a:solidFill>
            <a:ln w="19050" algn="ctr">
              <a:solidFill>
                <a:srgbClr val="0000FF"/>
              </a:solidFill>
              <a:round/>
              <a:headEnd/>
              <a:tailEnd/>
            </a:ln>
          </p:spPr>
        </p:cxnSp>
        <p:cxnSp>
          <p:nvCxnSpPr>
            <p:cNvPr id="459" name="Straight Connector 118">
              <a:extLst>
                <a:ext uri="{FF2B5EF4-FFF2-40B4-BE49-F238E27FC236}">
                  <a16:creationId xmlns:a16="http://schemas.microsoft.com/office/drawing/2014/main" id="{8D715F6C-CE1C-1327-0B3E-D44B5C54AA39}"/>
                </a:ext>
              </a:extLst>
            </p:cNvPr>
            <p:cNvCxnSpPr>
              <a:cxnSpLocks noChangeShapeType="1"/>
            </p:cNvCxnSpPr>
            <p:nvPr/>
          </p:nvCxnSpPr>
          <p:spPr bwMode="auto">
            <a:xfrm rot="4870270">
              <a:off x="2945324" y="6388913"/>
              <a:ext cx="54864" cy="1259"/>
            </a:xfrm>
            <a:prstGeom prst="line">
              <a:avLst/>
            </a:prstGeom>
            <a:solidFill>
              <a:schemeClr val="bg1">
                <a:lumMod val="50000"/>
              </a:schemeClr>
            </a:solidFill>
            <a:ln w="19050" algn="ctr">
              <a:solidFill>
                <a:srgbClr val="0000FF"/>
              </a:solidFill>
              <a:round/>
              <a:headEnd/>
              <a:tailEnd/>
            </a:ln>
          </p:spPr>
        </p:cxnSp>
        <p:cxnSp>
          <p:nvCxnSpPr>
            <p:cNvPr id="460" name="Straight Connector 459">
              <a:extLst>
                <a:ext uri="{FF2B5EF4-FFF2-40B4-BE49-F238E27FC236}">
                  <a16:creationId xmlns:a16="http://schemas.microsoft.com/office/drawing/2014/main" id="{F467AD77-7203-EAC2-4418-FCB796F18F18}"/>
                </a:ext>
              </a:extLst>
            </p:cNvPr>
            <p:cNvCxnSpPr/>
            <p:nvPr/>
          </p:nvCxnSpPr>
          <p:spPr>
            <a:xfrm flipV="1">
              <a:off x="2804192" y="6351858"/>
              <a:ext cx="242444" cy="50767"/>
            </a:xfrm>
            <a:prstGeom prst="line">
              <a:avLst/>
            </a:prstGeom>
            <a:grpFill/>
            <a:ln w="19050" algn="ctr">
              <a:solidFill>
                <a:srgbClr val="0000FF"/>
              </a:solidFill>
              <a:round/>
              <a:headEnd/>
              <a:tailEnd/>
            </a:ln>
          </p:spPr>
        </p:cxnSp>
        <p:cxnSp>
          <p:nvCxnSpPr>
            <p:cNvPr id="461" name="Straight Connector 112">
              <a:extLst>
                <a:ext uri="{FF2B5EF4-FFF2-40B4-BE49-F238E27FC236}">
                  <a16:creationId xmlns:a16="http://schemas.microsoft.com/office/drawing/2014/main" id="{6B485A1D-3236-2055-F91C-90233980D527}"/>
                </a:ext>
              </a:extLst>
            </p:cNvPr>
            <p:cNvCxnSpPr>
              <a:cxnSpLocks noChangeShapeType="1"/>
            </p:cNvCxnSpPr>
            <p:nvPr/>
          </p:nvCxnSpPr>
          <p:spPr bwMode="auto">
            <a:xfrm>
              <a:off x="3027656" y="6352157"/>
              <a:ext cx="5694" cy="54445"/>
            </a:xfrm>
            <a:prstGeom prst="line">
              <a:avLst/>
            </a:prstGeom>
            <a:solidFill>
              <a:schemeClr val="bg1">
                <a:lumMod val="50000"/>
              </a:schemeClr>
            </a:solidFill>
            <a:ln w="19050" algn="ctr">
              <a:solidFill>
                <a:srgbClr val="0000FF"/>
              </a:solidFill>
              <a:round/>
              <a:headEnd/>
              <a:tailEnd/>
            </a:ln>
          </p:spPr>
        </p:cxnSp>
        <p:cxnSp>
          <p:nvCxnSpPr>
            <p:cNvPr id="462" name="Straight Connector 112">
              <a:extLst>
                <a:ext uri="{FF2B5EF4-FFF2-40B4-BE49-F238E27FC236}">
                  <a16:creationId xmlns:a16="http://schemas.microsoft.com/office/drawing/2014/main" id="{C7FEF050-0F6C-7F1D-1C9A-6C2026968C30}"/>
                </a:ext>
              </a:extLst>
            </p:cNvPr>
            <p:cNvCxnSpPr>
              <a:cxnSpLocks noChangeShapeType="1"/>
            </p:cNvCxnSpPr>
            <p:nvPr/>
          </p:nvCxnSpPr>
          <p:spPr bwMode="auto">
            <a:xfrm>
              <a:off x="2999620" y="6359738"/>
              <a:ext cx="5694" cy="54445"/>
            </a:xfrm>
            <a:prstGeom prst="line">
              <a:avLst/>
            </a:prstGeom>
            <a:solidFill>
              <a:schemeClr val="bg1">
                <a:lumMod val="50000"/>
              </a:schemeClr>
            </a:solidFill>
            <a:ln w="19050" algn="ctr">
              <a:solidFill>
                <a:srgbClr val="0000FF"/>
              </a:solidFill>
              <a:round/>
              <a:headEnd/>
              <a:tailEnd/>
            </a:ln>
          </p:spPr>
        </p:cxnSp>
      </p:grpSp>
      <p:grpSp>
        <p:nvGrpSpPr>
          <p:cNvPr id="463" name="Group 464">
            <a:extLst>
              <a:ext uri="{FF2B5EF4-FFF2-40B4-BE49-F238E27FC236}">
                <a16:creationId xmlns:a16="http://schemas.microsoft.com/office/drawing/2014/main" id="{35F6EBE3-F970-D8AF-E3E1-D3CF9B9972C4}"/>
              </a:ext>
            </a:extLst>
          </p:cNvPr>
          <p:cNvGrpSpPr/>
          <p:nvPr/>
        </p:nvGrpSpPr>
        <p:grpSpPr>
          <a:xfrm>
            <a:off x="4187628" y="5662703"/>
            <a:ext cx="242444" cy="91851"/>
            <a:chOff x="2804192" y="6351858"/>
            <a:chExt cx="242444" cy="91851"/>
          </a:xfrm>
        </p:grpSpPr>
        <p:cxnSp>
          <p:nvCxnSpPr>
            <p:cNvPr id="464" name="Straight Connector 113">
              <a:extLst>
                <a:ext uri="{FF2B5EF4-FFF2-40B4-BE49-F238E27FC236}">
                  <a16:creationId xmlns:a16="http://schemas.microsoft.com/office/drawing/2014/main" id="{990A252E-482E-F070-14C3-14C004EEF95A}"/>
                </a:ext>
              </a:extLst>
            </p:cNvPr>
            <p:cNvCxnSpPr>
              <a:cxnSpLocks noChangeShapeType="1"/>
            </p:cNvCxnSpPr>
            <p:nvPr/>
          </p:nvCxnSpPr>
          <p:spPr bwMode="auto">
            <a:xfrm rot="4870270">
              <a:off x="2793574" y="6415647"/>
              <a:ext cx="54864" cy="1259"/>
            </a:xfrm>
            <a:prstGeom prst="line">
              <a:avLst/>
            </a:prstGeom>
            <a:solidFill>
              <a:schemeClr val="bg1">
                <a:lumMod val="50000"/>
              </a:schemeClr>
            </a:solidFill>
            <a:ln w="19050" algn="ctr">
              <a:solidFill>
                <a:srgbClr val="0000FF"/>
              </a:solidFill>
              <a:round/>
              <a:headEnd/>
              <a:tailEnd/>
            </a:ln>
          </p:spPr>
        </p:cxnSp>
        <p:cxnSp>
          <p:nvCxnSpPr>
            <p:cNvPr id="465" name="Straight Connector 114">
              <a:extLst>
                <a:ext uri="{FF2B5EF4-FFF2-40B4-BE49-F238E27FC236}">
                  <a16:creationId xmlns:a16="http://schemas.microsoft.com/office/drawing/2014/main" id="{B94ECBCE-9B8E-BDB0-6036-FFF2CB7AFB31}"/>
                </a:ext>
              </a:extLst>
            </p:cNvPr>
            <p:cNvCxnSpPr>
              <a:cxnSpLocks noChangeShapeType="1"/>
            </p:cNvCxnSpPr>
            <p:nvPr/>
          </p:nvCxnSpPr>
          <p:spPr bwMode="auto">
            <a:xfrm rot="4870270">
              <a:off x="2823413" y="6410388"/>
              <a:ext cx="54864" cy="1259"/>
            </a:xfrm>
            <a:prstGeom prst="line">
              <a:avLst/>
            </a:prstGeom>
            <a:solidFill>
              <a:schemeClr val="bg1">
                <a:lumMod val="50000"/>
              </a:schemeClr>
            </a:solidFill>
            <a:ln w="19050" algn="ctr">
              <a:solidFill>
                <a:srgbClr val="0000FF"/>
              </a:solidFill>
              <a:round/>
              <a:headEnd/>
              <a:tailEnd/>
            </a:ln>
          </p:spPr>
        </p:cxnSp>
        <p:cxnSp>
          <p:nvCxnSpPr>
            <p:cNvPr id="467" name="Straight Connector 115">
              <a:extLst>
                <a:ext uri="{FF2B5EF4-FFF2-40B4-BE49-F238E27FC236}">
                  <a16:creationId xmlns:a16="http://schemas.microsoft.com/office/drawing/2014/main" id="{54998F03-19A6-C8CB-3B44-BDB65E8C393C}"/>
                </a:ext>
              </a:extLst>
            </p:cNvPr>
            <p:cNvCxnSpPr>
              <a:cxnSpLocks noChangeShapeType="1"/>
            </p:cNvCxnSpPr>
            <p:nvPr/>
          </p:nvCxnSpPr>
          <p:spPr bwMode="auto">
            <a:xfrm rot="4870270">
              <a:off x="2854525" y="6404909"/>
              <a:ext cx="54864" cy="1259"/>
            </a:xfrm>
            <a:prstGeom prst="line">
              <a:avLst/>
            </a:prstGeom>
            <a:solidFill>
              <a:schemeClr val="bg1">
                <a:lumMod val="50000"/>
              </a:schemeClr>
            </a:solidFill>
            <a:ln w="19050" algn="ctr">
              <a:solidFill>
                <a:srgbClr val="0000FF"/>
              </a:solidFill>
              <a:round/>
              <a:headEnd/>
              <a:tailEnd/>
            </a:ln>
          </p:spPr>
        </p:cxnSp>
        <p:cxnSp>
          <p:nvCxnSpPr>
            <p:cNvPr id="468" name="Straight Connector 116">
              <a:extLst>
                <a:ext uri="{FF2B5EF4-FFF2-40B4-BE49-F238E27FC236}">
                  <a16:creationId xmlns:a16="http://schemas.microsoft.com/office/drawing/2014/main" id="{311F4F32-2DB3-2864-ABF6-0D1896EC364F}"/>
                </a:ext>
              </a:extLst>
            </p:cNvPr>
            <p:cNvCxnSpPr>
              <a:cxnSpLocks noChangeShapeType="1"/>
            </p:cNvCxnSpPr>
            <p:nvPr/>
          </p:nvCxnSpPr>
          <p:spPr bwMode="auto">
            <a:xfrm rot="4870270">
              <a:off x="2884376" y="6399651"/>
              <a:ext cx="54864" cy="1259"/>
            </a:xfrm>
            <a:prstGeom prst="line">
              <a:avLst/>
            </a:prstGeom>
            <a:solidFill>
              <a:schemeClr val="bg1">
                <a:lumMod val="50000"/>
              </a:schemeClr>
            </a:solidFill>
            <a:ln w="19050" algn="ctr">
              <a:solidFill>
                <a:srgbClr val="0000FF"/>
              </a:solidFill>
              <a:round/>
              <a:headEnd/>
              <a:tailEnd/>
            </a:ln>
          </p:spPr>
        </p:cxnSp>
        <p:cxnSp>
          <p:nvCxnSpPr>
            <p:cNvPr id="475" name="Straight Connector 117">
              <a:extLst>
                <a:ext uri="{FF2B5EF4-FFF2-40B4-BE49-F238E27FC236}">
                  <a16:creationId xmlns:a16="http://schemas.microsoft.com/office/drawing/2014/main" id="{2FD33CDB-60BF-B251-55B4-6CA54F28DB7C}"/>
                </a:ext>
              </a:extLst>
            </p:cNvPr>
            <p:cNvCxnSpPr>
              <a:cxnSpLocks noChangeShapeType="1"/>
            </p:cNvCxnSpPr>
            <p:nvPr/>
          </p:nvCxnSpPr>
          <p:spPr bwMode="auto">
            <a:xfrm rot="4870270">
              <a:off x="2914228" y="6394391"/>
              <a:ext cx="54864" cy="1259"/>
            </a:xfrm>
            <a:prstGeom prst="line">
              <a:avLst/>
            </a:prstGeom>
            <a:solidFill>
              <a:schemeClr val="bg1">
                <a:lumMod val="50000"/>
              </a:schemeClr>
            </a:solidFill>
            <a:ln w="19050" algn="ctr">
              <a:solidFill>
                <a:srgbClr val="0000FF"/>
              </a:solidFill>
              <a:round/>
              <a:headEnd/>
              <a:tailEnd/>
            </a:ln>
          </p:spPr>
        </p:cxnSp>
        <p:cxnSp>
          <p:nvCxnSpPr>
            <p:cNvPr id="476" name="Straight Connector 118">
              <a:extLst>
                <a:ext uri="{FF2B5EF4-FFF2-40B4-BE49-F238E27FC236}">
                  <a16:creationId xmlns:a16="http://schemas.microsoft.com/office/drawing/2014/main" id="{E9166DA7-C358-59BE-896F-299F3FCB0C56}"/>
                </a:ext>
              </a:extLst>
            </p:cNvPr>
            <p:cNvCxnSpPr>
              <a:cxnSpLocks noChangeShapeType="1"/>
            </p:cNvCxnSpPr>
            <p:nvPr/>
          </p:nvCxnSpPr>
          <p:spPr bwMode="auto">
            <a:xfrm rot="4870270">
              <a:off x="2945324" y="6388913"/>
              <a:ext cx="54864" cy="1259"/>
            </a:xfrm>
            <a:prstGeom prst="line">
              <a:avLst/>
            </a:prstGeom>
            <a:solidFill>
              <a:schemeClr val="bg1">
                <a:lumMod val="50000"/>
              </a:schemeClr>
            </a:solidFill>
            <a:ln w="19050" algn="ctr">
              <a:solidFill>
                <a:srgbClr val="0000FF"/>
              </a:solidFill>
              <a:round/>
              <a:headEnd/>
              <a:tailEnd/>
            </a:ln>
          </p:spPr>
        </p:cxnSp>
        <p:cxnSp>
          <p:nvCxnSpPr>
            <p:cNvPr id="480" name="Straight Connector 479">
              <a:extLst>
                <a:ext uri="{FF2B5EF4-FFF2-40B4-BE49-F238E27FC236}">
                  <a16:creationId xmlns:a16="http://schemas.microsoft.com/office/drawing/2014/main" id="{DD0452E9-5E91-73AD-E8BE-FD0D27254910}"/>
                </a:ext>
              </a:extLst>
            </p:cNvPr>
            <p:cNvCxnSpPr/>
            <p:nvPr/>
          </p:nvCxnSpPr>
          <p:spPr>
            <a:xfrm flipV="1">
              <a:off x="2804192" y="6351858"/>
              <a:ext cx="242444" cy="50767"/>
            </a:xfrm>
            <a:prstGeom prst="line">
              <a:avLst/>
            </a:prstGeom>
            <a:grpFill/>
            <a:ln w="19050" algn="ctr">
              <a:solidFill>
                <a:srgbClr val="0000FF"/>
              </a:solidFill>
              <a:round/>
              <a:headEnd/>
              <a:tailEnd/>
            </a:ln>
          </p:spPr>
        </p:cxnSp>
        <p:cxnSp>
          <p:nvCxnSpPr>
            <p:cNvPr id="481" name="Straight Connector 112">
              <a:extLst>
                <a:ext uri="{FF2B5EF4-FFF2-40B4-BE49-F238E27FC236}">
                  <a16:creationId xmlns:a16="http://schemas.microsoft.com/office/drawing/2014/main" id="{A529B95E-A16B-EF3D-D3ED-146C09F0AD2E}"/>
                </a:ext>
              </a:extLst>
            </p:cNvPr>
            <p:cNvCxnSpPr>
              <a:cxnSpLocks noChangeShapeType="1"/>
            </p:cNvCxnSpPr>
            <p:nvPr/>
          </p:nvCxnSpPr>
          <p:spPr bwMode="auto">
            <a:xfrm>
              <a:off x="3027656" y="6352157"/>
              <a:ext cx="5694" cy="54445"/>
            </a:xfrm>
            <a:prstGeom prst="line">
              <a:avLst/>
            </a:prstGeom>
            <a:solidFill>
              <a:schemeClr val="bg1">
                <a:lumMod val="50000"/>
              </a:schemeClr>
            </a:solidFill>
            <a:ln w="19050" algn="ctr">
              <a:solidFill>
                <a:srgbClr val="0000FF"/>
              </a:solidFill>
              <a:round/>
              <a:headEnd/>
              <a:tailEnd/>
            </a:ln>
          </p:spPr>
        </p:cxnSp>
        <p:cxnSp>
          <p:nvCxnSpPr>
            <p:cNvPr id="484" name="Straight Connector 112">
              <a:extLst>
                <a:ext uri="{FF2B5EF4-FFF2-40B4-BE49-F238E27FC236}">
                  <a16:creationId xmlns:a16="http://schemas.microsoft.com/office/drawing/2014/main" id="{6250982E-4CB3-6843-142D-8BB0AB3D07FC}"/>
                </a:ext>
              </a:extLst>
            </p:cNvPr>
            <p:cNvCxnSpPr>
              <a:cxnSpLocks noChangeShapeType="1"/>
            </p:cNvCxnSpPr>
            <p:nvPr/>
          </p:nvCxnSpPr>
          <p:spPr bwMode="auto">
            <a:xfrm>
              <a:off x="2999620" y="6359738"/>
              <a:ext cx="5694" cy="54445"/>
            </a:xfrm>
            <a:prstGeom prst="line">
              <a:avLst/>
            </a:prstGeom>
            <a:solidFill>
              <a:schemeClr val="bg1">
                <a:lumMod val="50000"/>
              </a:schemeClr>
            </a:solidFill>
            <a:ln w="19050" algn="ctr">
              <a:solidFill>
                <a:srgbClr val="0000FF"/>
              </a:solidFill>
              <a:round/>
              <a:headEnd/>
              <a:tailEnd/>
            </a:ln>
          </p:spPr>
        </p:cxnSp>
      </p:grpSp>
    </p:spTree>
    <p:extLst>
      <p:ext uri="{BB962C8B-B14F-4D97-AF65-F5344CB8AC3E}">
        <p14:creationId xmlns:p14="http://schemas.microsoft.com/office/powerpoint/2010/main" val="875958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a:stretch>
            <a:fillRect/>
          </a:stretch>
        </p:blipFill>
        <p:spPr bwMode="auto">
          <a:xfrm>
            <a:off x="4035413" y="133136"/>
            <a:ext cx="7955177" cy="5896190"/>
          </a:xfrm>
          <a:prstGeom prst="rect">
            <a:avLst/>
          </a:prstGeom>
          <a:noFill/>
          <a:ln w="9525">
            <a:noFill/>
            <a:miter lim="800000"/>
            <a:headEnd/>
            <a:tailEnd/>
          </a:ln>
        </p:spPr>
      </p:pic>
      <p:sp>
        <p:nvSpPr>
          <p:cNvPr id="3" name="TextBox 2">
            <a:extLst>
              <a:ext uri="{FF2B5EF4-FFF2-40B4-BE49-F238E27FC236}">
                <a16:creationId xmlns:a16="http://schemas.microsoft.com/office/drawing/2014/main" id="{78C1632E-A4D7-3BD0-381B-36B3D6DB1AAA}"/>
              </a:ext>
            </a:extLst>
          </p:cNvPr>
          <p:cNvSpPr txBox="1"/>
          <p:nvPr/>
        </p:nvSpPr>
        <p:spPr>
          <a:xfrm>
            <a:off x="201410" y="685800"/>
            <a:ext cx="3651885" cy="2246769"/>
          </a:xfrm>
          <a:prstGeom prst="rect">
            <a:avLst/>
          </a:prstGeom>
          <a:solidFill>
            <a:schemeClr val="bg1"/>
          </a:solidFill>
        </p:spPr>
        <p:txBody>
          <a:bodyPr wrap="square" rtlCol="0">
            <a:spAutoFit/>
          </a:bodyPr>
          <a:lstStyle/>
          <a:p>
            <a:r>
              <a:rPr lang="en-US" sz="2800" dirty="0">
                <a:solidFill>
                  <a:srgbClr val="FF0000"/>
                </a:solidFill>
              </a:rPr>
              <a:t>Temporal BIG BANG of 21-nt phasiRNAs </a:t>
            </a:r>
          </a:p>
          <a:p>
            <a:r>
              <a:rPr lang="en-US" sz="2800" dirty="0">
                <a:solidFill>
                  <a:srgbClr val="0000FF"/>
                </a:solidFill>
              </a:rPr>
              <a:t>= somatic cell fate setting period</a:t>
            </a:r>
          </a:p>
          <a:p>
            <a:r>
              <a:rPr lang="en-US" sz="2800" dirty="0">
                <a:solidFill>
                  <a:srgbClr val="B86B32"/>
                </a:solidFill>
              </a:rPr>
              <a:t> </a:t>
            </a:r>
          </a:p>
        </p:txBody>
      </p:sp>
      <p:sp>
        <p:nvSpPr>
          <p:cNvPr id="2" name="TextBox 1">
            <a:extLst>
              <a:ext uri="{FF2B5EF4-FFF2-40B4-BE49-F238E27FC236}">
                <a16:creationId xmlns:a16="http://schemas.microsoft.com/office/drawing/2014/main" id="{D27069CD-BA66-638D-1893-533F12AB5606}"/>
              </a:ext>
            </a:extLst>
          </p:cNvPr>
          <p:cNvSpPr txBox="1"/>
          <p:nvPr/>
        </p:nvSpPr>
        <p:spPr>
          <a:xfrm>
            <a:off x="201409" y="4089204"/>
            <a:ext cx="3651885" cy="1938992"/>
          </a:xfrm>
          <a:prstGeom prst="rect">
            <a:avLst/>
          </a:prstGeom>
          <a:solidFill>
            <a:schemeClr val="bg1"/>
          </a:solidFill>
        </p:spPr>
        <p:txBody>
          <a:bodyPr wrap="square" rtlCol="0">
            <a:spAutoFit/>
          </a:bodyPr>
          <a:lstStyle/>
          <a:p>
            <a:r>
              <a:rPr lang="en-US" sz="2000" dirty="0"/>
              <a:t>2009 discovery with </a:t>
            </a:r>
            <a:r>
              <a:rPr lang="en-US" sz="2000" dirty="0">
                <a:solidFill>
                  <a:srgbClr val="0000FF"/>
                </a:solidFill>
              </a:rPr>
              <a:t>Sundaresan &amp; Vance</a:t>
            </a:r>
          </a:p>
          <a:p>
            <a:endParaRPr lang="en-US" sz="2000" dirty="0"/>
          </a:p>
          <a:p>
            <a:r>
              <a:rPr lang="en-US" sz="2000" dirty="0"/>
              <a:t>2014 – present </a:t>
            </a:r>
            <a:r>
              <a:rPr lang="en-US" sz="2000" dirty="0">
                <a:solidFill>
                  <a:srgbClr val="0000FF"/>
                </a:solidFill>
              </a:rPr>
              <a:t>Blake Meyers </a:t>
            </a:r>
            <a:r>
              <a:rPr lang="en-US" sz="2000" dirty="0"/>
              <a:t>phasiRNAs in anther development</a:t>
            </a:r>
          </a:p>
        </p:txBody>
      </p:sp>
      <p:sp>
        <p:nvSpPr>
          <p:cNvPr id="4" name="TextBox 3">
            <a:extLst>
              <a:ext uri="{FF2B5EF4-FFF2-40B4-BE49-F238E27FC236}">
                <a16:creationId xmlns:a16="http://schemas.microsoft.com/office/drawing/2014/main" id="{3C52D5D1-E054-A522-6467-DDE55574270A}"/>
              </a:ext>
            </a:extLst>
          </p:cNvPr>
          <p:cNvSpPr txBox="1"/>
          <p:nvPr/>
        </p:nvSpPr>
        <p:spPr>
          <a:xfrm>
            <a:off x="6096001" y="6090881"/>
            <a:ext cx="5314950" cy="461665"/>
          </a:xfrm>
          <a:prstGeom prst="rect">
            <a:avLst/>
          </a:prstGeom>
          <a:solidFill>
            <a:schemeClr val="bg1"/>
          </a:solidFill>
          <a:ln>
            <a:solidFill>
              <a:srgbClr val="FF0000"/>
            </a:solidFill>
          </a:ln>
        </p:spPr>
        <p:txBody>
          <a:bodyPr wrap="square" rtlCol="0">
            <a:spAutoFit/>
          </a:bodyPr>
          <a:lstStyle/>
          <a:p>
            <a:r>
              <a:rPr lang="en-US" sz="2400" dirty="0"/>
              <a:t>Zhai, Zhang, </a:t>
            </a:r>
            <a:r>
              <a:rPr lang="en-US" sz="2400" i="1" dirty="0"/>
              <a:t>et al. </a:t>
            </a:r>
            <a:r>
              <a:rPr lang="en-US" sz="2400" dirty="0"/>
              <a:t>2015 PNAS</a:t>
            </a:r>
          </a:p>
        </p:txBody>
      </p:sp>
      <p:sp>
        <p:nvSpPr>
          <p:cNvPr id="5" name="Rectangle 4">
            <a:extLst>
              <a:ext uri="{FF2B5EF4-FFF2-40B4-BE49-F238E27FC236}">
                <a16:creationId xmlns:a16="http://schemas.microsoft.com/office/drawing/2014/main" id="{5ED6CFCD-4CF6-400E-CD03-C574BBBC63D4}"/>
              </a:ext>
            </a:extLst>
          </p:cNvPr>
          <p:cNvSpPr/>
          <p:nvPr/>
        </p:nvSpPr>
        <p:spPr>
          <a:xfrm>
            <a:off x="7696200" y="71581"/>
            <a:ext cx="4200525" cy="581998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3800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C81378C-0489-4399-C0AB-27FE080A036C}"/>
              </a:ext>
            </a:extLst>
          </p:cNvPr>
          <p:cNvPicPr>
            <a:picLocks noChangeAspect="1" noChangeArrowheads="1"/>
          </p:cNvPicPr>
          <p:nvPr/>
        </p:nvPicPr>
        <p:blipFill>
          <a:blip r:embed="rId2" cstate="print"/>
          <a:srcRect/>
          <a:stretch>
            <a:fillRect/>
          </a:stretch>
        </p:blipFill>
        <p:spPr bwMode="auto">
          <a:xfrm>
            <a:off x="4748390" y="650124"/>
            <a:ext cx="6866718" cy="4717868"/>
          </a:xfrm>
          <a:prstGeom prst="rect">
            <a:avLst/>
          </a:prstGeom>
          <a:noFill/>
          <a:ln w="9525">
            <a:solidFill>
              <a:srgbClr val="FF0000"/>
            </a:solidFill>
            <a:miter lim="800000"/>
            <a:headEnd/>
            <a:tailEnd/>
          </a:ln>
        </p:spPr>
      </p:pic>
      <p:sp>
        <p:nvSpPr>
          <p:cNvPr id="3" name="TextBox 2">
            <a:extLst>
              <a:ext uri="{FF2B5EF4-FFF2-40B4-BE49-F238E27FC236}">
                <a16:creationId xmlns:a16="http://schemas.microsoft.com/office/drawing/2014/main" id="{0EE9E7AB-BB7A-FE48-E945-74C63E00A379}"/>
              </a:ext>
            </a:extLst>
          </p:cNvPr>
          <p:cNvSpPr txBox="1"/>
          <p:nvPr/>
        </p:nvSpPr>
        <p:spPr>
          <a:xfrm>
            <a:off x="48190" y="650124"/>
            <a:ext cx="4652010" cy="2246769"/>
          </a:xfrm>
          <a:prstGeom prst="rect">
            <a:avLst/>
          </a:prstGeom>
          <a:solidFill>
            <a:srgbClr val="D5FFE3"/>
          </a:solidFill>
        </p:spPr>
        <p:txBody>
          <a:bodyPr wrap="square" rtlCol="0">
            <a:spAutoFit/>
          </a:bodyPr>
          <a:lstStyle/>
          <a:p>
            <a:r>
              <a:rPr lang="en-US" sz="2800" dirty="0">
                <a:solidFill>
                  <a:srgbClr val="FF0000"/>
                </a:solidFill>
                <a:latin typeface="Arial" panose="020B0604020202020204" pitchFamily="34" charset="0"/>
                <a:cs typeface="Arial" panose="020B0604020202020204" pitchFamily="34" charset="0"/>
              </a:rPr>
              <a:t>EPIDERMAL</a:t>
            </a:r>
            <a:r>
              <a:rPr lang="en-US" sz="2800" dirty="0">
                <a:latin typeface="Arial" panose="020B0604020202020204" pitchFamily="34" charset="0"/>
                <a:cs typeface="Arial" panose="020B0604020202020204" pitchFamily="34" charset="0"/>
              </a:rPr>
              <a:t>    OCL4  </a:t>
            </a:r>
          </a:p>
          <a:p>
            <a:r>
              <a:rPr lang="en-US" sz="2800" dirty="0">
                <a:latin typeface="Arial" panose="020B0604020202020204" pitchFamily="34" charset="0"/>
                <a:cs typeface="Arial" panose="020B0604020202020204" pitchFamily="34" charset="0"/>
              </a:rPr>
              <a:t> </a:t>
            </a:r>
          </a:p>
          <a:p>
            <a:r>
              <a:rPr lang="en-US" sz="2800" dirty="0">
                <a:solidFill>
                  <a:srgbClr val="0000FF"/>
                </a:solidFill>
                <a:latin typeface="Arial" panose="020B0604020202020204" pitchFamily="34" charset="0"/>
                <a:cs typeface="Arial" panose="020B0604020202020204" pitchFamily="34" charset="0"/>
              </a:rPr>
              <a:t>21-nt phasiRNAs move </a:t>
            </a:r>
            <a:r>
              <a:rPr lang="en-US" sz="2800" dirty="0">
                <a:latin typeface="Arial" panose="020B0604020202020204" pitchFamily="34" charset="0"/>
                <a:cs typeface="Arial" panose="020B0604020202020204" pitchFamily="34" charset="0"/>
              </a:rPr>
              <a:t>throughout the lobe and are required for somatic fate </a:t>
            </a:r>
          </a:p>
        </p:txBody>
      </p:sp>
      <p:sp>
        <p:nvSpPr>
          <p:cNvPr id="4" name="TextBox 3">
            <a:extLst>
              <a:ext uri="{FF2B5EF4-FFF2-40B4-BE49-F238E27FC236}">
                <a16:creationId xmlns:a16="http://schemas.microsoft.com/office/drawing/2014/main" id="{8E7EF3DD-6955-7CEA-3679-0559C29577A4}"/>
              </a:ext>
            </a:extLst>
          </p:cNvPr>
          <p:cNvSpPr txBox="1"/>
          <p:nvPr/>
        </p:nvSpPr>
        <p:spPr>
          <a:xfrm>
            <a:off x="96380" y="3121223"/>
            <a:ext cx="4652010" cy="2246769"/>
          </a:xfrm>
          <a:prstGeom prst="rect">
            <a:avLst/>
          </a:prstGeom>
          <a:solidFill>
            <a:srgbClr val="D5FFE3"/>
          </a:solidFill>
        </p:spPr>
        <p:txBody>
          <a:bodyPr wrap="square" rtlCol="0">
            <a:spAutoFit/>
          </a:bodyPr>
          <a:lstStyle/>
          <a:p>
            <a:r>
              <a:rPr lang="en-US" sz="2800" dirty="0">
                <a:solidFill>
                  <a:srgbClr val="FF0000"/>
                </a:solidFill>
                <a:latin typeface="Arial" panose="020B0604020202020204" pitchFamily="34" charset="0"/>
                <a:cs typeface="Arial" panose="020B0604020202020204" pitchFamily="34" charset="0"/>
              </a:rPr>
              <a:t>TAPETUM</a:t>
            </a:r>
            <a:r>
              <a:rPr lang="en-US" sz="2800" dirty="0">
                <a:latin typeface="Arial" panose="020B0604020202020204" pitchFamily="34" charset="0"/>
                <a:cs typeface="Arial" panose="020B0604020202020204" pitchFamily="34" charset="0"/>
              </a:rPr>
              <a:t>  </a:t>
            </a:r>
          </a:p>
          <a:p>
            <a:r>
              <a:rPr lang="en-US" sz="2800" dirty="0">
                <a:latin typeface="Arial" panose="020B0604020202020204" pitchFamily="34" charset="0"/>
                <a:cs typeface="Arial" panose="020B0604020202020204" pitchFamily="34" charset="0"/>
              </a:rPr>
              <a:t>MS23    MS32    bHLH122  </a:t>
            </a:r>
          </a:p>
          <a:p>
            <a:r>
              <a:rPr lang="en-US" sz="2800" b="1" dirty="0">
                <a:solidFill>
                  <a:srgbClr val="B86B32"/>
                </a:solidFill>
                <a:latin typeface="Arial" panose="020B0604020202020204" pitchFamily="34" charset="0"/>
                <a:cs typeface="Arial" panose="020B0604020202020204" pitchFamily="34" charset="0"/>
              </a:rPr>
              <a:t>24-nt phasiRNAs move </a:t>
            </a:r>
            <a:r>
              <a:rPr lang="en-US" sz="2800" dirty="0">
                <a:latin typeface="Arial" panose="020B0604020202020204" pitchFamily="34" charset="0"/>
                <a:cs typeface="Arial" panose="020B0604020202020204" pitchFamily="34" charset="0"/>
              </a:rPr>
              <a:t>to meiocytes and impact pace of tapetal differentiation</a:t>
            </a:r>
          </a:p>
        </p:txBody>
      </p:sp>
      <p:sp>
        <p:nvSpPr>
          <p:cNvPr id="6" name="TextBox 5">
            <a:extLst>
              <a:ext uri="{FF2B5EF4-FFF2-40B4-BE49-F238E27FC236}">
                <a16:creationId xmlns:a16="http://schemas.microsoft.com/office/drawing/2014/main" id="{DA5FEDF5-07BD-A58A-1BDA-308020DAD55F}"/>
              </a:ext>
            </a:extLst>
          </p:cNvPr>
          <p:cNvSpPr txBox="1"/>
          <p:nvPr/>
        </p:nvSpPr>
        <p:spPr>
          <a:xfrm>
            <a:off x="6858000" y="5671035"/>
            <a:ext cx="4757108" cy="461665"/>
          </a:xfrm>
          <a:prstGeom prst="rect">
            <a:avLst/>
          </a:prstGeom>
          <a:solidFill>
            <a:schemeClr val="bg1"/>
          </a:solidFill>
          <a:ln>
            <a:solidFill>
              <a:srgbClr val="FF0000"/>
            </a:solidFill>
          </a:ln>
        </p:spPr>
        <p:txBody>
          <a:bodyPr wrap="square" rtlCol="0">
            <a:spAutoFit/>
          </a:bodyPr>
          <a:lstStyle/>
          <a:p>
            <a:r>
              <a:rPr lang="en-US" sz="2400" dirty="0"/>
              <a:t>Zhai, Zhang, </a:t>
            </a:r>
            <a:r>
              <a:rPr lang="en-US" sz="2400" i="1" dirty="0"/>
              <a:t>et al</a:t>
            </a:r>
            <a:r>
              <a:rPr lang="en-US" sz="2400" dirty="0"/>
              <a:t>. 2015 PNAS</a:t>
            </a:r>
          </a:p>
        </p:txBody>
      </p:sp>
      <p:sp>
        <p:nvSpPr>
          <p:cNvPr id="5" name="Rectangle 4">
            <a:extLst>
              <a:ext uri="{FF2B5EF4-FFF2-40B4-BE49-F238E27FC236}">
                <a16:creationId xmlns:a16="http://schemas.microsoft.com/office/drawing/2014/main" id="{551D885D-A5C2-25A4-B43B-145B0F18736B}"/>
              </a:ext>
            </a:extLst>
          </p:cNvPr>
          <p:cNvSpPr/>
          <p:nvPr/>
        </p:nvSpPr>
        <p:spPr>
          <a:xfrm>
            <a:off x="48190" y="3121223"/>
            <a:ext cx="11566918" cy="2424767"/>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1325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06827" y="76331"/>
            <a:ext cx="8607879" cy="6645597"/>
          </a:xfrm>
          <a:prstGeom prst="rect">
            <a:avLst/>
          </a:prstGeom>
        </p:spPr>
      </p:pic>
      <p:sp>
        <p:nvSpPr>
          <p:cNvPr id="5" name="TextBox 4"/>
          <p:cNvSpPr txBox="1"/>
          <p:nvPr/>
        </p:nvSpPr>
        <p:spPr>
          <a:xfrm>
            <a:off x="8814706" y="726970"/>
            <a:ext cx="3126663" cy="3416320"/>
          </a:xfrm>
          <a:prstGeom prst="rect">
            <a:avLst/>
          </a:prstGeom>
          <a:gradFill>
            <a:gsLst>
              <a:gs pos="100000">
                <a:srgbClr val="BFE5DF"/>
              </a:gs>
              <a:gs pos="96000">
                <a:srgbClr val="DDFFDD"/>
              </a:gs>
            </a:gsLst>
            <a:lin ang="5400000" scaled="1"/>
          </a:gradFill>
          <a:ln w="28575">
            <a:solidFill>
              <a:srgbClr val="0000FF"/>
            </a:solidFill>
          </a:ln>
        </p:spPr>
        <p:txBody>
          <a:bodyPr wrap="square" rtlCol="0">
            <a:spAutoFit/>
          </a:bodyPr>
          <a:lstStyle/>
          <a:p>
            <a:pPr algn="ctr"/>
            <a:r>
              <a:rPr lang="en-US" sz="2400" dirty="0"/>
              <a:t>AR, PMC, and meiocytes enough RNA to permit </a:t>
            </a:r>
            <a:r>
              <a:rPr lang="en-US" sz="2400" dirty="0">
                <a:solidFill>
                  <a:srgbClr val="FF0000"/>
                </a:solidFill>
              </a:rPr>
              <a:t>split sample innovation to determine if biases occur during CellSeq2 library construction from a single cell.</a:t>
            </a:r>
            <a:r>
              <a:rPr lang="en-US" sz="2400" dirty="0"/>
              <a:t>   </a:t>
            </a:r>
          </a:p>
        </p:txBody>
      </p:sp>
      <p:sp>
        <p:nvSpPr>
          <p:cNvPr id="2" name="TextBox 1">
            <a:extLst>
              <a:ext uri="{FF2B5EF4-FFF2-40B4-BE49-F238E27FC236}">
                <a16:creationId xmlns:a16="http://schemas.microsoft.com/office/drawing/2014/main" id="{20F12967-D93C-FA80-D62B-23B69BC22FDD}"/>
              </a:ext>
            </a:extLst>
          </p:cNvPr>
          <p:cNvSpPr txBox="1"/>
          <p:nvPr/>
        </p:nvSpPr>
        <p:spPr>
          <a:xfrm>
            <a:off x="5219701" y="3650972"/>
            <a:ext cx="685800" cy="646331"/>
          </a:xfrm>
          <a:prstGeom prst="rect">
            <a:avLst/>
          </a:prstGeom>
          <a:solidFill>
            <a:srgbClr val="CCFFCC"/>
          </a:solidFill>
          <a:ln w="38100">
            <a:solidFill>
              <a:srgbClr val="FF0000"/>
            </a:solidFill>
          </a:ln>
        </p:spPr>
        <p:txBody>
          <a:bodyPr wrap="square" rtlCol="0">
            <a:spAutoFit/>
          </a:bodyPr>
          <a:lstStyle/>
          <a:p>
            <a:r>
              <a:rPr lang="en-US" dirty="0"/>
              <a:t>144 cells</a:t>
            </a:r>
          </a:p>
        </p:txBody>
      </p:sp>
      <p:sp>
        <p:nvSpPr>
          <p:cNvPr id="3" name="TextBox 2">
            <a:extLst>
              <a:ext uri="{FF2B5EF4-FFF2-40B4-BE49-F238E27FC236}">
                <a16:creationId xmlns:a16="http://schemas.microsoft.com/office/drawing/2014/main" id="{28F05642-9BBF-F61A-5D93-36318CCA173E}"/>
              </a:ext>
            </a:extLst>
          </p:cNvPr>
          <p:cNvSpPr txBox="1"/>
          <p:nvPr/>
        </p:nvSpPr>
        <p:spPr>
          <a:xfrm>
            <a:off x="8814705" y="4143290"/>
            <a:ext cx="3126663" cy="769441"/>
          </a:xfrm>
          <a:prstGeom prst="rect">
            <a:avLst/>
          </a:prstGeom>
          <a:solidFill>
            <a:srgbClr val="FFFFE7"/>
          </a:solidFill>
          <a:ln w="38100">
            <a:solidFill>
              <a:srgbClr val="0000FF"/>
            </a:solidFill>
          </a:ln>
        </p:spPr>
        <p:txBody>
          <a:bodyPr wrap="square" rtlCol="0">
            <a:spAutoFit/>
          </a:bodyPr>
          <a:lstStyle/>
          <a:p>
            <a:r>
              <a:rPr lang="en-US" sz="2200" dirty="0"/>
              <a:t>Nelms &amp; Walbot 2019 </a:t>
            </a:r>
          </a:p>
          <a:p>
            <a:pPr algn="ctr"/>
            <a:r>
              <a:rPr lang="en-US" sz="2200" dirty="0"/>
              <a:t>Science</a:t>
            </a:r>
          </a:p>
        </p:txBody>
      </p:sp>
      <p:sp>
        <p:nvSpPr>
          <p:cNvPr id="6" name="Lightning Bolt 5">
            <a:extLst>
              <a:ext uri="{FF2B5EF4-FFF2-40B4-BE49-F238E27FC236}">
                <a16:creationId xmlns:a16="http://schemas.microsoft.com/office/drawing/2014/main" id="{922A1B17-7BED-0CD4-A993-B98C5A8229F4}"/>
              </a:ext>
            </a:extLst>
          </p:cNvPr>
          <p:cNvSpPr/>
          <p:nvPr/>
        </p:nvSpPr>
        <p:spPr>
          <a:xfrm rot="5400000">
            <a:off x="5120314" y="2925269"/>
            <a:ext cx="1036974" cy="437035"/>
          </a:xfrm>
          <a:prstGeom prst="lightningBol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02694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196943" y="0"/>
            <a:ext cx="3918857" cy="6858000"/>
          </a:xfrm>
          <a:solidFill>
            <a:srgbClr val="CCFFCC"/>
          </a:solidFill>
          <a:ln w="28575">
            <a:solidFill>
              <a:srgbClr val="0000FF"/>
            </a:solidFill>
          </a:ln>
        </p:spPr>
        <p:txBody>
          <a:bodyPr>
            <a:noAutofit/>
          </a:bodyPr>
          <a:lstStyle/>
          <a:p>
            <a:pPr algn="l">
              <a:lnSpc>
                <a:spcPct val="100000"/>
              </a:lnSpc>
            </a:pPr>
            <a:r>
              <a:rPr lang="en-US" sz="2800" b="1" dirty="0">
                <a:solidFill>
                  <a:srgbClr val="FF0000"/>
                </a:solidFill>
              </a:rPr>
              <a:t>Pseudotime velocity, </a:t>
            </a:r>
            <a:r>
              <a:rPr lang="en-US" sz="2800" dirty="0">
                <a:solidFill>
                  <a:srgbClr val="FF0000"/>
                </a:solidFill>
              </a:rPr>
              <a:t>our</a:t>
            </a:r>
            <a:r>
              <a:rPr lang="en-US" sz="2800" b="1" dirty="0">
                <a:solidFill>
                  <a:srgbClr val="FF0000"/>
                </a:solidFill>
              </a:rPr>
              <a:t> </a:t>
            </a:r>
            <a:r>
              <a:rPr lang="en-US" sz="2800" dirty="0">
                <a:solidFill>
                  <a:srgbClr val="FF0000"/>
                </a:solidFill>
              </a:rPr>
              <a:t>new analytical tool, graphs rate of change with confidence intervals (CI).</a:t>
            </a:r>
          </a:p>
          <a:p>
            <a:pPr algn="l">
              <a:lnSpc>
                <a:spcPct val="100000"/>
              </a:lnSpc>
            </a:pPr>
            <a:endParaRPr lang="en-US" sz="2800" dirty="0">
              <a:solidFill>
                <a:srgbClr val="FF0000"/>
              </a:solidFill>
            </a:endParaRPr>
          </a:p>
          <a:p>
            <a:pPr algn="l">
              <a:lnSpc>
                <a:spcPct val="100000"/>
              </a:lnSpc>
            </a:pPr>
            <a:r>
              <a:rPr lang="en-US" sz="2800" u="sng" dirty="0"/>
              <a:t>Rapid transcriptome changes</a:t>
            </a:r>
          </a:p>
          <a:p>
            <a:pPr marL="342900" indent="-342900" algn="l">
              <a:lnSpc>
                <a:spcPct val="100000"/>
              </a:lnSpc>
              <a:buFont typeface="Wingdings" panose="05000000000000000000" pitchFamily="2" charset="2"/>
              <a:buChar char="v"/>
            </a:pPr>
            <a:r>
              <a:rPr lang="en-US" sz="2800" dirty="0"/>
              <a:t>AR to PMC transition</a:t>
            </a:r>
          </a:p>
          <a:p>
            <a:pPr marL="342900" indent="-342900" algn="l">
              <a:lnSpc>
                <a:spcPct val="100000"/>
              </a:lnSpc>
              <a:buFont typeface="Wingdings" panose="05000000000000000000" pitchFamily="2" charset="2"/>
              <a:buChar char="v"/>
            </a:pPr>
            <a:r>
              <a:rPr lang="en-US" sz="2800" dirty="0"/>
              <a:t>Leptotene Pr1</a:t>
            </a:r>
          </a:p>
          <a:p>
            <a:pPr marL="342900" indent="-342900" algn="l">
              <a:lnSpc>
                <a:spcPct val="100000"/>
              </a:lnSpc>
              <a:buFont typeface="Wingdings" panose="05000000000000000000" pitchFamily="2" charset="2"/>
              <a:buChar char="v"/>
            </a:pPr>
            <a:r>
              <a:rPr lang="en-US" sz="2800" dirty="0"/>
              <a:t>Leptotene/Zygotene Pr2</a:t>
            </a:r>
          </a:p>
        </p:txBody>
      </p:sp>
      <p:pic>
        <p:nvPicPr>
          <p:cNvPr id="2" name="Picture 1"/>
          <p:cNvPicPr>
            <a:picLocks noChangeAspect="1"/>
          </p:cNvPicPr>
          <p:nvPr/>
        </p:nvPicPr>
        <p:blipFill>
          <a:blip r:embed="rId2"/>
          <a:stretch>
            <a:fillRect/>
          </a:stretch>
        </p:blipFill>
        <p:spPr>
          <a:xfrm>
            <a:off x="76200" y="0"/>
            <a:ext cx="8120743" cy="6874266"/>
          </a:xfrm>
          <a:prstGeom prst="rect">
            <a:avLst/>
          </a:prstGeom>
        </p:spPr>
      </p:pic>
    </p:spTree>
    <p:extLst>
      <p:ext uri="{BB962C8B-B14F-4D97-AF65-F5344CB8AC3E}">
        <p14:creationId xmlns:p14="http://schemas.microsoft.com/office/powerpoint/2010/main" val="483308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D2E50-EFA1-C1A8-9D2C-D2E2A70AE1F6}"/>
              </a:ext>
            </a:extLst>
          </p:cNvPr>
          <p:cNvSpPr>
            <a:spLocks noGrp="1"/>
          </p:cNvSpPr>
          <p:nvPr>
            <p:ph type="title"/>
          </p:nvPr>
        </p:nvSpPr>
        <p:spPr>
          <a:xfrm>
            <a:off x="180975" y="365125"/>
            <a:ext cx="11172825" cy="1325563"/>
          </a:xfrm>
        </p:spPr>
        <p:txBody>
          <a:bodyPr>
            <a:normAutofit/>
          </a:bodyPr>
          <a:lstStyle/>
          <a:p>
            <a:r>
              <a:rPr lang="en-US" sz="3600" dirty="0">
                <a:solidFill>
                  <a:srgbClr val="FF0000"/>
                </a:solidFill>
              </a:rPr>
              <a:t>When does gametophytic transcription start?</a:t>
            </a:r>
            <a:br>
              <a:rPr lang="en-US" sz="3200" dirty="0">
                <a:solidFill>
                  <a:srgbClr val="FF0000"/>
                </a:solidFill>
              </a:rPr>
            </a:br>
            <a:r>
              <a:rPr lang="en-US" sz="3200" dirty="0"/>
              <a:t>Cross inbred A188 x B73 to get F1 hybrids for scRNA-seq.</a:t>
            </a:r>
            <a:endParaRPr lang="en-US" sz="2800" dirty="0"/>
          </a:p>
        </p:txBody>
      </p:sp>
      <p:sp>
        <p:nvSpPr>
          <p:cNvPr id="3" name="Content Placeholder 2">
            <a:extLst>
              <a:ext uri="{FF2B5EF4-FFF2-40B4-BE49-F238E27FC236}">
                <a16:creationId xmlns:a16="http://schemas.microsoft.com/office/drawing/2014/main" id="{F450A8E5-1B2D-93A0-3BFD-0AAA965F8D17}"/>
              </a:ext>
            </a:extLst>
          </p:cNvPr>
          <p:cNvSpPr>
            <a:spLocks noGrp="1"/>
          </p:cNvSpPr>
          <p:nvPr>
            <p:ph idx="1"/>
          </p:nvPr>
        </p:nvSpPr>
        <p:spPr>
          <a:xfrm>
            <a:off x="431321" y="1961016"/>
            <a:ext cx="3347383" cy="4467225"/>
          </a:xfrm>
          <a:solidFill>
            <a:srgbClr val="CCFFCC"/>
          </a:solidFill>
          <a:ln w="28575">
            <a:solidFill>
              <a:srgbClr val="0000FF"/>
            </a:solidFill>
          </a:ln>
        </p:spPr>
        <p:txBody>
          <a:bodyPr>
            <a:normAutofit fontScale="85000" lnSpcReduction="20000"/>
          </a:bodyPr>
          <a:lstStyle/>
          <a:p>
            <a:pPr marL="0" indent="0">
              <a:buNone/>
            </a:pPr>
            <a:endParaRPr lang="en-US" sz="2400" dirty="0"/>
          </a:p>
          <a:p>
            <a:pPr marL="0" indent="0">
              <a:buNone/>
            </a:pPr>
            <a:r>
              <a:rPr lang="en-US" sz="4200" dirty="0"/>
              <a:t>Pre-meiotic:  equal parental</a:t>
            </a:r>
          </a:p>
          <a:p>
            <a:pPr marL="0" indent="0">
              <a:buNone/>
            </a:pPr>
            <a:endParaRPr lang="en-US" sz="2100" dirty="0"/>
          </a:p>
          <a:p>
            <a:pPr marL="0" indent="0">
              <a:buNone/>
            </a:pPr>
            <a:r>
              <a:rPr lang="en-US" sz="4200" dirty="0">
                <a:solidFill>
                  <a:srgbClr val="FF0000"/>
                </a:solidFill>
              </a:rPr>
              <a:t>One pollen: monoallelic expression of linked genes</a:t>
            </a:r>
          </a:p>
          <a:p>
            <a:pPr marL="0" indent="0">
              <a:buNone/>
            </a:pPr>
            <a:endParaRPr lang="en-US" sz="2100" dirty="0">
              <a:solidFill>
                <a:srgbClr val="FF0000"/>
              </a:solidFill>
            </a:endParaRPr>
          </a:p>
          <a:p>
            <a:pPr marL="0" indent="0">
              <a:buNone/>
            </a:pPr>
            <a:r>
              <a:rPr lang="en-US" sz="4200" dirty="0"/>
              <a:t>Pooled pollen:  equal  </a:t>
            </a:r>
          </a:p>
        </p:txBody>
      </p:sp>
      <p:pic>
        <p:nvPicPr>
          <p:cNvPr id="5" name="Picture 4">
            <a:extLst>
              <a:ext uri="{FF2B5EF4-FFF2-40B4-BE49-F238E27FC236}">
                <a16:creationId xmlns:a16="http://schemas.microsoft.com/office/drawing/2014/main" id="{09C5A8D2-E74E-6D16-3CDD-45948FB0C30B}"/>
              </a:ext>
            </a:extLst>
          </p:cNvPr>
          <p:cNvPicPr>
            <a:picLocks noChangeAspect="1"/>
          </p:cNvPicPr>
          <p:nvPr/>
        </p:nvPicPr>
        <p:blipFill>
          <a:blip r:embed="rId2"/>
          <a:stretch>
            <a:fillRect/>
          </a:stretch>
        </p:blipFill>
        <p:spPr>
          <a:xfrm>
            <a:off x="3778704" y="1961017"/>
            <a:ext cx="7410450" cy="4467225"/>
          </a:xfrm>
          <a:prstGeom prst="rect">
            <a:avLst/>
          </a:prstGeom>
          <a:ln w="28575">
            <a:solidFill>
              <a:schemeClr val="tx1"/>
            </a:solidFill>
          </a:ln>
        </p:spPr>
      </p:pic>
    </p:spTree>
    <p:extLst>
      <p:ext uri="{BB962C8B-B14F-4D97-AF65-F5344CB8AC3E}">
        <p14:creationId xmlns:p14="http://schemas.microsoft.com/office/powerpoint/2010/main" val="17126183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340C07-13C1-55FF-93C6-590CE137766E}"/>
              </a:ext>
            </a:extLst>
          </p:cNvPr>
          <p:cNvSpPr>
            <a:spLocks noGrp="1"/>
          </p:cNvSpPr>
          <p:nvPr>
            <p:ph idx="1"/>
          </p:nvPr>
        </p:nvSpPr>
        <p:spPr>
          <a:xfrm>
            <a:off x="197439" y="3301365"/>
            <a:ext cx="2831647" cy="3242310"/>
          </a:xfrm>
          <a:solidFill>
            <a:srgbClr val="CCFFCC"/>
          </a:solidFill>
          <a:ln w="28575">
            <a:solidFill>
              <a:srgbClr val="0000FF"/>
            </a:solidFill>
          </a:ln>
        </p:spPr>
        <p:txBody>
          <a:bodyPr>
            <a:normAutofit/>
          </a:bodyPr>
          <a:lstStyle/>
          <a:p>
            <a:pPr marL="0" indent="0">
              <a:lnSpc>
                <a:spcPct val="100000"/>
              </a:lnSpc>
              <a:buNone/>
            </a:pPr>
            <a:r>
              <a:rPr lang="en-US" sz="3200" dirty="0"/>
              <a:t>Mono-allelic at Pollen Mitosis  1, for the final 9 days of pollen biogenesis. </a:t>
            </a:r>
          </a:p>
        </p:txBody>
      </p:sp>
      <p:pic>
        <p:nvPicPr>
          <p:cNvPr id="5" name="Picture 4">
            <a:extLst>
              <a:ext uri="{FF2B5EF4-FFF2-40B4-BE49-F238E27FC236}">
                <a16:creationId xmlns:a16="http://schemas.microsoft.com/office/drawing/2014/main" id="{86DB6C27-F085-5E51-3DCD-4DB5FAD59558}"/>
              </a:ext>
            </a:extLst>
          </p:cNvPr>
          <p:cNvPicPr>
            <a:picLocks noChangeAspect="1"/>
          </p:cNvPicPr>
          <p:nvPr/>
        </p:nvPicPr>
        <p:blipFill>
          <a:blip r:embed="rId2"/>
          <a:stretch>
            <a:fillRect/>
          </a:stretch>
        </p:blipFill>
        <p:spPr>
          <a:xfrm>
            <a:off x="3106509" y="314325"/>
            <a:ext cx="8743950" cy="6229350"/>
          </a:xfrm>
          <a:prstGeom prst="rect">
            <a:avLst/>
          </a:prstGeom>
        </p:spPr>
      </p:pic>
      <p:sp>
        <p:nvSpPr>
          <p:cNvPr id="2" name="Content Placeholder 2">
            <a:extLst>
              <a:ext uri="{FF2B5EF4-FFF2-40B4-BE49-F238E27FC236}">
                <a16:creationId xmlns:a16="http://schemas.microsoft.com/office/drawing/2014/main" id="{F47AE9C4-3BB4-BF29-FF10-3C63C07B0412}"/>
              </a:ext>
            </a:extLst>
          </p:cNvPr>
          <p:cNvSpPr txBox="1">
            <a:spLocks/>
          </p:cNvSpPr>
          <p:nvPr/>
        </p:nvSpPr>
        <p:spPr>
          <a:xfrm>
            <a:off x="120017" y="83820"/>
            <a:ext cx="2831646" cy="2617470"/>
          </a:xfrm>
          <a:prstGeom prst="rect">
            <a:avLst/>
          </a:prstGeom>
          <a:solidFill>
            <a:srgbClr val="CCFFCC"/>
          </a:solidFill>
          <a:ln w="28575">
            <a:solidFill>
              <a:srgbClr val="0000FF"/>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3200" dirty="0">
                <a:solidFill>
                  <a:srgbClr val="0000FF"/>
                </a:solidFill>
              </a:rPr>
              <a:t>Assumption:</a:t>
            </a:r>
          </a:p>
          <a:p>
            <a:pPr marL="0" indent="0">
              <a:lnSpc>
                <a:spcPct val="100000"/>
              </a:lnSpc>
              <a:buFont typeface="Arial" panose="020B0604020202020204" pitchFamily="34" charset="0"/>
              <a:buNone/>
            </a:pPr>
            <a:r>
              <a:rPr lang="en-US" sz="3200" dirty="0">
                <a:solidFill>
                  <a:srgbClr val="FF0000"/>
                </a:solidFill>
              </a:rPr>
              <a:t>Gametophytes express genes right after meiosis. </a:t>
            </a:r>
          </a:p>
        </p:txBody>
      </p:sp>
    </p:spTree>
    <p:extLst>
      <p:ext uri="{BB962C8B-B14F-4D97-AF65-F5344CB8AC3E}">
        <p14:creationId xmlns:p14="http://schemas.microsoft.com/office/powerpoint/2010/main" val="1105700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17A192-FEC6-44AC-772E-41C527A0977F}"/>
              </a:ext>
            </a:extLst>
          </p:cNvPr>
          <p:cNvPicPr>
            <a:picLocks noChangeAspect="1"/>
          </p:cNvPicPr>
          <p:nvPr/>
        </p:nvPicPr>
        <p:blipFill>
          <a:blip r:embed="rId2"/>
          <a:stretch>
            <a:fillRect/>
          </a:stretch>
        </p:blipFill>
        <p:spPr>
          <a:xfrm>
            <a:off x="413658" y="141514"/>
            <a:ext cx="10575474" cy="2917372"/>
          </a:xfrm>
          <a:prstGeom prst="rect">
            <a:avLst/>
          </a:prstGeom>
        </p:spPr>
      </p:pic>
      <p:sp>
        <p:nvSpPr>
          <p:cNvPr id="8" name="Content Placeholder 7">
            <a:extLst>
              <a:ext uri="{FF2B5EF4-FFF2-40B4-BE49-F238E27FC236}">
                <a16:creationId xmlns:a16="http://schemas.microsoft.com/office/drawing/2014/main" id="{7BD59796-8C5B-746F-A21F-B3354540C51D}"/>
              </a:ext>
            </a:extLst>
          </p:cNvPr>
          <p:cNvSpPr>
            <a:spLocks noGrp="1"/>
          </p:cNvSpPr>
          <p:nvPr>
            <p:ph idx="1"/>
          </p:nvPr>
        </p:nvSpPr>
        <p:spPr>
          <a:xfrm>
            <a:off x="257175" y="3552826"/>
            <a:ext cx="11268075" cy="1609724"/>
          </a:xfrm>
          <a:solidFill>
            <a:srgbClr val="CCFFCC"/>
          </a:solidFill>
          <a:ln w="28575">
            <a:solidFill>
              <a:srgbClr val="0000FF"/>
            </a:solidFill>
          </a:ln>
        </p:spPr>
        <p:txBody>
          <a:bodyPr>
            <a:noAutofit/>
          </a:bodyPr>
          <a:lstStyle/>
          <a:p>
            <a:pPr marL="0" indent="0">
              <a:buFont typeface="Arial" panose="020B0604020202020204" pitchFamily="34" charset="0"/>
              <a:buNone/>
            </a:pPr>
            <a:r>
              <a:rPr lang="en-US" sz="3200" dirty="0">
                <a:solidFill>
                  <a:srgbClr val="FF0000"/>
                </a:solidFill>
              </a:rPr>
              <a:t>Genes expressed mono-allelically exhibit purifying selection:   </a:t>
            </a:r>
            <a:r>
              <a:rPr lang="en-US" sz="3200" i="1" dirty="0">
                <a:solidFill>
                  <a:srgbClr val="FF0000"/>
                </a:solidFill>
              </a:rPr>
              <a:t>dn / ds </a:t>
            </a:r>
            <a:r>
              <a:rPr lang="en-US" sz="3200" dirty="0"/>
              <a:t>non-synonymous/synonymous substitutions;  </a:t>
            </a:r>
          </a:p>
          <a:p>
            <a:pPr marL="0" indent="0">
              <a:buFont typeface="Arial" panose="020B0604020202020204" pitchFamily="34" charset="0"/>
              <a:buNone/>
            </a:pPr>
            <a:r>
              <a:rPr lang="en-US" sz="3200" dirty="0"/>
              <a:t>lower ratio indicates selection to retain an amino acid.</a:t>
            </a:r>
          </a:p>
          <a:p>
            <a:pPr marL="0" indent="0">
              <a:buNone/>
            </a:pPr>
            <a:r>
              <a:rPr lang="en-US" sz="3200" dirty="0">
                <a:solidFill>
                  <a:srgbClr val="FF0000"/>
                </a:solidFill>
              </a:rPr>
              <a:t>  </a:t>
            </a:r>
          </a:p>
        </p:txBody>
      </p:sp>
      <p:sp>
        <p:nvSpPr>
          <p:cNvPr id="9" name="Content Placeholder 7">
            <a:extLst>
              <a:ext uri="{FF2B5EF4-FFF2-40B4-BE49-F238E27FC236}">
                <a16:creationId xmlns:a16="http://schemas.microsoft.com/office/drawing/2014/main" id="{200D37FF-3176-5769-02E0-34B7221BD9C7}"/>
              </a:ext>
            </a:extLst>
          </p:cNvPr>
          <p:cNvSpPr txBox="1">
            <a:spLocks/>
          </p:cNvSpPr>
          <p:nvPr/>
        </p:nvSpPr>
        <p:spPr>
          <a:xfrm>
            <a:off x="6096000" y="141514"/>
            <a:ext cx="5298618" cy="2917372"/>
          </a:xfrm>
          <a:prstGeom prst="rect">
            <a:avLst/>
          </a:prstGeom>
          <a:solidFill>
            <a:srgbClr val="CCFFCC"/>
          </a:solidFill>
          <a:ln w="28575">
            <a:solidFill>
              <a:srgbClr val="FF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dirty="0">
                <a:solidFill>
                  <a:srgbClr val="FF0000"/>
                </a:solidFill>
              </a:rPr>
              <a:t>Alternation of generations </a:t>
            </a:r>
            <a:r>
              <a:rPr lang="en-US" sz="3200" dirty="0"/>
              <a:t>reduces “genetic load” because most haploid-expressed genes are also expressed in the diploid sporophyte.  </a:t>
            </a:r>
          </a:p>
        </p:txBody>
      </p:sp>
      <p:sp>
        <p:nvSpPr>
          <p:cNvPr id="3" name="TextBox 2">
            <a:extLst>
              <a:ext uri="{FF2B5EF4-FFF2-40B4-BE49-F238E27FC236}">
                <a16:creationId xmlns:a16="http://schemas.microsoft.com/office/drawing/2014/main" id="{F1502031-336D-45C3-587B-596C30A29B00}"/>
              </a:ext>
            </a:extLst>
          </p:cNvPr>
          <p:cNvSpPr txBox="1"/>
          <p:nvPr/>
        </p:nvSpPr>
        <p:spPr>
          <a:xfrm>
            <a:off x="6362700" y="5287157"/>
            <a:ext cx="5162550" cy="523220"/>
          </a:xfrm>
          <a:prstGeom prst="rect">
            <a:avLst/>
          </a:prstGeom>
          <a:solidFill>
            <a:schemeClr val="bg1"/>
          </a:solidFill>
          <a:ln>
            <a:solidFill>
              <a:srgbClr val="FF0000"/>
            </a:solidFill>
          </a:ln>
        </p:spPr>
        <p:txBody>
          <a:bodyPr wrap="square" rtlCol="0">
            <a:spAutoFit/>
          </a:bodyPr>
          <a:lstStyle/>
          <a:p>
            <a:r>
              <a:rPr lang="en-US" sz="2800" dirty="0"/>
              <a:t>Nelms &amp; Walbot 2022 Science</a:t>
            </a:r>
          </a:p>
        </p:txBody>
      </p:sp>
    </p:spTree>
    <p:extLst>
      <p:ext uri="{BB962C8B-B14F-4D97-AF65-F5344CB8AC3E}">
        <p14:creationId xmlns:p14="http://schemas.microsoft.com/office/powerpoint/2010/main" val="1767299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1924" y="53782"/>
            <a:ext cx="8791073" cy="6566719"/>
          </a:xfrm>
          <a:prstGeom prst="rect">
            <a:avLst/>
          </a:prstGeom>
        </p:spPr>
      </p:pic>
      <p:sp>
        <p:nvSpPr>
          <p:cNvPr id="2" name="TextBox 1">
            <a:extLst>
              <a:ext uri="{FF2B5EF4-FFF2-40B4-BE49-F238E27FC236}">
                <a16:creationId xmlns:a16="http://schemas.microsoft.com/office/drawing/2014/main" id="{8B071F35-9630-4AA0-A09B-D67A458FEDFF}"/>
              </a:ext>
            </a:extLst>
          </p:cNvPr>
          <p:cNvSpPr txBox="1"/>
          <p:nvPr/>
        </p:nvSpPr>
        <p:spPr>
          <a:xfrm>
            <a:off x="9167369" y="147118"/>
            <a:ext cx="2862707" cy="6001643"/>
          </a:xfrm>
          <a:prstGeom prst="rect">
            <a:avLst/>
          </a:prstGeom>
          <a:solidFill>
            <a:srgbClr val="FFFFE7"/>
          </a:solidFill>
          <a:ln w="28575">
            <a:solidFill>
              <a:srgbClr val="0066FF"/>
            </a:solidFill>
          </a:ln>
        </p:spPr>
        <p:txBody>
          <a:bodyPr wrap="square" rtlCol="0">
            <a:spAutoFit/>
          </a:bodyPr>
          <a:lstStyle/>
          <a:p>
            <a:r>
              <a:rPr lang="en-US" sz="3200" b="1" dirty="0">
                <a:solidFill>
                  <a:srgbClr val="FF0000"/>
                </a:solidFill>
              </a:rPr>
              <a:t>FX-CELL  5 to 10 minutes </a:t>
            </a:r>
            <a:r>
              <a:rPr lang="en-US" sz="3200" dirty="0"/>
              <a:t>from tassel harvest -&gt; anther dissection -&gt; fixation 3 ethanol:1 acetic acid, then digest and process cells.</a:t>
            </a:r>
          </a:p>
        </p:txBody>
      </p:sp>
      <p:sp>
        <p:nvSpPr>
          <p:cNvPr id="6" name="Rectangle 5">
            <a:extLst>
              <a:ext uri="{FF2B5EF4-FFF2-40B4-BE49-F238E27FC236}">
                <a16:creationId xmlns:a16="http://schemas.microsoft.com/office/drawing/2014/main" id="{06E6E4D5-C9FC-8B22-5486-11A40ED46828}"/>
              </a:ext>
            </a:extLst>
          </p:cNvPr>
          <p:cNvSpPr/>
          <p:nvPr/>
        </p:nvSpPr>
        <p:spPr>
          <a:xfrm>
            <a:off x="161924" y="1095375"/>
            <a:ext cx="5448301" cy="55251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CDFD497B-9191-A183-5F2D-9B321EDFB335}"/>
              </a:ext>
            </a:extLst>
          </p:cNvPr>
          <p:cNvSpPr txBox="1"/>
          <p:nvPr/>
        </p:nvSpPr>
        <p:spPr>
          <a:xfrm>
            <a:off x="161924" y="5557321"/>
            <a:ext cx="6444037" cy="830997"/>
          </a:xfrm>
          <a:prstGeom prst="rect">
            <a:avLst/>
          </a:prstGeom>
          <a:solidFill>
            <a:srgbClr val="FFFFE7"/>
          </a:solidFill>
          <a:ln>
            <a:solidFill>
              <a:srgbClr val="0066FF"/>
            </a:solidFill>
          </a:ln>
        </p:spPr>
        <p:txBody>
          <a:bodyPr wrap="square" rtlCol="0">
            <a:spAutoFit/>
          </a:bodyPr>
          <a:lstStyle/>
          <a:p>
            <a:r>
              <a:rPr lang="en-US" sz="2400" dirty="0">
                <a:solidFill>
                  <a:srgbClr val="0000FF"/>
                </a:solidFill>
              </a:rPr>
              <a:t>Marchant, Nelms, Walbot. 2022.  BioRxiv. FX-CELL method</a:t>
            </a:r>
          </a:p>
        </p:txBody>
      </p:sp>
      <p:sp>
        <p:nvSpPr>
          <p:cNvPr id="7" name="TextBox 6">
            <a:extLst>
              <a:ext uri="{FF2B5EF4-FFF2-40B4-BE49-F238E27FC236}">
                <a16:creationId xmlns:a16="http://schemas.microsoft.com/office/drawing/2014/main" id="{E8276B59-AF7B-44AB-9E63-4238FC61756E}"/>
              </a:ext>
            </a:extLst>
          </p:cNvPr>
          <p:cNvSpPr txBox="1"/>
          <p:nvPr/>
        </p:nvSpPr>
        <p:spPr>
          <a:xfrm>
            <a:off x="1467294" y="1300679"/>
            <a:ext cx="3314256" cy="3108543"/>
          </a:xfrm>
          <a:prstGeom prst="rect">
            <a:avLst/>
          </a:prstGeom>
          <a:solidFill>
            <a:srgbClr val="FFFFE7"/>
          </a:solidFill>
          <a:ln w="28575">
            <a:solidFill>
              <a:srgbClr val="0066FF"/>
            </a:solidFill>
          </a:ln>
        </p:spPr>
        <p:txBody>
          <a:bodyPr wrap="square" rtlCol="0">
            <a:spAutoFit/>
          </a:bodyPr>
          <a:lstStyle/>
          <a:p>
            <a:r>
              <a:rPr lang="en-US" sz="2800" dirty="0"/>
              <a:t>Germinal cells released by protoplasting and hand-picked. </a:t>
            </a:r>
          </a:p>
          <a:p>
            <a:endParaRPr lang="en-US" sz="2800" dirty="0">
              <a:solidFill>
                <a:srgbClr val="0000FF"/>
              </a:solidFill>
            </a:endParaRPr>
          </a:p>
          <a:p>
            <a:r>
              <a:rPr lang="en-US" sz="2800" b="1" dirty="0">
                <a:solidFill>
                  <a:srgbClr val="FF0000"/>
                </a:solidFill>
              </a:rPr>
              <a:t>~90 - 100 minutes to isolate a cell.</a:t>
            </a:r>
          </a:p>
        </p:txBody>
      </p:sp>
    </p:spTree>
    <p:extLst>
      <p:ext uri="{BB962C8B-B14F-4D97-AF65-F5344CB8AC3E}">
        <p14:creationId xmlns:p14="http://schemas.microsoft.com/office/powerpoint/2010/main" val="1080320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Cube 66">
            <a:extLst>
              <a:ext uri="{FF2B5EF4-FFF2-40B4-BE49-F238E27FC236}">
                <a16:creationId xmlns:a16="http://schemas.microsoft.com/office/drawing/2014/main" id="{51F2A3CD-EDC0-5C49-96D8-A9DC8777EE73}"/>
              </a:ext>
            </a:extLst>
          </p:cNvPr>
          <p:cNvSpPr>
            <a:spLocks/>
          </p:cNvSpPr>
          <p:nvPr/>
        </p:nvSpPr>
        <p:spPr>
          <a:xfrm>
            <a:off x="6828724" y="3760850"/>
            <a:ext cx="567290" cy="486249"/>
          </a:xfrm>
          <a:prstGeom prst="cube">
            <a:avLst>
              <a:gd name="adj" fmla="val 23710"/>
            </a:avLst>
          </a:prstGeom>
          <a:solidFill>
            <a:srgbClr val="0096F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7" name="Chart 6">
            <a:extLst>
              <a:ext uri="{FF2B5EF4-FFF2-40B4-BE49-F238E27FC236}">
                <a16:creationId xmlns:a16="http://schemas.microsoft.com/office/drawing/2014/main" id="{AC34F546-C39E-1F46-9626-BB3C0C7EAEA7}"/>
              </a:ext>
            </a:extLst>
          </p:cNvPr>
          <p:cNvGraphicFramePr/>
          <p:nvPr>
            <p:extLst>
              <p:ext uri="{D42A27DB-BD31-4B8C-83A1-F6EECF244321}">
                <p14:modId xmlns:p14="http://schemas.microsoft.com/office/powerpoint/2010/main" val="3334471066"/>
              </p:ext>
            </p:extLst>
          </p:nvPr>
        </p:nvGraphicFramePr>
        <p:xfrm>
          <a:off x="4844131" y="110377"/>
          <a:ext cx="4067633" cy="2809236"/>
        </p:xfrm>
        <a:graphic>
          <a:graphicData uri="http://schemas.openxmlformats.org/drawingml/2006/chart">
            <c:chart xmlns:c="http://schemas.openxmlformats.org/drawingml/2006/chart" xmlns:r="http://schemas.openxmlformats.org/officeDocument/2006/relationships" r:id="rId2"/>
          </a:graphicData>
        </a:graphic>
      </p:graphicFrame>
      <p:pic>
        <p:nvPicPr>
          <p:cNvPr id="19" name="Picture 18" descr="Diagram, circle&#10;&#10;Description automatically generated">
            <a:extLst>
              <a:ext uri="{FF2B5EF4-FFF2-40B4-BE49-F238E27FC236}">
                <a16:creationId xmlns:a16="http://schemas.microsoft.com/office/drawing/2014/main" id="{9AB6F86E-4612-BF42-A318-A460FE6C90B9}"/>
              </a:ext>
            </a:extLst>
          </p:cNvPr>
          <p:cNvPicPr>
            <a:picLocks noChangeAspect="1"/>
          </p:cNvPicPr>
          <p:nvPr/>
        </p:nvPicPr>
        <p:blipFill>
          <a:blip r:embed="rId3"/>
          <a:stretch>
            <a:fillRect/>
          </a:stretch>
        </p:blipFill>
        <p:spPr>
          <a:xfrm>
            <a:off x="264507" y="134402"/>
            <a:ext cx="4821534" cy="2339972"/>
          </a:xfrm>
          <a:prstGeom prst="rect">
            <a:avLst/>
          </a:prstGeom>
        </p:spPr>
      </p:pic>
      <p:cxnSp>
        <p:nvCxnSpPr>
          <p:cNvPr id="59" name="Straight Arrow Connector 58">
            <a:extLst>
              <a:ext uri="{FF2B5EF4-FFF2-40B4-BE49-F238E27FC236}">
                <a16:creationId xmlns:a16="http://schemas.microsoft.com/office/drawing/2014/main" id="{4BFFE264-0D69-0740-9C5F-CB069B4A4668}"/>
              </a:ext>
            </a:extLst>
          </p:cNvPr>
          <p:cNvCxnSpPr>
            <a:cxnSpLocks/>
          </p:cNvCxnSpPr>
          <p:nvPr/>
        </p:nvCxnSpPr>
        <p:spPr>
          <a:xfrm flipH="1">
            <a:off x="4738997" y="2707172"/>
            <a:ext cx="278974" cy="373023"/>
          </a:xfrm>
          <a:prstGeom prst="straightConnector1">
            <a:avLst/>
          </a:prstGeom>
          <a:ln w="15875">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8" name="Cube 67">
            <a:extLst>
              <a:ext uri="{FF2B5EF4-FFF2-40B4-BE49-F238E27FC236}">
                <a16:creationId xmlns:a16="http://schemas.microsoft.com/office/drawing/2014/main" id="{9D2C1833-7DF9-F641-AC8E-487790D1CEB3}"/>
              </a:ext>
            </a:extLst>
          </p:cNvPr>
          <p:cNvSpPr>
            <a:spLocks/>
          </p:cNvSpPr>
          <p:nvPr/>
        </p:nvSpPr>
        <p:spPr>
          <a:xfrm>
            <a:off x="8676127" y="3301099"/>
            <a:ext cx="1823433" cy="1823433"/>
          </a:xfrm>
          <a:prstGeom prst="cube">
            <a:avLst>
              <a:gd name="adj" fmla="val 23710"/>
            </a:avLst>
          </a:prstGeom>
          <a:solidFill>
            <a:srgbClr val="D78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Cube 63">
            <a:extLst>
              <a:ext uri="{FF2B5EF4-FFF2-40B4-BE49-F238E27FC236}">
                <a16:creationId xmlns:a16="http://schemas.microsoft.com/office/drawing/2014/main" id="{8546DBE0-968D-C344-A398-62440377D528}"/>
              </a:ext>
            </a:extLst>
          </p:cNvPr>
          <p:cNvSpPr>
            <a:spLocks/>
          </p:cNvSpPr>
          <p:nvPr/>
        </p:nvSpPr>
        <p:spPr>
          <a:xfrm>
            <a:off x="1224092" y="2878410"/>
            <a:ext cx="405208" cy="1701871"/>
          </a:xfrm>
          <a:prstGeom prst="cube">
            <a:avLst>
              <a:gd name="adj" fmla="val 24268"/>
            </a:avLst>
          </a:prstGeom>
          <a:solidFill>
            <a:srgbClr val="FE940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Cube 64">
            <a:extLst>
              <a:ext uri="{FF2B5EF4-FFF2-40B4-BE49-F238E27FC236}">
                <a16:creationId xmlns:a16="http://schemas.microsoft.com/office/drawing/2014/main" id="{943E5915-0233-8143-8711-BD03DE76CA55}"/>
              </a:ext>
            </a:extLst>
          </p:cNvPr>
          <p:cNvSpPr>
            <a:spLocks/>
          </p:cNvSpPr>
          <p:nvPr/>
        </p:nvSpPr>
        <p:spPr>
          <a:xfrm>
            <a:off x="2602035" y="3881691"/>
            <a:ext cx="1418225" cy="364687"/>
          </a:xfrm>
          <a:prstGeom prst="cube">
            <a:avLst>
              <a:gd name="adj" fmla="val 24268"/>
            </a:avLst>
          </a:prstGeom>
          <a:solidFill>
            <a:srgbClr val="1EBA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Cube 65">
            <a:extLst>
              <a:ext uri="{FF2B5EF4-FFF2-40B4-BE49-F238E27FC236}">
                <a16:creationId xmlns:a16="http://schemas.microsoft.com/office/drawing/2014/main" id="{8BA0EEF3-062C-744A-9457-CFE850BA6F3F}"/>
              </a:ext>
            </a:extLst>
          </p:cNvPr>
          <p:cNvSpPr>
            <a:spLocks/>
          </p:cNvSpPr>
          <p:nvPr/>
        </p:nvSpPr>
        <p:spPr>
          <a:xfrm>
            <a:off x="5213124" y="3870771"/>
            <a:ext cx="607811" cy="324166"/>
          </a:xfrm>
          <a:prstGeom prst="cube">
            <a:avLst>
              <a:gd name="adj" fmla="val 12740"/>
            </a:avLst>
          </a:prstGeom>
          <a:solidFill>
            <a:srgbClr val="ED220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AC08C139-414F-47C9-959C-48B073393159}"/>
              </a:ext>
            </a:extLst>
          </p:cNvPr>
          <p:cNvSpPr txBox="1"/>
          <p:nvPr/>
        </p:nvSpPr>
        <p:spPr>
          <a:xfrm>
            <a:off x="8330272" y="386971"/>
            <a:ext cx="3583596" cy="2585323"/>
          </a:xfrm>
          <a:prstGeom prst="rect">
            <a:avLst/>
          </a:prstGeom>
          <a:solidFill>
            <a:schemeClr val="bg1"/>
          </a:solidFill>
          <a:ln w="28575">
            <a:solidFill>
              <a:srgbClr val="0066FF"/>
            </a:solidFill>
          </a:ln>
        </p:spPr>
        <p:txBody>
          <a:bodyPr wrap="square" rtlCol="0">
            <a:spAutoFit/>
          </a:bodyPr>
          <a:lstStyle/>
          <a:p>
            <a:r>
              <a:rPr lang="en-US" sz="3200" dirty="0"/>
              <a:t>Anther cell composition &amp; cell dimensions</a:t>
            </a:r>
          </a:p>
          <a:p>
            <a:r>
              <a:rPr lang="en-US" dirty="0"/>
              <a:t> </a:t>
            </a:r>
          </a:p>
          <a:p>
            <a:r>
              <a:rPr lang="en-US" sz="2400" dirty="0"/>
              <a:t>Kelliher &amp; Walbot 2011 Dev. Biology</a:t>
            </a:r>
          </a:p>
        </p:txBody>
      </p:sp>
      <p:pic>
        <p:nvPicPr>
          <p:cNvPr id="60" name="Picture 59">
            <a:extLst>
              <a:ext uri="{FF2B5EF4-FFF2-40B4-BE49-F238E27FC236}">
                <a16:creationId xmlns:a16="http://schemas.microsoft.com/office/drawing/2014/main" id="{6BF20CDA-E1ED-460F-A5B5-351F9A30E139}"/>
              </a:ext>
            </a:extLst>
          </p:cNvPr>
          <p:cNvPicPr>
            <a:picLocks noChangeAspect="1"/>
          </p:cNvPicPr>
          <p:nvPr/>
        </p:nvPicPr>
        <p:blipFill>
          <a:blip r:embed="rId4"/>
          <a:stretch>
            <a:fillRect/>
          </a:stretch>
        </p:blipFill>
        <p:spPr>
          <a:xfrm>
            <a:off x="2028095" y="184229"/>
            <a:ext cx="2941547" cy="2340916"/>
          </a:xfrm>
          <a:prstGeom prst="rect">
            <a:avLst/>
          </a:prstGeom>
        </p:spPr>
      </p:pic>
      <p:sp>
        <p:nvSpPr>
          <p:cNvPr id="6" name="TextBox 5">
            <a:extLst>
              <a:ext uri="{FF2B5EF4-FFF2-40B4-BE49-F238E27FC236}">
                <a16:creationId xmlns:a16="http://schemas.microsoft.com/office/drawing/2014/main" id="{47E18197-553E-5997-5A40-5B58DF20D616}"/>
              </a:ext>
            </a:extLst>
          </p:cNvPr>
          <p:cNvSpPr txBox="1"/>
          <p:nvPr/>
        </p:nvSpPr>
        <p:spPr>
          <a:xfrm>
            <a:off x="457200" y="4794269"/>
            <a:ext cx="2057400" cy="523875"/>
          </a:xfrm>
          <a:prstGeom prst="rect">
            <a:avLst/>
          </a:prstGeom>
          <a:noFill/>
        </p:spPr>
        <p:txBody>
          <a:bodyPr wrap="square" rtlCol="0">
            <a:spAutoFit/>
          </a:bodyPr>
          <a:lstStyle/>
          <a:p>
            <a:r>
              <a:rPr lang="en-US" sz="2800" dirty="0"/>
              <a:t>Epidermis</a:t>
            </a:r>
          </a:p>
        </p:txBody>
      </p:sp>
      <p:sp>
        <p:nvSpPr>
          <p:cNvPr id="8" name="TextBox 7">
            <a:extLst>
              <a:ext uri="{FF2B5EF4-FFF2-40B4-BE49-F238E27FC236}">
                <a16:creationId xmlns:a16="http://schemas.microsoft.com/office/drawing/2014/main" id="{398037E3-80B1-F477-F026-925D65179E7D}"/>
              </a:ext>
            </a:extLst>
          </p:cNvPr>
          <p:cNvSpPr txBox="1"/>
          <p:nvPr/>
        </p:nvSpPr>
        <p:spPr>
          <a:xfrm>
            <a:off x="2352674" y="4422093"/>
            <a:ext cx="2292391" cy="523220"/>
          </a:xfrm>
          <a:prstGeom prst="rect">
            <a:avLst/>
          </a:prstGeom>
          <a:noFill/>
        </p:spPr>
        <p:txBody>
          <a:bodyPr wrap="square" rtlCol="0">
            <a:spAutoFit/>
          </a:bodyPr>
          <a:lstStyle/>
          <a:p>
            <a:r>
              <a:rPr lang="en-US" sz="2800" dirty="0"/>
              <a:t>Endothecium</a:t>
            </a:r>
          </a:p>
        </p:txBody>
      </p:sp>
      <p:sp>
        <p:nvSpPr>
          <p:cNvPr id="9" name="TextBox 8">
            <a:extLst>
              <a:ext uri="{FF2B5EF4-FFF2-40B4-BE49-F238E27FC236}">
                <a16:creationId xmlns:a16="http://schemas.microsoft.com/office/drawing/2014/main" id="{3486E5E0-17EF-A6E2-FBD9-B05256182998}"/>
              </a:ext>
            </a:extLst>
          </p:cNvPr>
          <p:cNvSpPr txBox="1"/>
          <p:nvPr/>
        </p:nvSpPr>
        <p:spPr>
          <a:xfrm>
            <a:off x="4859222" y="4364037"/>
            <a:ext cx="1392947" cy="954107"/>
          </a:xfrm>
          <a:prstGeom prst="rect">
            <a:avLst/>
          </a:prstGeom>
          <a:noFill/>
        </p:spPr>
        <p:txBody>
          <a:bodyPr wrap="square" rtlCol="0">
            <a:spAutoFit/>
          </a:bodyPr>
          <a:lstStyle/>
          <a:p>
            <a:r>
              <a:rPr lang="en-US" sz="2800" dirty="0"/>
              <a:t>Middle Layer</a:t>
            </a:r>
          </a:p>
        </p:txBody>
      </p:sp>
      <p:sp>
        <p:nvSpPr>
          <p:cNvPr id="10" name="TextBox 9">
            <a:extLst>
              <a:ext uri="{FF2B5EF4-FFF2-40B4-BE49-F238E27FC236}">
                <a16:creationId xmlns:a16="http://schemas.microsoft.com/office/drawing/2014/main" id="{38BA6022-AA80-ACBE-F11B-B8E1836457C3}"/>
              </a:ext>
            </a:extLst>
          </p:cNvPr>
          <p:cNvSpPr txBox="1"/>
          <p:nvPr/>
        </p:nvSpPr>
        <p:spPr>
          <a:xfrm>
            <a:off x="6466327" y="4429657"/>
            <a:ext cx="2057400" cy="523875"/>
          </a:xfrm>
          <a:prstGeom prst="rect">
            <a:avLst/>
          </a:prstGeom>
          <a:noFill/>
        </p:spPr>
        <p:txBody>
          <a:bodyPr wrap="square" rtlCol="0">
            <a:spAutoFit/>
          </a:bodyPr>
          <a:lstStyle/>
          <a:p>
            <a:r>
              <a:rPr lang="en-US" sz="2800" dirty="0"/>
              <a:t>Tapetum</a:t>
            </a:r>
          </a:p>
        </p:txBody>
      </p:sp>
      <p:sp>
        <p:nvSpPr>
          <p:cNvPr id="11" name="TextBox 10">
            <a:extLst>
              <a:ext uri="{FF2B5EF4-FFF2-40B4-BE49-F238E27FC236}">
                <a16:creationId xmlns:a16="http://schemas.microsoft.com/office/drawing/2014/main" id="{68247AEA-BCD7-2819-852F-9199B71D0CFA}"/>
              </a:ext>
            </a:extLst>
          </p:cNvPr>
          <p:cNvSpPr txBox="1"/>
          <p:nvPr/>
        </p:nvSpPr>
        <p:spPr>
          <a:xfrm>
            <a:off x="8676127" y="5191399"/>
            <a:ext cx="2057400" cy="523875"/>
          </a:xfrm>
          <a:prstGeom prst="rect">
            <a:avLst/>
          </a:prstGeom>
          <a:noFill/>
        </p:spPr>
        <p:txBody>
          <a:bodyPr wrap="square" rtlCol="0">
            <a:spAutoFit/>
          </a:bodyPr>
          <a:lstStyle/>
          <a:p>
            <a:r>
              <a:rPr lang="en-US" sz="2800" dirty="0"/>
              <a:t>Meiocyte</a:t>
            </a:r>
          </a:p>
        </p:txBody>
      </p:sp>
    </p:spTree>
    <p:extLst>
      <p:ext uri="{BB962C8B-B14F-4D97-AF65-F5344CB8AC3E}">
        <p14:creationId xmlns:p14="http://schemas.microsoft.com/office/powerpoint/2010/main" val="15617175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7360920" cy="5660131"/>
          </a:xfrm>
          <a:prstGeom prst="rect">
            <a:avLst/>
          </a:prstGeom>
        </p:spPr>
      </p:pic>
      <p:sp>
        <p:nvSpPr>
          <p:cNvPr id="2" name="TextBox 1"/>
          <p:cNvSpPr txBox="1"/>
          <p:nvPr/>
        </p:nvSpPr>
        <p:spPr>
          <a:xfrm>
            <a:off x="0" y="5657671"/>
            <a:ext cx="5709242" cy="1200329"/>
          </a:xfrm>
          <a:prstGeom prst="rect">
            <a:avLst/>
          </a:prstGeom>
          <a:solidFill>
            <a:srgbClr val="CCFFCC"/>
          </a:solidFill>
          <a:ln w="28575">
            <a:solidFill>
              <a:srgbClr val="00B0F0"/>
            </a:solidFill>
          </a:ln>
        </p:spPr>
        <p:txBody>
          <a:bodyPr wrap="square" rtlCol="0">
            <a:spAutoFit/>
          </a:bodyPr>
          <a:lstStyle/>
          <a:p>
            <a:r>
              <a:rPr lang="en-US" sz="2400" dirty="0"/>
              <a:t>2 mm anther has about 50,000 cells: we have </a:t>
            </a:r>
            <a:r>
              <a:rPr lang="en-US" sz="2400" dirty="0">
                <a:solidFill>
                  <a:srgbClr val="FF0000"/>
                </a:solidFill>
              </a:rPr>
              <a:t>82 - 96% release, much higher than the 5% with fresh tissue.</a:t>
            </a:r>
          </a:p>
        </p:txBody>
      </p:sp>
      <p:sp>
        <p:nvSpPr>
          <p:cNvPr id="5" name="TextBox 4"/>
          <p:cNvSpPr txBox="1"/>
          <p:nvPr/>
        </p:nvSpPr>
        <p:spPr>
          <a:xfrm>
            <a:off x="6096000" y="5657670"/>
            <a:ext cx="5196840" cy="1200329"/>
          </a:xfrm>
          <a:prstGeom prst="rect">
            <a:avLst/>
          </a:prstGeom>
          <a:solidFill>
            <a:srgbClr val="CCFFCC"/>
          </a:solidFill>
          <a:ln w="28575">
            <a:solidFill>
              <a:srgbClr val="00B0F0"/>
            </a:solidFill>
          </a:ln>
        </p:spPr>
        <p:txBody>
          <a:bodyPr wrap="square" rtlCol="0">
            <a:spAutoFit/>
          </a:bodyPr>
          <a:lstStyle/>
          <a:p>
            <a:r>
              <a:rPr lang="en-US" sz="2400" dirty="0">
                <a:solidFill>
                  <a:srgbClr val="FF0000"/>
                </a:solidFill>
              </a:rPr>
              <a:t>All lobe cell types </a:t>
            </a:r>
            <a:r>
              <a:rPr lang="en-US" sz="2400" dirty="0"/>
              <a:t>found in expected proportions, including vascular and connective cells.  </a:t>
            </a:r>
            <a:r>
              <a:rPr lang="en-US" sz="2400" dirty="0">
                <a:solidFill>
                  <a:srgbClr val="FF0000"/>
                </a:solidFill>
              </a:rPr>
              <a:t>Representative!</a:t>
            </a:r>
          </a:p>
        </p:txBody>
      </p:sp>
      <p:pic>
        <p:nvPicPr>
          <p:cNvPr id="6" name="Picture 5">
            <a:extLst>
              <a:ext uri="{FF2B5EF4-FFF2-40B4-BE49-F238E27FC236}">
                <a16:creationId xmlns:a16="http://schemas.microsoft.com/office/drawing/2014/main" id="{2C665904-2956-208F-CFB7-1CFF679584D2}"/>
              </a:ext>
            </a:extLst>
          </p:cNvPr>
          <p:cNvPicPr>
            <a:picLocks noChangeAspect="1"/>
          </p:cNvPicPr>
          <p:nvPr/>
        </p:nvPicPr>
        <p:blipFill>
          <a:blip r:embed="rId3"/>
          <a:stretch>
            <a:fillRect/>
          </a:stretch>
        </p:blipFill>
        <p:spPr>
          <a:xfrm>
            <a:off x="8058150" y="1659255"/>
            <a:ext cx="3848100" cy="3105150"/>
          </a:xfrm>
          <a:prstGeom prst="rect">
            <a:avLst/>
          </a:prstGeom>
        </p:spPr>
      </p:pic>
      <p:sp>
        <p:nvSpPr>
          <p:cNvPr id="7" name="TextBox 6">
            <a:extLst>
              <a:ext uri="{FF2B5EF4-FFF2-40B4-BE49-F238E27FC236}">
                <a16:creationId xmlns:a16="http://schemas.microsoft.com/office/drawing/2014/main" id="{3311E248-34CE-747A-CAB7-6045E5DF6EE9}"/>
              </a:ext>
            </a:extLst>
          </p:cNvPr>
          <p:cNvSpPr txBox="1"/>
          <p:nvPr/>
        </p:nvSpPr>
        <p:spPr>
          <a:xfrm>
            <a:off x="8096249" y="962198"/>
            <a:ext cx="3781425" cy="707886"/>
          </a:xfrm>
          <a:prstGeom prst="rect">
            <a:avLst/>
          </a:prstGeom>
          <a:noFill/>
          <a:ln w="28575">
            <a:solidFill>
              <a:srgbClr val="0000FF"/>
            </a:solidFill>
          </a:ln>
        </p:spPr>
        <p:txBody>
          <a:bodyPr wrap="square" rtlCol="0">
            <a:spAutoFit/>
          </a:bodyPr>
          <a:lstStyle/>
          <a:p>
            <a:pPr algn="ctr"/>
            <a:r>
              <a:rPr lang="en-US" sz="4000" dirty="0"/>
              <a:t>Maize root tip</a:t>
            </a:r>
          </a:p>
        </p:txBody>
      </p:sp>
    </p:spTree>
    <p:extLst>
      <p:ext uri="{BB962C8B-B14F-4D97-AF65-F5344CB8AC3E}">
        <p14:creationId xmlns:p14="http://schemas.microsoft.com/office/powerpoint/2010/main" val="1296985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Rectangle"/>
          <p:cNvSpPr/>
          <p:nvPr/>
        </p:nvSpPr>
        <p:spPr>
          <a:xfrm>
            <a:off x="2322849" y="6494267"/>
            <a:ext cx="466220" cy="285751"/>
          </a:xfrm>
          <a:prstGeom prst="rect">
            <a:avLst/>
          </a:prstGeom>
          <a:solidFill>
            <a:srgbClr val="FFB380"/>
          </a:solidFill>
          <a:ln w="12700">
            <a:miter lim="400000"/>
          </a:ln>
        </p:spPr>
        <p:txBody>
          <a:bodyPr lIns="35719" tIns="35719" rIns="35719" bIns="35719" anchor="ctr"/>
          <a:lstStyle/>
          <a:p>
            <a:pPr>
              <a:defRPr sz="2200" b="0">
                <a:solidFill>
                  <a:srgbClr val="FFFFFF"/>
                </a:solidFill>
                <a:latin typeface="+mn-lt"/>
                <a:ea typeface="+mn-ea"/>
                <a:cs typeface="+mn-cs"/>
                <a:sym typeface="Helvetica Neue Medium"/>
              </a:defRPr>
            </a:pPr>
            <a:endParaRPr sz="1547" dirty="0"/>
          </a:p>
        </p:txBody>
      </p:sp>
      <p:sp>
        <p:nvSpPr>
          <p:cNvPr id="122" name="Figure 1. Maize anther development background"/>
          <p:cNvSpPr txBox="1"/>
          <p:nvPr/>
        </p:nvSpPr>
        <p:spPr>
          <a:xfrm>
            <a:off x="76200" y="297960"/>
            <a:ext cx="10839450" cy="6261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p>
            <a:r>
              <a:rPr lang="en-US" sz="3600" dirty="0"/>
              <a:t>Trajectory of all cell types, sampling every 0. 25 mm  </a:t>
            </a:r>
            <a:endParaRPr sz="3600" dirty="0"/>
          </a:p>
        </p:txBody>
      </p:sp>
      <p:grpSp>
        <p:nvGrpSpPr>
          <p:cNvPr id="131" name="Group"/>
          <p:cNvGrpSpPr/>
          <p:nvPr/>
        </p:nvGrpSpPr>
        <p:grpSpPr>
          <a:xfrm>
            <a:off x="2283196" y="4469996"/>
            <a:ext cx="8296726" cy="894475"/>
            <a:chOff x="0" y="0"/>
            <a:chExt cx="11799786" cy="1272141"/>
          </a:xfrm>
        </p:grpSpPr>
        <p:sp>
          <p:nvSpPr>
            <p:cNvPr id="126" name="Rectangle"/>
            <p:cNvSpPr/>
            <p:nvPr/>
          </p:nvSpPr>
          <p:spPr>
            <a:xfrm>
              <a:off x="4885127" y="2554"/>
              <a:ext cx="6900491" cy="1269127"/>
            </a:xfrm>
            <a:prstGeom prst="rect">
              <a:avLst/>
            </a:prstGeom>
            <a:solidFill>
              <a:srgbClr val="59B38E">
                <a:alpha val="54136"/>
              </a:srgbClr>
            </a:solidFill>
            <a:ln w="12700" cap="flat">
              <a:noFill/>
              <a:miter lim="400000"/>
            </a:ln>
            <a:effectLst/>
          </p:spPr>
          <p:txBody>
            <a:bodyPr wrap="square" lIns="35719" tIns="35719" rIns="35719" bIns="35719" numCol="1" anchor="ctr">
              <a:noAutofit/>
            </a:bodyPr>
            <a:lstStyle/>
            <a:p>
              <a:pPr>
                <a:defRPr sz="2200" b="0">
                  <a:solidFill>
                    <a:srgbClr val="D6D6D6"/>
                  </a:solidFill>
                  <a:latin typeface="+mn-lt"/>
                  <a:ea typeface="+mn-ea"/>
                  <a:cs typeface="+mn-cs"/>
                  <a:sym typeface="Helvetica Neue Medium"/>
                </a:defRPr>
              </a:pPr>
              <a:endParaRPr sz="1547" dirty="0"/>
            </a:p>
          </p:txBody>
        </p:sp>
        <p:sp>
          <p:nvSpPr>
            <p:cNvPr id="127" name="Rectangle"/>
            <p:cNvSpPr/>
            <p:nvPr/>
          </p:nvSpPr>
          <p:spPr>
            <a:xfrm>
              <a:off x="2573297" y="2554"/>
              <a:ext cx="2318281" cy="1269127"/>
            </a:xfrm>
            <a:prstGeom prst="rect">
              <a:avLst/>
            </a:prstGeom>
            <a:solidFill>
              <a:srgbClr val="78BD8E">
                <a:alpha val="50000"/>
              </a:srgbClr>
            </a:solidFill>
            <a:ln w="12700" cap="flat">
              <a:noFill/>
              <a:miter lim="400000"/>
            </a:ln>
            <a:effectLst/>
          </p:spPr>
          <p:txBody>
            <a:bodyPr wrap="square" lIns="35719" tIns="35719" rIns="35719" bIns="35719" numCol="1" anchor="ctr">
              <a:noAutofit/>
            </a:bodyPr>
            <a:lstStyle/>
            <a:p>
              <a:pPr>
                <a:defRPr sz="2200" b="0">
                  <a:solidFill>
                    <a:srgbClr val="D6D6D6"/>
                  </a:solidFill>
                  <a:latin typeface="+mn-lt"/>
                  <a:ea typeface="+mn-ea"/>
                  <a:cs typeface="+mn-cs"/>
                  <a:sym typeface="Helvetica Neue Medium"/>
                </a:defRPr>
              </a:pPr>
              <a:endParaRPr sz="1547" dirty="0"/>
            </a:p>
          </p:txBody>
        </p:sp>
        <p:sp>
          <p:nvSpPr>
            <p:cNvPr id="128" name="Rectangle"/>
            <p:cNvSpPr/>
            <p:nvPr/>
          </p:nvSpPr>
          <p:spPr>
            <a:xfrm>
              <a:off x="1082876" y="2554"/>
              <a:ext cx="1496872" cy="1269127"/>
            </a:xfrm>
            <a:prstGeom prst="rect">
              <a:avLst/>
            </a:prstGeom>
            <a:solidFill>
              <a:srgbClr val="87B27F">
                <a:alpha val="50000"/>
              </a:srgbClr>
            </a:solidFill>
            <a:ln w="12700" cap="flat">
              <a:noFill/>
              <a:miter lim="400000"/>
            </a:ln>
            <a:effectLst/>
          </p:spPr>
          <p:txBody>
            <a:bodyPr wrap="square" lIns="35719" tIns="35719" rIns="35719" bIns="35719" numCol="1" anchor="ctr">
              <a:noAutofit/>
            </a:bodyPr>
            <a:lstStyle/>
            <a:p>
              <a:pPr>
                <a:defRPr sz="2200" b="0">
                  <a:solidFill>
                    <a:srgbClr val="D6D6D6"/>
                  </a:solidFill>
                  <a:latin typeface="+mn-lt"/>
                  <a:ea typeface="+mn-ea"/>
                  <a:cs typeface="+mn-cs"/>
                  <a:sym typeface="Helvetica Neue Medium"/>
                </a:defRPr>
              </a:pPr>
              <a:endParaRPr sz="1547" dirty="0"/>
            </a:p>
          </p:txBody>
        </p:sp>
        <p:sp>
          <p:nvSpPr>
            <p:cNvPr id="129" name="Rectangle"/>
            <p:cNvSpPr/>
            <p:nvPr/>
          </p:nvSpPr>
          <p:spPr>
            <a:xfrm>
              <a:off x="3633" y="2093"/>
              <a:ext cx="1088123" cy="1270049"/>
            </a:xfrm>
            <a:prstGeom prst="rect">
              <a:avLst/>
            </a:prstGeom>
            <a:solidFill>
              <a:srgbClr val="A1B176">
                <a:alpha val="50000"/>
              </a:srgbClr>
            </a:solidFill>
            <a:ln w="12700" cap="flat">
              <a:noFill/>
              <a:miter lim="400000"/>
            </a:ln>
            <a:effectLst/>
          </p:spPr>
          <p:txBody>
            <a:bodyPr wrap="square" lIns="35719" tIns="35719" rIns="35719" bIns="35719" numCol="1" anchor="ctr">
              <a:noAutofit/>
            </a:bodyPr>
            <a:lstStyle/>
            <a:p>
              <a:pPr>
                <a:defRPr sz="2200" b="0">
                  <a:solidFill>
                    <a:srgbClr val="D6D6D6"/>
                  </a:solidFill>
                  <a:latin typeface="+mn-lt"/>
                  <a:ea typeface="+mn-ea"/>
                  <a:cs typeface="+mn-cs"/>
                  <a:sym typeface="Helvetica Neue Medium"/>
                </a:defRPr>
              </a:pPr>
              <a:endParaRPr sz="1547" dirty="0"/>
            </a:p>
          </p:txBody>
        </p:sp>
        <p:sp>
          <p:nvSpPr>
            <p:cNvPr id="130" name="Rectangle"/>
            <p:cNvSpPr/>
            <p:nvPr/>
          </p:nvSpPr>
          <p:spPr>
            <a:xfrm>
              <a:off x="0" y="-1"/>
              <a:ext cx="11799787" cy="1255584"/>
            </a:xfrm>
            <a:prstGeom prst="rect">
              <a:avLst/>
            </a:prstGeom>
            <a:noFill/>
            <a:ln w="25400" cap="flat">
              <a:solidFill>
                <a:srgbClr val="000000"/>
              </a:solidFill>
              <a:prstDash val="solid"/>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grpSp>
      <p:pic>
        <p:nvPicPr>
          <p:cNvPr id="132" name="Screen Shot 2022-03-22 at 11.40.12 AM.png" descr="Screen Shot 2022-03-22 at 11.40.12 AM.png"/>
          <p:cNvPicPr>
            <a:picLocks noChangeAspect="1"/>
          </p:cNvPicPr>
          <p:nvPr/>
        </p:nvPicPr>
        <p:blipFill>
          <a:blip r:embed="rId2"/>
          <a:stretch>
            <a:fillRect/>
          </a:stretch>
        </p:blipFill>
        <p:spPr>
          <a:xfrm>
            <a:off x="2590062" y="4058553"/>
            <a:ext cx="488688" cy="394483"/>
          </a:xfrm>
          <a:prstGeom prst="rect">
            <a:avLst/>
          </a:prstGeom>
          <a:ln w="12700">
            <a:miter lim="400000"/>
          </a:ln>
        </p:spPr>
      </p:pic>
      <p:sp>
        <p:nvSpPr>
          <p:cNvPr id="133" name="0"/>
          <p:cNvSpPr txBox="1"/>
          <p:nvPr/>
        </p:nvSpPr>
        <p:spPr>
          <a:xfrm>
            <a:off x="2284719" y="4441238"/>
            <a:ext cx="137859" cy="2128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300"/>
            </a:lvl1pPr>
          </a:lstStyle>
          <a:p>
            <a:r>
              <a:rPr sz="914" dirty="0"/>
              <a:t>0</a:t>
            </a:r>
          </a:p>
        </p:txBody>
      </p:sp>
      <p:sp>
        <p:nvSpPr>
          <p:cNvPr id="134" name="0.5"/>
          <p:cNvSpPr txBox="1"/>
          <p:nvPr/>
        </p:nvSpPr>
        <p:spPr>
          <a:xfrm>
            <a:off x="2920062" y="4559263"/>
            <a:ext cx="208391"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100" b="0"/>
            </a:lvl1pPr>
          </a:lstStyle>
          <a:p>
            <a:r>
              <a:rPr sz="773" dirty="0"/>
              <a:t>0.5</a:t>
            </a:r>
          </a:p>
        </p:txBody>
      </p:sp>
      <p:sp>
        <p:nvSpPr>
          <p:cNvPr id="135" name="1.0"/>
          <p:cNvSpPr txBox="1"/>
          <p:nvPr/>
        </p:nvSpPr>
        <p:spPr>
          <a:xfrm>
            <a:off x="3578988" y="4441238"/>
            <a:ext cx="235642" cy="2128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300"/>
            </a:lvl1pPr>
          </a:lstStyle>
          <a:p>
            <a:r>
              <a:rPr sz="914" dirty="0"/>
              <a:t>1.0</a:t>
            </a:r>
          </a:p>
        </p:txBody>
      </p:sp>
      <p:sp>
        <p:nvSpPr>
          <p:cNvPr id="136" name="1.5"/>
          <p:cNvSpPr txBox="1"/>
          <p:nvPr/>
        </p:nvSpPr>
        <p:spPr>
          <a:xfrm>
            <a:off x="4262739" y="4559263"/>
            <a:ext cx="208391"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100" b="0"/>
            </a:lvl1pPr>
          </a:lstStyle>
          <a:p>
            <a:r>
              <a:rPr sz="773" dirty="0"/>
              <a:t>1.5</a:t>
            </a:r>
          </a:p>
        </p:txBody>
      </p:sp>
      <p:sp>
        <p:nvSpPr>
          <p:cNvPr id="137" name="2.0"/>
          <p:cNvSpPr txBox="1"/>
          <p:nvPr/>
        </p:nvSpPr>
        <p:spPr>
          <a:xfrm>
            <a:off x="4921666" y="4441238"/>
            <a:ext cx="235642" cy="2128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300"/>
            </a:lvl1pPr>
          </a:lstStyle>
          <a:p>
            <a:r>
              <a:rPr sz="914" dirty="0"/>
              <a:t>2.0</a:t>
            </a:r>
          </a:p>
        </p:txBody>
      </p:sp>
      <p:sp>
        <p:nvSpPr>
          <p:cNvPr id="138" name="2.5"/>
          <p:cNvSpPr txBox="1"/>
          <p:nvPr/>
        </p:nvSpPr>
        <p:spPr>
          <a:xfrm>
            <a:off x="5605417" y="4559263"/>
            <a:ext cx="208391"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100" b="0"/>
            </a:lvl1pPr>
          </a:lstStyle>
          <a:p>
            <a:r>
              <a:rPr sz="773" dirty="0"/>
              <a:t>2.5</a:t>
            </a:r>
          </a:p>
        </p:txBody>
      </p:sp>
      <p:sp>
        <p:nvSpPr>
          <p:cNvPr id="139" name="3.0"/>
          <p:cNvSpPr txBox="1"/>
          <p:nvPr/>
        </p:nvSpPr>
        <p:spPr>
          <a:xfrm>
            <a:off x="6264344" y="4441238"/>
            <a:ext cx="235642" cy="2128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300"/>
            </a:lvl1pPr>
          </a:lstStyle>
          <a:p>
            <a:r>
              <a:rPr sz="914" dirty="0"/>
              <a:t>3.0</a:t>
            </a:r>
          </a:p>
        </p:txBody>
      </p:sp>
      <p:sp>
        <p:nvSpPr>
          <p:cNvPr id="140" name="3.5"/>
          <p:cNvSpPr txBox="1"/>
          <p:nvPr/>
        </p:nvSpPr>
        <p:spPr>
          <a:xfrm>
            <a:off x="6948095" y="4559263"/>
            <a:ext cx="208391"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100" b="0"/>
            </a:lvl1pPr>
          </a:lstStyle>
          <a:p>
            <a:r>
              <a:rPr sz="773" dirty="0"/>
              <a:t>3.5</a:t>
            </a:r>
          </a:p>
        </p:txBody>
      </p:sp>
      <p:sp>
        <p:nvSpPr>
          <p:cNvPr id="141" name="Cell Fate…"/>
          <p:cNvSpPr txBox="1"/>
          <p:nvPr/>
        </p:nvSpPr>
        <p:spPr>
          <a:xfrm>
            <a:off x="2057772" y="5073381"/>
            <a:ext cx="1221046"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a:defRPr sz="1000"/>
            </a:pPr>
            <a:r>
              <a:rPr sz="703" dirty="0"/>
              <a:t>Cell Fate</a:t>
            </a:r>
          </a:p>
          <a:p>
            <a:pPr>
              <a:defRPr sz="1000"/>
            </a:pPr>
            <a:r>
              <a:rPr sz="703" dirty="0"/>
              <a:t>Specification</a:t>
            </a:r>
          </a:p>
        </p:txBody>
      </p:sp>
      <p:sp>
        <p:nvSpPr>
          <p:cNvPr id="142" name="Meiosis"/>
          <p:cNvSpPr txBox="1"/>
          <p:nvPr/>
        </p:nvSpPr>
        <p:spPr>
          <a:xfrm>
            <a:off x="4702988" y="5185508"/>
            <a:ext cx="375104" cy="18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000"/>
            </a:lvl1pPr>
          </a:lstStyle>
          <a:p>
            <a:r>
              <a:rPr sz="703" dirty="0"/>
              <a:t>Meiosis</a:t>
            </a:r>
          </a:p>
        </p:txBody>
      </p:sp>
      <p:sp>
        <p:nvSpPr>
          <p:cNvPr id="143" name="Pollen Maturation"/>
          <p:cNvSpPr txBox="1"/>
          <p:nvPr/>
        </p:nvSpPr>
        <p:spPr>
          <a:xfrm>
            <a:off x="7726900" y="5185508"/>
            <a:ext cx="771045" cy="18030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000"/>
            </a:lvl1pPr>
          </a:lstStyle>
          <a:p>
            <a:r>
              <a:rPr sz="703" dirty="0"/>
              <a:t>Pollen Maturation</a:t>
            </a:r>
          </a:p>
        </p:txBody>
      </p:sp>
      <p:pic>
        <p:nvPicPr>
          <p:cNvPr id="144" name="Anther.jpg" descr="Anther.jpg"/>
          <p:cNvPicPr>
            <a:picLocks noChangeAspect="1"/>
          </p:cNvPicPr>
          <p:nvPr/>
        </p:nvPicPr>
        <p:blipFill>
          <a:blip r:embed="rId3"/>
          <a:srcRect l="44266" t="6998" r="32746" b="57059"/>
          <a:stretch>
            <a:fillRect/>
          </a:stretch>
        </p:blipFill>
        <p:spPr>
          <a:xfrm>
            <a:off x="3743765" y="3728614"/>
            <a:ext cx="741374" cy="724487"/>
          </a:xfrm>
          <a:prstGeom prst="rect">
            <a:avLst/>
          </a:prstGeom>
          <a:ln w="12700">
            <a:miter lim="400000"/>
          </a:ln>
        </p:spPr>
      </p:pic>
      <p:pic>
        <p:nvPicPr>
          <p:cNvPr id="145" name="Anther0.5mm.jpg" descr="Anther0.5mm.jpg"/>
          <p:cNvPicPr>
            <a:picLocks noChangeAspect="1"/>
          </p:cNvPicPr>
          <p:nvPr/>
        </p:nvPicPr>
        <p:blipFill>
          <a:blip r:embed="rId4"/>
          <a:srcRect l="15023"/>
          <a:stretch>
            <a:fillRect/>
          </a:stretch>
        </p:blipFill>
        <p:spPr>
          <a:xfrm>
            <a:off x="3132623" y="3922835"/>
            <a:ext cx="557240" cy="530329"/>
          </a:xfrm>
          <a:prstGeom prst="rect">
            <a:avLst/>
          </a:prstGeom>
          <a:ln w="12700">
            <a:miter lim="400000"/>
          </a:ln>
        </p:spPr>
      </p:pic>
      <p:sp>
        <p:nvSpPr>
          <p:cNvPr id="146" name="Anther…"/>
          <p:cNvSpPr txBox="1"/>
          <p:nvPr/>
        </p:nvSpPr>
        <p:spPr>
          <a:xfrm>
            <a:off x="1651247" y="4458311"/>
            <a:ext cx="633187" cy="3100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r">
              <a:defRPr sz="1100"/>
            </a:pPr>
            <a:r>
              <a:rPr sz="773" dirty="0"/>
              <a:t>Anther </a:t>
            </a:r>
          </a:p>
          <a:p>
            <a:pPr algn="r">
              <a:defRPr sz="1100"/>
            </a:pPr>
            <a:r>
              <a:rPr sz="773" dirty="0"/>
              <a:t>Length (mm)</a:t>
            </a:r>
          </a:p>
        </p:txBody>
      </p:sp>
      <p:pic>
        <p:nvPicPr>
          <p:cNvPr id="147" name="Screen Shot 2022-03-22 at 11.36.52 AM.png" descr="Screen Shot 2022-03-22 at 11.36.52 AM.png"/>
          <p:cNvPicPr>
            <a:picLocks noChangeAspect="1"/>
          </p:cNvPicPr>
          <p:nvPr/>
        </p:nvPicPr>
        <p:blipFill>
          <a:blip r:embed="rId5"/>
          <a:stretch>
            <a:fillRect/>
          </a:stretch>
        </p:blipFill>
        <p:spPr>
          <a:xfrm>
            <a:off x="2178162" y="4154865"/>
            <a:ext cx="358026" cy="298171"/>
          </a:xfrm>
          <a:prstGeom prst="rect">
            <a:avLst/>
          </a:prstGeom>
          <a:ln w="12700">
            <a:miter lim="400000"/>
          </a:ln>
        </p:spPr>
      </p:pic>
      <p:grpSp>
        <p:nvGrpSpPr>
          <p:cNvPr id="162" name="Group"/>
          <p:cNvGrpSpPr/>
          <p:nvPr/>
        </p:nvGrpSpPr>
        <p:grpSpPr>
          <a:xfrm rot="10800000" flipH="1">
            <a:off x="2357174" y="4605543"/>
            <a:ext cx="8074524" cy="301308"/>
            <a:chOff x="0" y="0"/>
            <a:chExt cx="11483766" cy="428525"/>
          </a:xfrm>
        </p:grpSpPr>
        <p:sp>
          <p:nvSpPr>
            <p:cNvPr id="148" name="Line"/>
            <p:cNvSpPr/>
            <p:nvPr/>
          </p:nvSpPr>
          <p:spPr>
            <a:xfrm>
              <a:off x="13965" y="112662"/>
              <a:ext cx="11469802" cy="1"/>
            </a:xfrm>
            <a:prstGeom prst="line">
              <a:avLst/>
            </a:prstGeom>
            <a:noFill/>
            <a:ln w="63500" cap="flat">
              <a:solidFill>
                <a:srgbClr val="000000"/>
              </a:solidFill>
              <a:prstDash val="solid"/>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49" name="Line"/>
            <p:cNvSpPr/>
            <p:nvPr/>
          </p:nvSpPr>
          <p:spPr>
            <a:xfrm flipV="1">
              <a:off x="-1" y="0"/>
              <a:ext cx="2" cy="428526"/>
            </a:xfrm>
            <a:prstGeom prst="line">
              <a:avLst/>
            </a:prstGeom>
            <a:noFill/>
            <a:ln w="63500" cap="flat">
              <a:solidFill>
                <a:srgbClr val="000000"/>
              </a:solidFill>
              <a:prstDash val="solid"/>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50" name="Line"/>
            <p:cNvSpPr/>
            <p:nvPr/>
          </p:nvSpPr>
          <p:spPr>
            <a:xfrm flipV="1">
              <a:off x="5728757" y="0"/>
              <a:ext cx="1" cy="428526"/>
            </a:xfrm>
            <a:prstGeom prst="line">
              <a:avLst/>
            </a:prstGeom>
            <a:noFill/>
            <a:ln w="63500" cap="flat">
              <a:solidFill>
                <a:srgbClr val="000000"/>
              </a:solidFill>
              <a:prstDash val="solid"/>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51" name="Line"/>
            <p:cNvSpPr/>
            <p:nvPr/>
          </p:nvSpPr>
          <p:spPr>
            <a:xfrm flipV="1">
              <a:off x="7638343" y="0"/>
              <a:ext cx="1" cy="428526"/>
            </a:xfrm>
            <a:prstGeom prst="line">
              <a:avLst/>
            </a:prstGeom>
            <a:noFill/>
            <a:ln w="63500" cap="flat">
              <a:solidFill>
                <a:srgbClr val="000000"/>
              </a:solidFill>
              <a:prstDash val="solid"/>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52" name="Line"/>
            <p:cNvSpPr/>
            <p:nvPr/>
          </p:nvSpPr>
          <p:spPr>
            <a:xfrm flipV="1">
              <a:off x="3819171" y="0"/>
              <a:ext cx="1" cy="428526"/>
            </a:xfrm>
            <a:prstGeom prst="line">
              <a:avLst/>
            </a:prstGeom>
            <a:noFill/>
            <a:ln w="63500" cap="flat">
              <a:solidFill>
                <a:srgbClr val="000000"/>
              </a:solidFill>
              <a:prstDash val="solid"/>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53" name="Line"/>
            <p:cNvSpPr/>
            <p:nvPr/>
          </p:nvSpPr>
          <p:spPr>
            <a:xfrm flipV="1">
              <a:off x="1909585" y="0"/>
              <a:ext cx="1" cy="428526"/>
            </a:xfrm>
            <a:prstGeom prst="line">
              <a:avLst/>
            </a:prstGeom>
            <a:noFill/>
            <a:ln w="63500" cap="flat">
              <a:solidFill>
                <a:srgbClr val="000000"/>
              </a:solidFill>
              <a:prstDash val="solid"/>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54" name="Line"/>
            <p:cNvSpPr/>
            <p:nvPr/>
          </p:nvSpPr>
          <p:spPr>
            <a:xfrm flipV="1">
              <a:off x="11457515" y="0"/>
              <a:ext cx="1" cy="428526"/>
            </a:xfrm>
            <a:prstGeom prst="line">
              <a:avLst/>
            </a:prstGeom>
            <a:noFill/>
            <a:ln w="63500" cap="flat">
              <a:solidFill>
                <a:srgbClr val="000000"/>
              </a:solidFill>
              <a:prstDash val="solid"/>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55" name="Line"/>
            <p:cNvSpPr/>
            <p:nvPr/>
          </p:nvSpPr>
          <p:spPr>
            <a:xfrm flipV="1">
              <a:off x="9547929" y="0"/>
              <a:ext cx="1" cy="428526"/>
            </a:xfrm>
            <a:prstGeom prst="line">
              <a:avLst/>
            </a:prstGeom>
            <a:noFill/>
            <a:ln w="63500" cap="flat">
              <a:solidFill>
                <a:srgbClr val="000000"/>
              </a:solidFill>
              <a:prstDash val="solid"/>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56" name="Line"/>
            <p:cNvSpPr/>
            <p:nvPr/>
          </p:nvSpPr>
          <p:spPr>
            <a:xfrm flipV="1">
              <a:off x="954792" y="0"/>
              <a:ext cx="1" cy="272009"/>
            </a:xfrm>
            <a:prstGeom prst="line">
              <a:avLst/>
            </a:prstGeom>
            <a:noFill/>
            <a:ln w="63500" cap="flat">
              <a:solidFill>
                <a:srgbClr val="000000"/>
              </a:solidFill>
              <a:prstDash val="solid"/>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57" name="Line"/>
            <p:cNvSpPr/>
            <p:nvPr/>
          </p:nvSpPr>
          <p:spPr>
            <a:xfrm flipV="1">
              <a:off x="2864378" y="0"/>
              <a:ext cx="1" cy="272009"/>
            </a:xfrm>
            <a:prstGeom prst="line">
              <a:avLst/>
            </a:prstGeom>
            <a:noFill/>
            <a:ln w="63500" cap="flat">
              <a:solidFill>
                <a:srgbClr val="000000"/>
              </a:solidFill>
              <a:prstDash val="solid"/>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58" name="Line"/>
            <p:cNvSpPr/>
            <p:nvPr/>
          </p:nvSpPr>
          <p:spPr>
            <a:xfrm flipV="1">
              <a:off x="4773964" y="0"/>
              <a:ext cx="1" cy="272009"/>
            </a:xfrm>
            <a:prstGeom prst="line">
              <a:avLst/>
            </a:prstGeom>
            <a:noFill/>
            <a:ln w="63500" cap="flat">
              <a:solidFill>
                <a:srgbClr val="000000"/>
              </a:solidFill>
              <a:prstDash val="solid"/>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59" name="Line"/>
            <p:cNvSpPr/>
            <p:nvPr/>
          </p:nvSpPr>
          <p:spPr>
            <a:xfrm flipV="1">
              <a:off x="6683550" y="0"/>
              <a:ext cx="1" cy="272009"/>
            </a:xfrm>
            <a:prstGeom prst="line">
              <a:avLst/>
            </a:prstGeom>
            <a:noFill/>
            <a:ln w="63500" cap="flat">
              <a:solidFill>
                <a:srgbClr val="000000"/>
              </a:solidFill>
              <a:prstDash val="solid"/>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60" name="Line"/>
            <p:cNvSpPr/>
            <p:nvPr/>
          </p:nvSpPr>
          <p:spPr>
            <a:xfrm flipV="1">
              <a:off x="8593136" y="0"/>
              <a:ext cx="1" cy="272009"/>
            </a:xfrm>
            <a:prstGeom prst="line">
              <a:avLst/>
            </a:prstGeom>
            <a:noFill/>
            <a:ln w="63500" cap="flat">
              <a:solidFill>
                <a:srgbClr val="000000"/>
              </a:solidFill>
              <a:prstDash val="solid"/>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61" name="Line"/>
            <p:cNvSpPr/>
            <p:nvPr/>
          </p:nvSpPr>
          <p:spPr>
            <a:xfrm flipV="1">
              <a:off x="10502722" y="0"/>
              <a:ext cx="1" cy="272009"/>
            </a:xfrm>
            <a:prstGeom prst="line">
              <a:avLst/>
            </a:prstGeom>
            <a:noFill/>
            <a:ln w="63500" cap="flat">
              <a:solidFill>
                <a:srgbClr val="000000"/>
              </a:solidFill>
              <a:prstDash val="solid"/>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grpSp>
      <p:sp>
        <p:nvSpPr>
          <p:cNvPr id="163" name="Somatic…"/>
          <p:cNvSpPr txBox="1"/>
          <p:nvPr/>
        </p:nvSpPr>
        <p:spPr>
          <a:xfrm>
            <a:off x="2960315" y="5073381"/>
            <a:ext cx="1221046"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a:defRPr sz="1000"/>
            </a:pPr>
            <a:r>
              <a:rPr sz="703" dirty="0"/>
              <a:t>Somatic</a:t>
            </a:r>
          </a:p>
          <a:p>
            <a:pPr>
              <a:defRPr sz="1000"/>
            </a:pPr>
            <a:r>
              <a:rPr sz="703" dirty="0"/>
              <a:t>Differentiation</a:t>
            </a:r>
          </a:p>
        </p:txBody>
      </p:sp>
      <p:pic>
        <p:nvPicPr>
          <p:cNvPr id="164" name="Screen Shot 2022-06-07 at 12.10.02 PM.png" descr="Screen Shot 2022-06-07 at 12.10.02 PM.png"/>
          <p:cNvPicPr>
            <a:picLocks noChangeAspect="1"/>
          </p:cNvPicPr>
          <p:nvPr/>
        </p:nvPicPr>
        <p:blipFill>
          <a:blip r:embed="rId6"/>
          <a:srcRect l="3482" t="4336" r="4378" b="2590"/>
          <a:stretch>
            <a:fillRect/>
          </a:stretch>
        </p:blipFill>
        <p:spPr>
          <a:xfrm rot="21599996">
            <a:off x="4506902" y="3627670"/>
            <a:ext cx="868511" cy="825366"/>
          </a:xfrm>
          <a:custGeom>
            <a:avLst/>
            <a:gdLst/>
            <a:ahLst/>
            <a:cxnLst>
              <a:cxn ang="0">
                <a:pos x="wd2" y="hd2"/>
              </a:cxn>
              <a:cxn ang="5400000">
                <a:pos x="wd2" y="hd2"/>
              </a:cxn>
              <a:cxn ang="10800000">
                <a:pos x="wd2" y="hd2"/>
              </a:cxn>
              <a:cxn ang="16200000">
                <a:pos x="wd2" y="hd2"/>
              </a:cxn>
            </a:cxnLst>
            <a:rect l="0" t="0" r="r" b="b"/>
            <a:pathLst>
              <a:path w="21600" h="21600" extrusionOk="0">
                <a:moveTo>
                  <a:pt x="51" y="0"/>
                </a:moveTo>
                <a:lnTo>
                  <a:pt x="0" y="21543"/>
                </a:lnTo>
                <a:lnTo>
                  <a:pt x="21549" y="21600"/>
                </a:lnTo>
                <a:lnTo>
                  <a:pt x="21600" y="57"/>
                </a:lnTo>
                <a:lnTo>
                  <a:pt x="51" y="0"/>
                </a:lnTo>
                <a:close/>
              </a:path>
            </a:pathLst>
          </a:custGeom>
          <a:ln w="12700">
            <a:miter lim="400000"/>
          </a:ln>
        </p:spPr>
      </p:pic>
      <p:sp>
        <p:nvSpPr>
          <p:cNvPr id="165" name="4.0"/>
          <p:cNvSpPr txBox="1"/>
          <p:nvPr/>
        </p:nvSpPr>
        <p:spPr>
          <a:xfrm>
            <a:off x="7607021" y="4441238"/>
            <a:ext cx="235642" cy="2128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300"/>
            </a:lvl1pPr>
          </a:lstStyle>
          <a:p>
            <a:r>
              <a:rPr sz="914" dirty="0"/>
              <a:t>4.0</a:t>
            </a:r>
          </a:p>
        </p:txBody>
      </p:sp>
      <p:sp>
        <p:nvSpPr>
          <p:cNvPr id="166" name="4.5"/>
          <p:cNvSpPr txBox="1"/>
          <p:nvPr/>
        </p:nvSpPr>
        <p:spPr>
          <a:xfrm>
            <a:off x="8290772" y="4559263"/>
            <a:ext cx="208391"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100" b="0"/>
            </a:lvl1pPr>
          </a:lstStyle>
          <a:p>
            <a:r>
              <a:rPr sz="773" dirty="0"/>
              <a:t>4.5</a:t>
            </a:r>
          </a:p>
        </p:txBody>
      </p:sp>
      <p:sp>
        <p:nvSpPr>
          <p:cNvPr id="167" name="5.0"/>
          <p:cNvSpPr txBox="1"/>
          <p:nvPr/>
        </p:nvSpPr>
        <p:spPr>
          <a:xfrm>
            <a:off x="8949699" y="4441238"/>
            <a:ext cx="235642" cy="2128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300"/>
            </a:lvl1pPr>
          </a:lstStyle>
          <a:p>
            <a:r>
              <a:rPr sz="914" dirty="0"/>
              <a:t>5.0</a:t>
            </a:r>
          </a:p>
        </p:txBody>
      </p:sp>
      <p:sp>
        <p:nvSpPr>
          <p:cNvPr id="168" name="5.5"/>
          <p:cNvSpPr txBox="1"/>
          <p:nvPr/>
        </p:nvSpPr>
        <p:spPr>
          <a:xfrm>
            <a:off x="9633450" y="4559263"/>
            <a:ext cx="208391"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100" b="0"/>
            </a:lvl1pPr>
          </a:lstStyle>
          <a:p>
            <a:r>
              <a:rPr sz="773" dirty="0"/>
              <a:t>5.5</a:t>
            </a:r>
          </a:p>
        </p:txBody>
      </p:sp>
      <p:sp>
        <p:nvSpPr>
          <p:cNvPr id="169" name="6.0"/>
          <p:cNvSpPr txBox="1"/>
          <p:nvPr/>
        </p:nvSpPr>
        <p:spPr>
          <a:xfrm>
            <a:off x="10292377" y="4446329"/>
            <a:ext cx="235642" cy="2128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300"/>
            </a:lvl1pPr>
          </a:lstStyle>
          <a:p>
            <a:r>
              <a:rPr sz="914" dirty="0"/>
              <a:t>6.0</a:t>
            </a:r>
          </a:p>
        </p:txBody>
      </p:sp>
      <p:sp>
        <p:nvSpPr>
          <p:cNvPr id="170" name="Circle"/>
          <p:cNvSpPr/>
          <p:nvPr/>
        </p:nvSpPr>
        <p:spPr>
          <a:xfrm>
            <a:off x="8726096" y="4604392"/>
            <a:ext cx="17860" cy="17860"/>
          </a:xfrm>
          <a:prstGeom prst="ellipse">
            <a:avLst/>
          </a:prstGeom>
          <a:solidFill>
            <a:srgbClr val="000000"/>
          </a:solidFill>
          <a:ln w="12700">
            <a:miter lim="400000"/>
          </a:ln>
        </p:spPr>
        <p:txBody>
          <a:bodyPr lIns="35719" tIns="35719" rIns="35719" bIns="35719" anchor="ctr"/>
          <a:lstStyle/>
          <a:p>
            <a:pPr>
              <a:defRPr sz="2200" b="0">
                <a:solidFill>
                  <a:srgbClr val="FFFFFF"/>
                </a:solidFill>
                <a:latin typeface="+mn-lt"/>
                <a:ea typeface="+mn-ea"/>
                <a:cs typeface="+mn-cs"/>
                <a:sym typeface="Helvetica Neue Medium"/>
              </a:defRPr>
            </a:pPr>
            <a:endParaRPr sz="1547" dirty="0"/>
          </a:p>
        </p:txBody>
      </p:sp>
      <p:sp>
        <p:nvSpPr>
          <p:cNvPr id="171" name="Germinal Cell…"/>
          <p:cNvSpPr txBox="1"/>
          <p:nvPr/>
        </p:nvSpPr>
        <p:spPr>
          <a:xfrm>
            <a:off x="1611172" y="5360687"/>
            <a:ext cx="673262" cy="3100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r">
              <a:defRPr sz="1100"/>
            </a:pPr>
            <a:r>
              <a:rPr sz="773" dirty="0"/>
              <a:t>Germinal Cell</a:t>
            </a:r>
          </a:p>
          <a:p>
            <a:pPr algn="r">
              <a:defRPr sz="1100"/>
            </a:pPr>
            <a:r>
              <a:rPr sz="773" dirty="0"/>
              <a:t> Lineage</a:t>
            </a:r>
          </a:p>
        </p:txBody>
      </p:sp>
      <p:sp>
        <p:nvSpPr>
          <p:cNvPr id="172" name="Somatic…"/>
          <p:cNvSpPr txBox="1"/>
          <p:nvPr/>
        </p:nvSpPr>
        <p:spPr>
          <a:xfrm>
            <a:off x="1835592" y="5742940"/>
            <a:ext cx="448842" cy="3100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r">
              <a:defRPr sz="1100"/>
            </a:pPr>
            <a:r>
              <a:rPr sz="773" dirty="0"/>
              <a:t>Somatic</a:t>
            </a:r>
          </a:p>
          <a:p>
            <a:pPr algn="r">
              <a:defRPr sz="1100"/>
            </a:pPr>
            <a:r>
              <a:rPr sz="773" dirty="0"/>
              <a:t> Lineage</a:t>
            </a:r>
          </a:p>
        </p:txBody>
      </p:sp>
      <p:grpSp>
        <p:nvGrpSpPr>
          <p:cNvPr id="181" name="Group"/>
          <p:cNvGrpSpPr/>
          <p:nvPr/>
        </p:nvGrpSpPr>
        <p:grpSpPr>
          <a:xfrm>
            <a:off x="5531058" y="3520126"/>
            <a:ext cx="1221046" cy="941391"/>
            <a:chOff x="0" y="0"/>
            <a:chExt cx="1736598" cy="1338865"/>
          </a:xfrm>
        </p:grpSpPr>
        <p:pic>
          <p:nvPicPr>
            <p:cNvPr id="173" name="Screen Shot 2022-07-14 at 12.34.11 PM.png" descr="Screen Shot 2022-07-14 at 12.34.11 PM.png"/>
            <p:cNvPicPr>
              <a:picLocks noChangeAspect="1"/>
            </p:cNvPicPr>
            <p:nvPr/>
          </p:nvPicPr>
          <p:blipFill>
            <a:blip r:embed="rId7"/>
            <a:srcRect b="2883"/>
            <a:stretch>
              <a:fillRect/>
            </a:stretch>
          </p:blipFill>
          <p:spPr>
            <a:xfrm>
              <a:off x="0" y="0"/>
              <a:ext cx="1736599" cy="1338866"/>
            </a:xfrm>
            <a:prstGeom prst="rect">
              <a:avLst/>
            </a:prstGeom>
            <a:ln w="12700" cap="flat">
              <a:noFill/>
              <a:miter lim="400000"/>
            </a:ln>
            <a:effectLst/>
          </p:spPr>
        </p:pic>
        <p:sp>
          <p:nvSpPr>
            <p:cNvPr id="174" name="Circle"/>
            <p:cNvSpPr/>
            <p:nvPr/>
          </p:nvSpPr>
          <p:spPr>
            <a:xfrm>
              <a:off x="1075910" y="569700"/>
              <a:ext cx="23073" cy="23073"/>
            </a:xfrm>
            <a:prstGeom prst="ellipse">
              <a:avLst/>
            </a:prstGeom>
            <a:solidFill>
              <a:srgbClr val="000000"/>
            </a:solidFill>
            <a:ln w="12700" cap="flat">
              <a:noFill/>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75" name="Circle"/>
            <p:cNvSpPr/>
            <p:nvPr/>
          </p:nvSpPr>
          <p:spPr>
            <a:xfrm>
              <a:off x="1110517" y="823492"/>
              <a:ext cx="23073" cy="23073"/>
            </a:xfrm>
            <a:prstGeom prst="ellipse">
              <a:avLst/>
            </a:prstGeom>
            <a:solidFill>
              <a:srgbClr val="000000"/>
            </a:solidFill>
            <a:ln w="12700" cap="flat">
              <a:noFill/>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76" name="Circle"/>
            <p:cNvSpPr/>
            <p:nvPr/>
          </p:nvSpPr>
          <p:spPr>
            <a:xfrm>
              <a:off x="1006694" y="938851"/>
              <a:ext cx="23073" cy="23073"/>
            </a:xfrm>
            <a:prstGeom prst="ellipse">
              <a:avLst/>
            </a:prstGeom>
            <a:solidFill>
              <a:srgbClr val="000000"/>
            </a:solidFill>
            <a:ln w="12700" cap="flat">
              <a:noFill/>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77" name="Circle"/>
            <p:cNvSpPr/>
            <p:nvPr/>
          </p:nvSpPr>
          <p:spPr>
            <a:xfrm>
              <a:off x="856726" y="477412"/>
              <a:ext cx="23073" cy="23073"/>
            </a:xfrm>
            <a:prstGeom prst="ellipse">
              <a:avLst/>
            </a:prstGeom>
            <a:solidFill>
              <a:srgbClr val="000000"/>
            </a:solidFill>
            <a:ln w="12700" cap="flat">
              <a:noFill/>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78" name="Circle"/>
            <p:cNvSpPr/>
            <p:nvPr/>
          </p:nvSpPr>
          <p:spPr>
            <a:xfrm>
              <a:off x="741366" y="592772"/>
              <a:ext cx="23073" cy="23073"/>
            </a:xfrm>
            <a:prstGeom prst="ellipse">
              <a:avLst/>
            </a:prstGeom>
            <a:solidFill>
              <a:srgbClr val="000000"/>
            </a:solidFill>
            <a:ln w="12700" cap="flat">
              <a:noFill/>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79" name="Circle"/>
            <p:cNvSpPr/>
            <p:nvPr/>
          </p:nvSpPr>
          <p:spPr>
            <a:xfrm>
              <a:off x="695222" y="719668"/>
              <a:ext cx="23073" cy="23073"/>
            </a:xfrm>
            <a:prstGeom prst="ellipse">
              <a:avLst/>
            </a:prstGeom>
            <a:solidFill>
              <a:srgbClr val="000000"/>
            </a:solidFill>
            <a:ln w="12700" cap="flat">
              <a:noFill/>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sp>
          <p:nvSpPr>
            <p:cNvPr id="180" name="Circle"/>
            <p:cNvSpPr/>
            <p:nvPr/>
          </p:nvSpPr>
          <p:spPr>
            <a:xfrm>
              <a:off x="810582" y="927315"/>
              <a:ext cx="23073" cy="23073"/>
            </a:xfrm>
            <a:prstGeom prst="ellipse">
              <a:avLst/>
            </a:prstGeom>
            <a:solidFill>
              <a:srgbClr val="000000"/>
            </a:solidFill>
            <a:ln w="12700" cap="flat">
              <a:noFill/>
              <a:miter lim="400000"/>
            </a:ln>
            <a:effectLst/>
          </p:spPr>
          <p:txBody>
            <a:bodyPr wrap="square" lIns="35719" tIns="35719" rIns="35719" bIns="35719" numCol="1" anchor="ctr">
              <a:noAutofit/>
            </a:bodyPr>
            <a:lstStyle/>
            <a:p>
              <a:pPr>
                <a:defRPr sz="2200" b="0">
                  <a:solidFill>
                    <a:srgbClr val="FFFFFF"/>
                  </a:solidFill>
                  <a:latin typeface="+mn-lt"/>
                  <a:ea typeface="+mn-ea"/>
                  <a:cs typeface="+mn-cs"/>
                  <a:sym typeface="Helvetica Neue Medium"/>
                </a:defRPr>
              </a:pPr>
              <a:endParaRPr sz="1547" dirty="0"/>
            </a:p>
          </p:txBody>
        </p:sp>
      </p:grpSp>
      <p:sp>
        <p:nvSpPr>
          <p:cNvPr id="182" name="Rectangle"/>
          <p:cNvSpPr/>
          <p:nvPr/>
        </p:nvSpPr>
        <p:spPr>
          <a:xfrm>
            <a:off x="2322849" y="5375822"/>
            <a:ext cx="223243" cy="1130311"/>
          </a:xfrm>
          <a:prstGeom prst="rect">
            <a:avLst/>
          </a:prstGeom>
          <a:solidFill>
            <a:srgbClr val="999999"/>
          </a:solidFill>
          <a:ln w="12700">
            <a:miter lim="400000"/>
          </a:ln>
        </p:spPr>
        <p:txBody>
          <a:bodyPr lIns="35719" tIns="35719" rIns="35719" bIns="35719" anchor="ctr"/>
          <a:lstStyle/>
          <a:p>
            <a:pPr>
              <a:defRPr sz="2200" b="0">
                <a:solidFill>
                  <a:srgbClr val="FFFFFF"/>
                </a:solidFill>
                <a:latin typeface="+mn-lt"/>
                <a:ea typeface="+mn-ea"/>
                <a:cs typeface="+mn-cs"/>
                <a:sym typeface="Helvetica Neue Medium"/>
              </a:defRPr>
            </a:pPr>
            <a:endParaRPr sz="1547" dirty="0"/>
          </a:p>
        </p:txBody>
      </p:sp>
      <p:sp>
        <p:nvSpPr>
          <p:cNvPr id="183" name="L1"/>
          <p:cNvSpPr txBox="1"/>
          <p:nvPr/>
        </p:nvSpPr>
        <p:spPr>
          <a:xfrm>
            <a:off x="2481694" y="6559462"/>
            <a:ext cx="181140"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r">
              <a:defRPr sz="1100"/>
            </a:lvl1pPr>
          </a:lstStyle>
          <a:p>
            <a:r>
              <a:rPr sz="773" dirty="0"/>
              <a:t>L1</a:t>
            </a:r>
          </a:p>
        </p:txBody>
      </p:sp>
      <p:sp>
        <p:nvSpPr>
          <p:cNvPr id="184" name="L2"/>
          <p:cNvSpPr txBox="1"/>
          <p:nvPr/>
        </p:nvSpPr>
        <p:spPr>
          <a:xfrm>
            <a:off x="2360206" y="5875716"/>
            <a:ext cx="181140"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r">
              <a:defRPr sz="1100"/>
            </a:lvl1pPr>
          </a:lstStyle>
          <a:p>
            <a:r>
              <a:rPr sz="773" dirty="0"/>
              <a:t>L2</a:t>
            </a:r>
          </a:p>
        </p:txBody>
      </p:sp>
      <p:sp>
        <p:nvSpPr>
          <p:cNvPr id="185" name="Rectangle"/>
          <p:cNvSpPr/>
          <p:nvPr/>
        </p:nvSpPr>
        <p:spPr>
          <a:xfrm>
            <a:off x="3007767" y="6228217"/>
            <a:ext cx="7520918" cy="285751"/>
          </a:xfrm>
          <a:prstGeom prst="rect">
            <a:avLst/>
          </a:prstGeom>
          <a:gradFill>
            <a:gsLst>
              <a:gs pos="145">
                <a:srgbClr val="00FFFF"/>
              </a:gs>
              <a:gs pos="935">
                <a:srgbClr val="45F57F"/>
              </a:gs>
              <a:gs pos="6242">
                <a:srgbClr val="8AEB00"/>
              </a:gs>
              <a:gs pos="26773">
                <a:srgbClr val="53CF00"/>
              </a:gs>
              <a:gs pos="86856">
                <a:srgbClr val="1DB200"/>
              </a:gs>
            </a:gsLst>
            <a:lin ang="21574730"/>
          </a:gradFill>
          <a:ln w="12700">
            <a:miter lim="400000"/>
          </a:ln>
        </p:spPr>
        <p:txBody>
          <a:bodyPr lIns="35719" tIns="35719" rIns="35719" bIns="35719" anchor="ctr"/>
          <a:lstStyle/>
          <a:p>
            <a:pPr>
              <a:defRPr sz="2200" b="0">
                <a:solidFill>
                  <a:srgbClr val="FFFFFF"/>
                </a:solidFill>
                <a:latin typeface="+mn-lt"/>
                <a:ea typeface="+mn-ea"/>
                <a:cs typeface="+mn-cs"/>
                <a:sym typeface="Helvetica Neue Medium"/>
              </a:defRPr>
            </a:pPr>
            <a:endParaRPr sz="1547" dirty="0"/>
          </a:p>
        </p:txBody>
      </p:sp>
      <p:sp>
        <p:nvSpPr>
          <p:cNvPr id="186" name="Rectangle"/>
          <p:cNvSpPr/>
          <p:nvPr/>
        </p:nvSpPr>
        <p:spPr>
          <a:xfrm>
            <a:off x="2543579" y="5374339"/>
            <a:ext cx="7974465" cy="286869"/>
          </a:xfrm>
          <a:prstGeom prst="rect">
            <a:avLst/>
          </a:prstGeom>
          <a:gradFill>
            <a:gsLst>
              <a:gs pos="1297">
                <a:srgbClr val="999999"/>
              </a:gs>
              <a:gs pos="2467">
                <a:srgbClr val="A585B0"/>
              </a:gs>
              <a:gs pos="18891">
                <a:srgbClr val="B270C7"/>
              </a:gs>
              <a:gs pos="22763">
                <a:srgbClr val="C47AE3"/>
              </a:gs>
              <a:gs pos="40015">
                <a:srgbClr val="D783FF"/>
              </a:gs>
              <a:gs pos="44335">
                <a:srgbClr val="E08CDF"/>
              </a:gs>
              <a:gs pos="72890">
                <a:srgbClr val="EA95BF"/>
              </a:gs>
              <a:gs pos="75326">
                <a:srgbClr val="CF8CDF"/>
              </a:gs>
              <a:gs pos="88808">
                <a:srgbClr val="B483FF"/>
              </a:gs>
              <a:gs pos="92861">
                <a:srgbClr val="9583FF"/>
              </a:gs>
              <a:gs pos="93988">
                <a:srgbClr val="7783FF"/>
              </a:gs>
            </a:gsLst>
            <a:lin ang="21574730"/>
          </a:gradFill>
          <a:ln w="12700">
            <a:miter lim="400000"/>
          </a:ln>
        </p:spPr>
        <p:txBody>
          <a:bodyPr lIns="35719" tIns="35719" rIns="35719" bIns="35719" anchor="ctr"/>
          <a:lstStyle/>
          <a:p>
            <a:pPr>
              <a:defRPr sz="2200" b="0">
                <a:solidFill>
                  <a:srgbClr val="FFFFFF"/>
                </a:solidFill>
                <a:latin typeface="+mn-lt"/>
                <a:ea typeface="+mn-ea"/>
                <a:cs typeface="+mn-cs"/>
                <a:sym typeface="Helvetica Neue Medium"/>
              </a:defRPr>
            </a:pPr>
            <a:endParaRPr sz="1547" dirty="0"/>
          </a:p>
        </p:txBody>
      </p:sp>
      <p:sp>
        <p:nvSpPr>
          <p:cNvPr id="187" name="Rectangle"/>
          <p:cNvSpPr/>
          <p:nvPr/>
        </p:nvSpPr>
        <p:spPr>
          <a:xfrm>
            <a:off x="2543578" y="5657238"/>
            <a:ext cx="466220" cy="851812"/>
          </a:xfrm>
          <a:prstGeom prst="rect">
            <a:avLst/>
          </a:prstGeom>
          <a:gradFill>
            <a:gsLst>
              <a:gs pos="10009">
                <a:srgbClr val="999999"/>
              </a:gs>
              <a:gs pos="35007">
                <a:srgbClr val="4DCCCC"/>
              </a:gs>
              <a:gs pos="100000">
                <a:srgbClr val="00FFFF"/>
              </a:gs>
            </a:gsLst>
            <a:lin ang="21574730"/>
          </a:gradFill>
          <a:ln w="12700">
            <a:miter lim="400000"/>
          </a:ln>
        </p:spPr>
        <p:txBody>
          <a:bodyPr lIns="35719" tIns="35719" rIns="35719" bIns="35719" anchor="ctr"/>
          <a:lstStyle/>
          <a:p>
            <a:pPr>
              <a:defRPr sz="2200" b="0">
                <a:solidFill>
                  <a:srgbClr val="FFFFFF"/>
                </a:solidFill>
                <a:latin typeface="+mn-lt"/>
                <a:ea typeface="+mn-ea"/>
                <a:cs typeface="+mn-cs"/>
                <a:sym typeface="Helvetica Neue Medium"/>
              </a:defRPr>
            </a:pPr>
            <a:endParaRPr sz="1547" dirty="0"/>
          </a:p>
        </p:txBody>
      </p:sp>
      <p:sp>
        <p:nvSpPr>
          <p:cNvPr id="188" name="Rectangle"/>
          <p:cNvSpPr/>
          <p:nvPr/>
        </p:nvSpPr>
        <p:spPr>
          <a:xfrm>
            <a:off x="3007767" y="5657237"/>
            <a:ext cx="666210" cy="569512"/>
          </a:xfrm>
          <a:prstGeom prst="rect">
            <a:avLst/>
          </a:prstGeom>
          <a:gradFill>
            <a:gsLst>
              <a:gs pos="0">
                <a:srgbClr val="00FFFF"/>
              </a:gs>
              <a:gs pos="7289">
                <a:srgbClr val="7EFF85"/>
              </a:gs>
              <a:gs pos="24467">
                <a:srgbClr val="FBFF0A"/>
              </a:gs>
            </a:gsLst>
            <a:path>
              <a:fillToRect l="5903" t="50731" r="94096" b="49268"/>
            </a:path>
          </a:gradFill>
          <a:ln w="12700">
            <a:miter lim="400000"/>
          </a:ln>
        </p:spPr>
        <p:txBody>
          <a:bodyPr lIns="35719" tIns="35719" rIns="35719" bIns="35719" anchor="ctr"/>
          <a:lstStyle/>
          <a:p>
            <a:pPr>
              <a:defRPr sz="2200" b="0">
                <a:solidFill>
                  <a:srgbClr val="FFFFFF"/>
                </a:solidFill>
                <a:latin typeface="+mn-lt"/>
                <a:ea typeface="+mn-ea"/>
                <a:cs typeface="+mn-cs"/>
                <a:sym typeface="Helvetica Neue Medium"/>
              </a:defRPr>
            </a:pPr>
            <a:endParaRPr sz="1547" dirty="0"/>
          </a:p>
        </p:txBody>
      </p:sp>
      <p:sp>
        <p:nvSpPr>
          <p:cNvPr id="189" name="Rectangle"/>
          <p:cNvSpPr/>
          <p:nvPr/>
        </p:nvSpPr>
        <p:spPr>
          <a:xfrm>
            <a:off x="2783588" y="6501613"/>
            <a:ext cx="7738822" cy="276821"/>
          </a:xfrm>
          <a:prstGeom prst="rect">
            <a:avLst/>
          </a:prstGeom>
          <a:gradFill>
            <a:gsLst>
              <a:gs pos="145">
                <a:srgbClr val="FFB380"/>
              </a:gs>
              <a:gs pos="6370">
                <a:srgbClr val="FFA440"/>
              </a:gs>
              <a:gs pos="15180">
                <a:srgbClr val="FF9400"/>
              </a:gs>
            </a:gsLst>
            <a:lin ang="21574730"/>
          </a:gradFill>
          <a:ln w="12700">
            <a:miter lim="400000"/>
          </a:ln>
        </p:spPr>
        <p:txBody>
          <a:bodyPr lIns="35719" tIns="35719" rIns="35719" bIns="35719" anchor="ctr"/>
          <a:lstStyle/>
          <a:p>
            <a:pPr>
              <a:defRPr sz="2200" b="0">
                <a:solidFill>
                  <a:srgbClr val="FFFFFF"/>
                </a:solidFill>
                <a:latin typeface="+mn-lt"/>
                <a:ea typeface="+mn-ea"/>
                <a:cs typeface="+mn-cs"/>
                <a:sym typeface="Helvetica Neue Medium"/>
              </a:defRPr>
            </a:pPr>
            <a:endParaRPr sz="1547" dirty="0"/>
          </a:p>
        </p:txBody>
      </p:sp>
      <p:sp>
        <p:nvSpPr>
          <p:cNvPr id="190" name="Rectangle"/>
          <p:cNvSpPr/>
          <p:nvPr/>
        </p:nvSpPr>
        <p:spPr>
          <a:xfrm>
            <a:off x="3679452" y="5936578"/>
            <a:ext cx="2133288" cy="289241"/>
          </a:xfrm>
          <a:prstGeom prst="rect">
            <a:avLst/>
          </a:prstGeom>
          <a:gradFill>
            <a:gsLst>
              <a:gs pos="0">
                <a:srgbClr val="FBFF0A"/>
              </a:gs>
              <a:gs pos="6400">
                <a:srgbClr val="F5900C"/>
              </a:gs>
              <a:gs pos="12707">
                <a:srgbClr val="EF210D"/>
              </a:gs>
            </a:gsLst>
            <a:lin ang="21574730"/>
          </a:gradFill>
          <a:ln w="12700">
            <a:miter lim="400000"/>
          </a:ln>
        </p:spPr>
        <p:txBody>
          <a:bodyPr lIns="35719" tIns="35719" rIns="35719" bIns="35719" anchor="ctr"/>
          <a:lstStyle/>
          <a:p>
            <a:pPr>
              <a:defRPr sz="2200" b="0">
                <a:solidFill>
                  <a:srgbClr val="FFFFFF"/>
                </a:solidFill>
                <a:latin typeface="+mn-lt"/>
                <a:ea typeface="+mn-ea"/>
                <a:cs typeface="+mn-cs"/>
                <a:sym typeface="Helvetica Neue Medium"/>
              </a:defRPr>
            </a:pPr>
            <a:endParaRPr sz="1547" dirty="0"/>
          </a:p>
        </p:txBody>
      </p:sp>
      <p:sp>
        <p:nvSpPr>
          <p:cNvPr id="191" name="Rectangle"/>
          <p:cNvSpPr/>
          <p:nvPr/>
        </p:nvSpPr>
        <p:spPr>
          <a:xfrm>
            <a:off x="3679452" y="5657238"/>
            <a:ext cx="3605519" cy="287966"/>
          </a:xfrm>
          <a:prstGeom prst="rect">
            <a:avLst/>
          </a:prstGeom>
          <a:gradFill>
            <a:gsLst>
              <a:gs pos="0">
                <a:srgbClr val="FBFF0A"/>
              </a:gs>
              <a:gs pos="6551">
                <a:srgbClr val="7FCB84"/>
              </a:gs>
              <a:gs pos="52447">
                <a:srgbClr val="0296FD"/>
              </a:gs>
              <a:gs pos="55343">
                <a:srgbClr val="42A6FE"/>
              </a:gs>
              <a:gs pos="66766">
                <a:srgbClr val="82B6FF"/>
              </a:gs>
            </a:gsLst>
            <a:lin ang="21574730"/>
          </a:gradFill>
          <a:ln w="12700">
            <a:miter lim="400000"/>
          </a:ln>
        </p:spPr>
        <p:txBody>
          <a:bodyPr lIns="35719" tIns="35719" rIns="35719" bIns="35719" anchor="ctr"/>
          <a:lstStyle/>
          <a:p>
            <a:pPr>
              <a:defRPr sz="2200" b="0">
                <a:solidFill>
                  <a:srgbClr val="FFFFFF"/>
                </a:solidFill>
                <a:latin typeface="+mn-lt"/>
                <a:ea typeface="+mn-ea"/>
                <a:cs typeface="+mn-cs"/>
                <a:sym typeface="Helvetica Neue Medium"/>
              </a:defRPr>
            </a:pPr>
            <a:endParaRPr sz="1547" dirty="0"/>
          </a:p>
        </p:txBody>
      </p:sp>
      <p:sp>
        <p:nvSpPr>
          <p:cNvPr id="192" name="Archesporial…"/>
          <p:cNvSpPr txBox="1"/>
          <p:nvPr/>
        </p:nvSpPr>
        <p:spPr>
          <a:xfrm>
            <a:off x="2602976" y="5344233"/>
            <a:ext cx="686086" cy="3100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p>
            <a:pPr algn="r">
              <a:defRPr sz="1100"/>
            </a:pPr>
            <a:r>
              <a:rPr sz="773" dirty="0">
                <a:highlight>
                  <a:srgbClr val="FFFF00"/>
                </a:highlight>
              </a:rPr>
              <a:t>Ar</a:t>
            </a:r>
            <a:r>
              <a:rPr lang="en-US" sz="773" dirty="0">
                <a:highlight>
                  <a:srgbClr val="FFFF00"/>
                </a:highlight>
              </a:rPr>
              <a:t>chesporial</a:t>
            </a:r>
          </a:p>
          <a:p>
            <a:pPr>
              <a:defRPr sz="1100"/>
            </a:pPr>
            <a:r>
              <a:rPr lang="en-US" sz="773" dirty="0">
                <a:highlight>
                  <a:srgbClr val="FFFF00"/>
                </a:highlight>
              </a:rPr>
              <a:t>Cell</a:t>
            </a:r>
          </a:p>
        </p:txBody>
      </p:sp>
      <p:sp>
        <p:nvSpPr>
          <p:cNvPr id="193" name="Pollen Mother…"/>
          <p:cNvSpPr txBox="1"/>
          <p:nvPr/>
        </p:nvSpPr>
        <p:spPr>
          <a:xfrm>
            <a:off x="4624885" y="5362763"/>
            <a:ext cx="748603" cy="3100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r">
              <a:defRPr sz="1100"/>
            </a:pPr>
            <a:r>
              <a:rPr sz="773" dirty="0"/>
              <a:t>Pollen Mother</a:t>
            </a:r>
          </a:p>
          <a:p>
            <a:pPr>
              <a:defRPr sz="1100"/>
            </a:pPr>
            <a:r>
              <a:rPr sz="773" dirty="0"/>
              <a:t>Cell</a:t>
            </a:r>
          </a:p>
        </p:txBody>
      </p:sp>
      <p:sp>
        <p:nvSpPr>
          <p:cNvPr id="194" name="Uninucleate…"/>
          <p:cNvSpPr txBox="1"/>
          <p:nvPr/>
        </p:nvSpPr>
        <p:spPr>
          <a:xfrm>
            <a:off x="6924504" y="5362763"/>
            <a:ext cx="593112" cy="3100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r">
              <a:defRPr sz="1100"/>
            </a:pPr>
            <a:r>
              <a:rPr sz="773" dirty="0"/>
              <a:t>Uninucleate</a:t>
            </a:r>
          </a:p>
          <a:p>
            <a:pPr algn="r">
              <a:defRPr sz="1100"/>
            </a:pPr>
            <a:r>
              <a:rPr sz="773" dirty="0"/>
              <a:t> Microspore</a:t>
            </a:r>
          </a:p>
        </p:txBody>
      </p:sp>
      <p:sp>
        <p:nvSpPr>
          <p:cNvPr id="195" name="Bicellular…"/>
          <p:cNvSpPr txBox="1"/>
          <p:nvPr/>
        </p:nvSpPr>
        <p:spPr>
          <a:xfrm>
            <a:off x="8943250" y="5362763"/>
            <a:ext cx="562655" cy="3100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defRPr sz="1100"/>
            </a:pPr>
            <a:r>
              <a:rPr sz="773" dirty="0"/>
              <a:t>Bicellular</a:t>
            </a:r>
          </a:p>
          <a:p>
            <a:pPr>
              <a:defRPr sz="1100"/>
            </a:pPr>
            <a:r>
              <a:rPr sz="773" dirty="0"/>
              <a:t>Microspore</a:t>
            </a:r>
          </a:p>
        </p:txBody>
      </p:sp>
      <p:sp>
        <p:nvSpPr>
          <p:cNvPr id="196" name="Pollen"/>
          <p:cNvSpPr txBox="1"/>
          <p:nvPr/>
        </p:nvSpPr>
        <p:spPr>
          <a:xfrm>
            <a:off x="10103786" y="5422234"/>
            <a:ext cx="346250"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1100"/>
            </a:lvl1pPr>
          </a:lstStyle>
          <a:p>
            <a:r>
              <a:rPr sz="773" dirty="0"/>
              <a:t>Pollen</a:t>
            </a:r>
          </a:p>
        </p:txBody>
      </p:sp>
      <p:sp>
        <p:nvSpPr>
          <p:cNvPr id="197" name="PPC"/>
          <p:cNvSpPr txBox="1"/>
          <p:nvPr/>
        </p:nvSpPr>
        <p:spPr>
          <a:xfrm>
            <a:off x="2703360" y="6033364"/>
            <a:ext cx="275718"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r">
              <a:defRPr sz="1100"/>
            </a:lvl1pPr>
          </a:lstStyle>
          <a:p>
            <a:r>
              <a:rPr sz="773" dirty="0"/>
              <a:t>PPC</a:t>
            </a:r>
          </a:p>
        </p:txBody>
      </p:sp>
      <p:sp>
        <p:nvSpPr>
          <p:cNvPr id="198" name="SPL"/>
          <p:cNvSpPr txBox="1"/>
          <p:nvPr/>
        </p:nvSpPr>
        <p:spPr>
          <a:xfrm>
            <a:off x="3319853" y="5886001"/>
            <a:ext cx="258084"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r">
              <a:defRPr sz="1100"/>
            </a:lvl1pPr>
          </a:lstStyle>
          <a:p>
            <a:r>
              <a:rPr sz="773" dirty="0"/>
              <a:t>SPL</a:t>
            </a:r>
          </a:p>
        </p:txBody>
      </p:sp>
      <p:sp>
        <p:nvSpPr>
          <p:cNvPr id="199" name="Endothecium"/>
          <p:cNvSpPr txBox="1"/>
          <p:nvPr/>
        </p:nvSpPr>
        <p:spPr>
          <a:xfrm>
            <a:off x="6527222" y="6275553"/>
            <a:ext cx="647614"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r">
              <a:defRPr sz="1100"/>
            </a:lvl1pPr>
          </a:lstStyle>
          <a:p>
            <a:r>
              <a:rPr sz="773" dirty="0"/>
              <a:t>Endothecium</a:t>
            </a:r>
          </a:p>
        </p:txBody>
      </p:sp>
      <p:sp>
        <p:nvSpPr>
          <p:cNvPr id="200" name="Uninucleate Tapetum"/>
          <p:cNvSpPr txBox="1"/>
          <p:nvPr/>
        </p:nvSpPr>
        <p:spPr>
          <a:xfrm>
            <a:off x="4375974" y="5707565"/>
            <a:ext cx="1009893"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r">
              <a:defRPr sz="1100"/>
            </a:lvl1pPr>
          </a:lstStyle>
          <a:p>
            <a:r>
              <a:rPr sz="773" dirty="0"/>
              <a:t>Uninucleate Tapetum</a:t>
            </a:r>
          </a:p>
        </p:txBody>
      </p:sp>
      <p:sp>
        <p:nvSpPr>
          <p:cNvPr id="201" name="Epidermis"/>
          <p:cNvSpPr txBox="1"/>
          <p:nvPr/>
        </p:nvSpPr>
        <p:spPr>
          <a:xfrm>
            <a:off x="6515461" y="6557878"/>
            <a:ext cx="512962"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r">
              <a:defRPr sz="1100"/>
            </a:lvl1pPr>
          </a:lstStyle>
          <a:p>
            <a:r>
              <a:rPr sz="773" dirty="0"/>
              <a:t>Epidermis</a:t>
            </a:r>
          </a:p>
        </p:txBody>
      </p:sp>
      <p:sp>
        <p:nvSpPr>
          <p:cNvPr id="202" name="Binucleate Tapetum"/>
          <p:cNvSpPr txBox="1"/>
          <p:nvPr/>
        </p:nvSpPr>
        <p:spPr>
          <a:xfrm>
            <a:off x="6071745" y="5707565"/>
            <a:ext cx="948979"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r">
              <a:defRPr sz="1100"/>
            </a:lvl1pPr>
          </a:lstStyle>
          <a:p>
            <a:r>
              <a:rPr sz="773" dirty="0"/>
              <a:t>Binucleate Tapetum</a:t>
            </a:r>
          </a:p>
        </p:txBody>
      </p:sp>
      <p:sp>
        <p:nvSpPr>
          <p:cNvPr id="203" name="Middle Layer"/>
          <p:cNvSpPr txBox="1"/>
          <p:nvPr/>
        </p:nvSpPr>
        <p:spPr>
          <a:xfrm>
            <a:off x="4505016" y="5985658"/>
            <a:ext cx="637996"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r">
              <a:defRPr sz="1100"/>
            </a:lvl1pPr>
          </a:lstStyle>
          <a:p>
            <a:r>
              <a:rPr sz="773" dirty="0"/>
              <a:t>Middle Layer</a:t>
            </a:r>
          </a:p>
        </p:txBody>
      </p:sp>
      <p:pic>
        <p:nvPicPr>
          <p:cNvPr id="207" name="Screen Shot 2022-08-04 at 11.51.37 AM.png" descr="Screen Shot 2022-08-04 at 11.51.37 AM.png"/>
          <p:cNvPicPr>
            <a:picLocks noChangeAspect="1"/>
          </p:cNvPicPr>
          <p:nvPr/>
        </p:nvPicPr>
        <p:blipFill>
          <a:blip r:embed="rId8"/>
          <a:srcRect l="7049" b="7138"/>
          <a:stretch>
            <a:fillRect/>
          </a:stretch>
        </p:blipFill>
        <p:spPr>
          <a:xfrm>
            <a:off x="8476047" y="3514086"/>
            <a:ext cx="985614" cy="901664"/>
          </a:xfrm>
          <a:prstGeom prst="rect">
            <a:avLst/>
          </a:prstGeom>
          <a:ln w="12700">
            <a:miter lim="400000"/>
          </a:ln>
        </p:spPr>
      </p:pic>
      <p:pic>
        <p:nvPicPr>
          <p:cNvPr id="208" name="Screen Shot 2022-08-04 at 11.51.49 AM.png" descr="Screen Shot 2022-08-04 at 11.51.49 AM.png"/>
          <p:cNvPicPr>
            <a:picLocks noChangeAspect="1"/>
          </p:cNvPicPr>
          <p:nvPr/>
        </p:nvPicPr>
        <p:blipFill>
          <a:blip r:embed="rId9"/>
          <a:srcRect l="16406" b="4029"/>
          <a:stretch>
            <a:fillRect/>
          </a:stretch>
        </p:blipFill>
        <p:spPr>
          <a:xfrm>
            <a:off x="9527831" y="3373153"/>
            <a:ext cx="1182246" cy="1058686"/>
          </a:xfrm>
          <a:prstGeom prst="rect">
            <a:avLst/>
          </a:prstGeom>
          <a:ln w="12700">
            <a:miter lim="400000"/>
          </a:ln>
        </p:spPr>
      </p:pic>
      <p:grpSp>
        <p:nvGrpSpPr>
          <p:cNvPr id="240" name="Group"/>
          <p:cNvGrpSpPr/>
          <p:nvPr/>
        </p:nvGrpSpPr>
        <p:grpSpPr>
          <a:xfrm>
            <a:off x="1842466" y="1837651"/>
            <a:ext cx="9003194" cy="1294665"/>
            <a:chOff x="0" y="0"/>
            <a:chExt cx="10049617" cy="877130"/>
          </a:xfrm>
        </p:grpSpPr>
        <p:sp>
          <p:nvSpPr>
            <p:cNvPr id="220" name="Square"/>
            <p:cNvSpPr/>
            <p:nvPr/>
          </p:nvSpPr>
          <p:spPr>
            <a:xfrm>
              <a:off x="5583263" y="555568"/>
              <a:ext cx="317501" cy="321562"/>
            </a:xfrm>
            <a:prstGeom prst="rect">
              <a:avLst/>
            </a:prstGeom>
            <a:solidFill>
              <a:srgbClr val="EF210D"/>
            </a:solidFill>
            <a:ln w="25400" cap="flat">
              <a:solidFill>
                <a:srgbClr val="000000"/>
              </a:solidFill>
              <a:prstDash val="solid"/>
              <a:miter lim="400000"/>
            </a:ln>
            <a:effectLst/>
          </p:spPr>
          <p:txBody>
            <a:bodyPr wrap="square" lIns="35719" tIns="35719" rIns="35719" bIns="35719" numCol="1" anchor="ctr">
              <a:noAutofit/>
            </a:bodyPr>
            <a:lstStyle/>
            <a:p>
              <a:pPr>
                <a:defRPr sz="1500" b="0">
                  <a:solidFill>
                    <a:srgbClr val="FFFFFF"/>
                  </a:solidFill>
                  <a:latin typeface="+mn-lt"/>
                  <a:ea typeface="+mn-ea"/>
                  <a:cs typeface="+mn-cs"/>
                  <a:sym typeface="Helvetica Neue Medium"/>
                </a:defRPr>
              </a:pPr>
              <a:endParaRPr sz="1055" dirty="0"/>
            </a:p>
          </p:txBody>
        </p:sp>
        <p:sp>
          <p:nvSpPr>
            <p:cNvPr id="221" name="Square"/>
            <p:cNvSpPr/>
            <p:nvPr/>
          </p:nvSpPr>
          <p:spPr>
            <a:xfrm>
              <a:off x="3751808" y="0"/>
              <a:ext cx="317501" cy="321562"/>
            </a:xfrm>
            <a:prstGeom prst="rect">
              <a:avLst/>
            </a:prstGeom>
            <a:gradFill flip="none" rotWithShape="1">
              <a:gsLst>
                <a:gs pos="0">
                  <a:srgbClr val="B474C8"/>
                </a:gs>
                <a:gs pos="100000">
                  <a:srgbClr val="D884FF"/>
                </a:gs>
              </a:gsLst>
              <a:lin ang="0" scaled="0"/>
            </a:gradFill>
            <a:ln w="25400" cap="flat">
              <a:solidFill>
                <a:srgbClr val="000000"/>
              </a:solidFill>
              <a:prstDash val="solid"/>
              <a:miter lim="400000"/>
            </a:ln>
            <a:effectLst/>
          </p:spPr>
          <p:txBody>
            <a:bodyPr wrap="square" lIns="35719" tIns="35719" rIns="35719" bIns="35719" numCol="1" anchor="ctr">
              <a:noAutofit/>
            </a:bodyPr>
            <a:lstStyle/>
            <a:p>
              <a:pPr>
                <a:defRPr sz="1500" b="0">
                  <a:solidFill>
                    <a:srgbClr val="FFFFFF"/>
                  </a:solidFill>
                  <a:latin typeface="+mn-lt"/>
                  <a:ea typeface="+mn-ea"/>
                  <a:cs typeface="+mn-cs"/>
                  <a:sym typeface="Helvetica Neue Medium"/>
                </a:defRPr>
              </a:pPr>
              <a:endParaRPr sz="1055" dirty="0"/>
            </a:p>
          </p:txBody>
        </p:sp>
        <p:sp>
          <p:nvSpPr>
            <p:cNvPr id="222" name="Square"/>
            <p:cNvSpPr/>
            <p:nvPr/>
          </p:nvSpPr>
          <p:spPr>
            <a:xfrm>
              <a:off x="5583263" y="0"/>
              <a:ext cx="317501" cy="321562"/>
            </a:xfrm>
            <a:prstGeom prst="rect">
              <a:avLst/>
            </a:prstGeom>
            <a:solidFill>
              <a:srgbClr val="FF9400"/>
            </a:solidFill>
            <a:ln w="25400" cap="flat">
              <a:solidFill>
                <a:srgbClr val="000000"/>
              </a:solidFill>
              <a:prstDash val="solid"/>
              <a:miter lim="400000"/>
            </a:ln>
            <a:effectLst/>
          </p:spPr>
          <p:txBody>
            <a:bodyPr wrap="square" lIns="35719" tIns="35719" rIns="35719" bIns="35719" numCol="1" anchor="ctr">
              <a:noAutofit/>
            </a:bodyPr>
            <a:lstStyle/>
            <a:p>
              <a:pPr>
                <a:defRPr sz="1500" b="0">
                  <a:solidFill>
                    <a:srgbClr val="FFFFFF"/>
                  </a:solidFill>
                  <a:latin typeface="+mn-lt"/>
                  <a:ea typeface="+mn-ea"/>
                  <a:cs typeface="+mn-cs"/>
                  <a:sym typeface="Helvetica Neue Medium"/>
                </a:defRPr>
              </a:pPr>
              <a:endParaRPr sz="1055" dirty="0"/>
            </a:p>
          </p:txBody>
        </p:sp>
        <p:sp>
          <p:nvSpPr>
            <p:cNvPr id="223" name="Square"/>
            <p:cNvSpPr/>
            <p:nvPr/>
          </p:nvSpPr>
          <p:spPr>
            <a:xfrm>
              <a:off x="3751808" y="555568"/>
              <a:ext cx="317501" cy="321562"/>
            </a:xfrm>
            <a:prstGeom prst="rect">
              <a:avLst/>
            </a:prstGeom>
            <a:gradFill flip="none" rotWithShape="1">
              <a:gsLst>
                <a:gs pos="0">
                  <a:srgbClr val="8CEC00"/>
                </a:gs>
                <a:gs pos="100000">
                  <a:srgbClr val="1CAF00"/>
                </a:gs>
              </a:gsLst>
              <a:lin ang="0" scaled="0"/>
            </a:gradFill>
            <a:ln w="25400" cap="flat">
              <a:solidFill>
                <a:srgbClr val="000000"/>
              </a:solidFill>
              <a:prstDash val="solid"/>
              <a:miter lim="400000"/>
            </a:ln>
            <a:effectLst/>
          </p:spPr>
          <p:txBody>
            <a:bodyPr wrap="square" lIns="35719" tIns="35719" rIns="35719" bIns="35719" numCol="1" anchor="ctr">
              <a:noAutofit/>
            </a:bodyPr>
            <a:lstStyle/>
            <a:p>
              <a:pPr>
                <a:defRPr sz="1500" b="0">
                  <a:solidFill>
                    <a:srgbClr val="FFFFFF"/>
                  </a:solidFill>
                  <a:latin typeface="+mn-lt"/>
                  <a:ea typeface="+mn-ea"/>
                  <a:cs typeface="+mn-cs"/>
                  <a:sym typeface="Helvetica Neue Medium"/>
                </a:defRPr>
              </a:pPr>
              <a:endParaRPr sz="1055" dirty="0"/>
            </a:p>
          </p:txBody>
        </p:sp>
        <p:sp>
          <p:nvSpPr>
            <p:cNvPr id="224" name="Square"/>
            <p:cNvSpPr/>
            <p:nvPr/>
          </p:nvSpPr>
          <p:spPr>
            <a:xfrm>
              <a:off x="1590154" y="555568"/>
              <a:ext cx="317501" cy="321562"/>
            </a:xfrm>
            <a:prstGeom prst="rect">
              <a:avLst/>
            </a:prstGeom>
            <a:solidFill>
              <a:srgbClr val="FFFC01"/>
            </a:solidFill>
            <a:ln w="25400" cap="flat">
              <a:solidFill>
                <a:srgbClr val="000000"/>
              </a:solidFill>
              <a:prstDash val="solid"/>
              <a:miter lim="400000"/>
            </a:ln>
            <a:effectLst/>
          </p:spPr>
          <p:txBody>
            <a:bodyPr wrap="square" lIns="35719" tIns="35719" rIns="35719" bIns="35719" numCol="1" anchor="ctr">
              <a:noAutofit/>
            </a:bodyPr>
            <a:lstStyle/>
            <a:p>
              <a:pPr>
                <a:defRPr sz="1500" b="0">
                  <a:solidFill>
                    <a:srgbClr val="FFFFFF"/>
                  </a:solidFill>
                  <a:latin typeface="+mn-lt"/>
                  <a:ea typeface="+mn-ea"/>
                  <a:cs typeface="+mn-cs"/>
                  <a:sym typeface="Helvetica Neue Medium"/>
                </a:defRPr>
              </a:pPr>
              <a:endParaRPr sz="1055" dirty="0"/>
            </a:p>
          </p:txBody>
        </p:sp>
        <p:sp>
          <p:nvSpPr>
            <p:cNvPr id="225" name="Square"/>
            <p:cNvSpPr/>
            <p:nvPr/>
          </p:nvSpPr>
          <p:spPr>
            <a:xfrm>
              <a:off x="7310623" y="0"/>
              <a:ext cx="317501" cy="321562"/>
            </a:xfrm>
            <a:prstGeom prst="rect">
              <a:avLst/>
            </a:prstGeom>
            <a:gradFill flip="none" rotWithShape="1">
              <a:gsLst>
                <a:gs pos="0">
                  <a:srgbClr val="0296FD"/>
                </a:gs>
                <a:gs pos="100000">
                  <a:srgbClr val="073884"/>
                </a:gs>
              </a:gsLst>
              <a:lin ang="21574730" scaled="0"/>
            </a:gradFill>
            <a:ln w="25400" cap="flat">
              <a:solidFill>
                <a:srgbClr val="000000"/>
              </a:solidFill>
              <a:prstDash val="solid"/>
              <a:miter lim="400000"/>
            </a:ln>
            <a:effectLst/>
          </p:spPr>
          <p:txBody>
            <a:bodyPr wrap="square" lIns="35719" tIns="35719" rIns="35719" bIns="35719" numCol="1" anchor="ctr">
              <a:noAutofit/>
            </a:bodyPr>
            <a:lstStyle/>
            <a:p>
              <a:pPr>
                <a:defRPr sz="1500" b="0">
                  <a:solidFill>
                    <a:srgbClr val="FFFFFF"/>
                  </a:solidFill>
                  <a:latin typeface="+mn-lt"/>
                  <a:ea typeface="+mn-ea"/>
                  <a:cs typeface="+mn-cs"/>
                  <a:sym typeface="Helvetica Neue Medium"/>
                </a:defRPr>
              </a:pPr>
              <a:endParaRPr sz="1055" dirty="0"/>
            </a:p>
          </p:txBody>
        </p:sp>
        <p:sp>
          <p:nvSpPr>
            <p:cNvPr id="226" name="Square"/>
            <p:cNvSpPr/>
            <p:nvPr/>
          </p:nvSpPr>
          <p:spPr>
            <a:xfrm>
              <a:off x="0" y="555568"/>
              <a:ext cx="317500" cy="321562"/>
            </a:xfrm>
            <a:prstGeom prst="rect">
              <a:avLst/>
            </a:prstGeom>
            <a:solidFill>
              <a:srgbClr val="999999"/>
            </a:solidFill>
            <a:ln w="25400" cap="flat">
              <a:solidFill>
                <a:srgbClr val="000000"/>
              </a:solidFill>
              <a:prstDash val="solid"/>
              <a:miter lim="400000"/>
            </a:ln>
            <a:effectLst/>
          </p:spPr>
          <p:txBody>
            <a:bodyPr wrap="square" lIns="35719" tIns="35719" rIns="35719" bIns="35719" numCol="1" anchor="ctr">
              <a:noAutofit/>
            </a:bodyPr>
            <a:lstStyle/>
            <a:p>
              <a:pPr>
                <a:defRPr sz="1500" b="0">
                  <a:solidFill>
                    <a:srgbClr val="FFFFFF"/>
                  </a:solidFill>
                  <a:latin typeface="+mn-lt"/>
                  <a:ea typeface="+mn-ea"/>
                  <a:cs typeface="+mn-cs"/>
                  <a:sym typeface="Helvetica Neue Medium"/>
                </a:defRPr>
              </a:pPr>
              <a:endParaRPr sz="1055" dirty="0"/>
            </a:p>
          </p:txBody>
        </p:sp>
        <p:sp>
          <p:nvSpPr>
            <p:cNvPr id="227" name="Square"/>
            <p:cNvSpPr/>
            <p:nvPr/>
          </p:nvSpPr>
          <p:spPr>
            <a:xfrm>
              <a:off x="0" y="0"/>
              <a:ext cx="317500" cy="321562"/>
            </a:xfrm>
            <a:prstGeom prst="rect">
              <a:avLst/>
            </a:prstGeom>
            <a:solidFill>
              <a:srgbClr val="FFB380"/>
            </a:solidFill>
            <a:ln w="25400" cap="flat">
              <a:solidFill>
                <a:srgbClr val="000000"/>
              </a:solidFill>
              <a:prstDash val="solid"/>
              <a:miter lim="400000"/>
            </a:ln>
            <a:effectLst/>
          </p:spPr>
          <p:txBody>
            <a:bodyPr wrap="square" lIns="35719" tIns="35719" rIns="35719" bIns="35719" numCol="1" anchor="ctr">
              <a:noAutofit/>
            </a:bodyPr>
            <a:lstStyle/>
            <a:p>
              <a:pPr>
                <a:defRPr sz="1500" b="0">
                  <a:solidFill>
                    <a:srgbClr val="FFFFFF"/>
                  </a:solidFill>
                  <a:latin typeface="+mn-lt"/>
                  <a:ea typeface="+mn-ea"/>
                  <a:cs typeface="+mn-cs"/>
                  <a:sym typeface="Helvetica Neue Medium"/>
                </a:defRPr>
              </a:pPr>
              <a:endParaRPr sz="1055" dirty="0"/>
            </a:p>
          </p:txBody>
        </p:sp>
        <p:sp>
          <p:nvSpPr>
            <p:cNvPr id="228" name="Square"/>
            <p:cNvSpPr/>
            <p:nvPr/>
          </p:nvSpPr>
          <p:spPr>
            <a:xfrm>
              <a:off x="1590154" y="0"/>
              <a:ext cx="317501" cy="321562"/>
            </a:xfrm>
            <a:prstGeom prst="rect">
              <a:avLst/>
            </a:prstGeom>
            <a:solidFill>
              <a:srgbClr val="00FFFF"/>
            </a:solidFill>
            <a:ln w="25400" cap="flat">
              <a:solidFill>
                <a:srgbClr val="000000"/>
              </a:solidFill>
              <a:prstDash val="solid"/>
              <a:miter lim="400000"/>
            </a:ln>
            <a:effectLst/>
          </p:spPr>
          <p:txBody>
            <a:bodyPr wrap="square" lIns="35719" tIns="35719" rIns="35719" bIns="35719" numCol="1" anchor="ctr">
              <a:noAutofit/>
            </a:bodyPr>
            <a:lstStyle/>
            <a:p>
              <a:pPr>
                <a:defRPr sz="1500" b="0">
                  <a:solidFill>
                    <a:srgbClr val="FFFFFF"/>
                  </a:solidFill>
                  <a:latin typeface="+mn-lt"/>
                  <a:ea typeface="+mn-ea"/>
                  <a:cs typeface="+mn-cs"/>
                  <a:sym typeface="Helvetica Neue Medium"/>
                </a:defRPr>
              </a:pPr>
              <a:endParaRPr sz="1055" dirty="0"/>
            </a:p>
          </p:txBody>
        </p:sp>
        <p:sp>
          <p:nvSpPr>
            <p:cNvPr id="229" name="Square"/>
            <p:cNvSpPr/>
            <p:nvPr/>
          </p:nvSpPr>
          <p:spPr>
            <a:xfrm>
              <a:off x="7310623" y="555568"/>
              <a:ext cx="317501" cy="321562"/>
            </a:xfrm>
            <a:prstGeom prst="rect">
              <a:avLst/>
            </a:prstGeom>
            <a:solidFill>
              <a:srgbClr val="FFFFFF"/>
            </a:solidFill>
            <a:ln w="25400" cap="flat">
              <a:solidFill>
                <a:srgbClr val="000000"/>
              </a:solidFill>
              <a:prstDash val="solid"/>
              <a:miter lim="400000"/>
            </a:ln>
            <a:effectLst/>
          </p:spPr>
          <p:txBody>
            <a:bodyPr wrap="square" lIns="35719" tIns="35719" rIns="35719" bIns="35719" numCol="1" anchor="ctr">
              <a:noAutofit/>
            </a:bodyPr>
            <a:lstStyle/>
            <a:p>
              <a:pPr>
                <a:defRPr sz="1500" b="0">
                  <a:solidFill>
                    <a:srgbClr val="FFFFFF"/>
                  </a:solidFill>
                  <a:latin typeface="+mn-lt"/>
                  <a:ea typeface="+mn-ea"/>
                  <a:cs typeface="+mn-cs"/>
                  <a:sym typeface="Helvetica Neue Medium"/>
                </a:defRPr>
              </a:pPr>
              <a:endParaRPr sz="1055" dirty="0"/>
            </a:p>
          </p:txBody>
        </p:sp>
        <p:sp>
          <p:nvSpPr>
            <p:cNvPr id="230" name="Layer 1"/>
            <p:cNvSpPr txBox="1"/>
            <p:nvPr/>
          </p:nvSpPr>
          <p:spPr>
            <a:xfrm>
              <a:off x="320880" y="42511"/>
              <a:ext cx="939392" cy="2365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gn="l">
                <a:defRPr sz="1100"/>
              </a:lvl1pPr>
            </a:lstStyle>
            <a:p>
              <a:r>
                <a:rPr sz="1800" dirty="0"/>
                <a:t>Layer 1</a:t>
              </a:r>
            </a:p>
          </p:txBody>
        </p:sp>
        <p:sp>
          <p:nvSpPr>
            <p:cNvPr id="231" name="Layer 2"/>
            <p:cNvSpPr txBox="1"/>
            <p:nvPr/>
          </p:nvSpPr>
          <p:spPr>
            <a:xfrm>
              <a:off x="333579" y="588467"/>
              <a:ext cx="898238" cy="2365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gn="l">
                <a:defRPr sz="1100"/>
              </a:lvl1pPr>
            </a:lstStyle>
            <a:p>
              <a:r>
                <a:rPr sz="1800" dirty="0"/>
                <a:t>Layer</a:t>
              </a:r>
              <a:r>
                <a:rPr sz="773" dirty="0"/>
                <a:t> </a:t>
              </a:r>
              <a:r>
                <a:rPr sz="1800" dirty="0"/>
                <a:t>2</a:t>
              </a:r>
            </a:p>
          </p:txBody>
        </p:sp>
        <p:sp>
          <p:nvSpPr>
            <p:cNvPr id="232" name="Primary Parietal Cell"/>
            <p:cNvSpPr txBox="1"/>
            <p:nvPr/>
          </p:nvSpPr>
          <p:spPr>
            <a:xfrm>
              <a:off x="1982973" y="42511"/>
              <a:ext cx="1198843" cy="2365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gn="l">
                <a:defRPr sz="1100"/>
              </a:lvl1pPr>
            </a:lstStyle>
            <a:p>
              <a:r>
                <a:rPr lang="en-US" sz="1800" dirty="0"/>
                <a:t>1 </a:t>
              </a:r>
              <a:r>
                <a:rPr sz="773" dirty="0"/>
                <a:t> </a:t>
              </a:r>
              <a:r>
                <a:rPr sz="1800" dirty="0"/>
                <a:t>Parietal</a:t>
              </a:r>
              <a:endParaRPr sz="773" dirty="0"/>
            </a:p>
          </p:txBody>
        </p:sp>
        <p:sp>
          <p:nvSpPr>
            <p:cNvPr id="233" name="Secondary Parietal Cell"/>
            <p:cNvSpPr txBox="1"/>
            <p:nvPr/>
          </p:nvSpPr>
          <p:spPr>
            <a:xfrm>
              <a:off x="2045480" y="579829"/>
              <a:ext cx="1259680" cy="2365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gn="l">
                <a:defRPr sz="1100"/>
              </a:lvl1pPr>
            </a:lstStyle>
            <a:p>
              <a:r>
                <a:rPr lang="en-US" sz="1800" dirty="0"/>
                <a:t>2</a:t>
              </a:r>
              <a:r>
                <a:rPr sz="773" dirty="0"/>
                <a:t> </a:t>
              </a:r>
              <a:r>
                <a:rPr lang="en-US" sz="773" dirty="0"/>
                <a:t> </a:t>
              </a:r>
              <a:r>
                <a:rPr sz="1800" dirty="0"/>
                <a:t>Parietal</a:t>
              </a:r>
              <a:r>
                <a:rPr sz="773" dirty="0"/>
                <a:t> </a:t>
              </a:r>
              <a:r>
                <a:rPr lang="en-US" sz="1800" dirty="0"/>
                <a:t> </a:t>
              </a:r>
              <a:endParaRPr sz="1800" dirty="0"/>
            </a:p>
          </p:txBody>
        </p:sp>
        <p:sp>
          <p:nvSpPr>
            <p:cNvPr id="234" name="Germinal Cell"/>
            <p:cNvSpPr txBox="1"/>
            <p:nvPr/>
          </p:nvSpPr>
          <p:spPr>
            <a:xfrm>
              <a:off x="4079038" y="42511"/>
              <a:ext cx="1186317" cy="2365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gn="l">
                <a:defRPr sz="1100"/>
              </a:lvl1pPr>
            </a:lstStyle>
            <a:p>
              <a:r>
                <a:rPr sz="1800" dirty="0"/>
                <a:t>Germinal</a:t>
              </a:r>
              <a:r>
                <a:rPr sz="773" dirty="0"/>
                <a:t> </a:t>
              </a:r>
              <a:r>
                <a:rPr lang="en-US" sz="773" dirty="0"/>
                <a:t> </a:t>
              </a:r>
              <a:endParaRPr sz="773" dirty="0"/>
            </a:p>
          </p:txBody>
        </p:sp>
        <p:sp>
          <p:nvSpPr>
            <p:cNvPr id="235" name="Endothecium"/>
            <p:cNvSpPr txBox="1"/>
            <p:nvPr/>
          </p:nvSpPr>
          <p:spPr>
            <a:xfrm>
              <a:off x="4043432" y="588467"/>
              <a:ext cx="1583546" cy="2365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gn="l">
                <a:defRPr sz="1100"/>
              </a:lvl1pPr>
            </a:lstStyle>
            <a:p>
              <a:r>
                <a:rPr sz="1800" dirty="0"/>
                <a:t>Endothecium</a:t>
              </a:r>
            </a:p>
          </p:txBody>
        </p:sp>
        <p:sp>
          <p:nvSpPr>
            <p:cNvPr id="236" name="Epidermis"/>
            <p:cNvSpPr txBox="1"/>
            <p:nvPr/>
          </p:nvSpPr>
          <p:spPr>
            <a:xfrm>
              <a:off x="5907930" y="42511"/>
              <a:ext cx="1225683" cy="2365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gn="l">
                <a:defRPr sz="1100"/>
              </a:lvl1pPr>
            </a:lstStyle>
            <a:p>
              <a:r>
                <a:rPr sz="1800" dirty="0"/>
                <a:t>Epidermis</a:t>
              </a:r>
            </a:p>
          </p:txBody>
        </p:sp>
        <p:sp>
          <p:nvSpPr>
            <p:cNvPr id="237" name="Middle Layer"/>
            <p:cNvSpPr txBox="1"/>
            <p:nvPr/>
          </p:nvSpPr>
          <p:spPr>
            <a:xfrm>
              <a:off x="5836717" y="588467"/>
              <a:ext cx="1513762" cy="2365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gn="l">
                <a:defRPr sz="1100"/>
              </a:lvl1pPr>
            </a:lstStyle>
            <a:p>
              <a:r>
                <a:rPr sz="1800" dirty="0"/>
                <a:t>Middle</a:t>
              </a:r>
              <a:r>
                <a:rPr sz="773" dirty="0"/>
                <a:t> </a:t>
              </a:r>
              <a:r>
                <a:rPr sz="1800" dirty="0"/>
                <a:t>Layer</a:t>
              </a:r>
            </a:p>
          </p:txBody>
        </p:sp>
        <p:sp>
          <p:nvSpPr>
            <p:cNvPr id="238" name="Tapetum"/>
            <p:cNvSpPr txBox="1"/>
            <p:nvPr/>
          </p:nvSpPr>
          <p:spPr>
            <a:xfrm>
              <a:off x="7614439" y="42511"/>
              <a:ext cx="1068295" cy="2365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gn="l">
                <a:defRPr sz="1100"/>
              </a:lvl1pPr>
            </a:lstStyle>
            <a:p>
              <a:r>
                <a:rPr sz="1800" dirty="0"/>
                <a:t>Tapetum</a:t>
              </a:r>
            </a:p>
          </p:txBody>
        </p:sp>
        <p:sp>
          <p:nvSpPr>
            <p:cNvPr id="239" name="Connective/Vascular"/>
            <p:cNvSpPr txBox="1"/>
            <p:nvPr/>
          </p:nvSpPr>
          <p:spPr>
            <a:xfrm>
              <a:off x="7626308" y="588467"/>
              <a:ext cx="2423309" cy="2365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lgn="l">
                <a:defRPr sz="1100"/>
              </a:lvl1pPr>
            </a:lstStyle>
            <a:p>
              <a:r>
                <a:rPr sz="1800" dirty="0"/>
                <a:t>Connective/Vascular</a:t>
              </a:r>
            </a:p>
          </p:txBody>
        </p:sp>
      </p:grpSp>
      <p:sp>
        <p:nvSpPr>
          <p:cNvPr id="241" name="DAP"/>
          <p:cNvSpPr txBox="1"/>
          <p:nvPr/>
        </p:nvSpPr>
        <p:spPr>
          <a:xfrm>
            <a:off x="2008716" y="4903612"/>
            <a:ext cx="275718" cy="1910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lgn="r">
              <a:defRPr sz="1100"/>
            </a:lvl1pPr>
          </a:lstStyle>
          <a:p>
            <a:r>
              <a:rPr sz="773" dirty="0"/>
              <a:t>DAP</a:t>
            </a:r>
          </a:p>
        </p:txBody>
      </p:sp>
      <p:grpSp>
        <p:nvGrpSpPr>
          <p:cNvPr id="250" name="Group"/>
          <p:cNvGrpSpPr/>
          <p:nvPr/>
        </p:nvGrpSpPr>
        <p:grpSpPr>
          <a:xfrm>
            <a:off x="2284719" y="4901472"/>
            <a:ext cx="5542021" cy="212815"/>
            <a:chOff x="0" y="-7596"/>
            <a:chExt cx="7881984" cy="302668"/>
          </a:xfrm>
        </p:grpSpPr>
        <p:sp>
          <p:nvSpPr>
            <p:cNvPr id="242" name="3"/>
            <p:cNvSpPr txBox="1"/>
            <p:nvPr/>
          </p:nvSpPr>
          <p:spPr>
            <a:xfrm>
              <a:off x="954792" y="-7596"/>
              <a:ext cx="196066" cy="3026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1300" b="0"/>
              </a:lvl1pPr>
            </a:lstStyle>
            <a:p>
              <a:r>
                <a:rPr sz="914" dirty="0"/>
                <a:t>3</a:t>
              </a:r>
            </a:p>
          </p:txBody>
        </p:sp>
        <p:sp>
          <p:nvSpPr>
            <p:cNvPr id="243" name="0"/>
            <p:cNvSpPr txBox="1"/>
            <p:nvPr/>
          </p:nvSpPr>
          <p:spPr>
            <a:xfrm>
              <a:off x="0" y="-7596"/>
              <a:ext cx="196066" cy="3026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1300" b="0"/>
              </a:lvl1pPr>
            </a:lstStyle>
            <a:p>
              <a:r>
                <a:rPr sz="914" dirty="0"/>
                <a:t>0</a:t>
              </a:r>
            </a:p>
          </p:txBody>
        </p:sp>
        <p:sp>
          <p:nvSpPr>
            <p:cNvPr id="244" name="5"/>
            <p:cNvSpPr txBox="1"/>
            <p:nvPr/>
          </p:nvSpPr>
          <p:spPr>
            <a:xfrm>
              <a:off x="1909585" y="-7596"/>
              <a:ext cx="196066" cy="3026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1300" b="0"/>
              </a:lvl1pPr>
            </a:lstStyle>
            <a:p>
              <a:r>
                <a:rPr sz="914" dirty="0"/>
                <a:t>5</a:t>
              </a:r>
            </a:p>
          </p:txBody>
        </p:sp>
        <p:sp>
          <p:nvSpPr>
            <p:cNvPr id="245" name="8"/>
            <p:cNvSpPr txBox="1"/>
            <p:nvPr/>
          </p:nvSpPr>
          <p:spPr>
            <a:xfrm>
              <a:off x="2864378" y="-7596"/>
              <a:ext cx="196066" cy="3026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1300" b="0"/>
              </a:lvl1pPr>
            </a:lstStyle>
            <a:p>
              <a:r>
                <a:rPr sz="914" dirty="0"/>
                <a:t>8</a:t>
              </a:r>
            </a:p>
          </p:txBody>
        </p:sp>
        <p:sp>
          <p:nvSpPr>
            <p:cNvPr id="246" name="9"/>
            <p:cNvSpPr txBox="1"/>
            <p:nvPr/>
          </p:nvSpPr>
          <p:spPr>
            <a:xfrm>
              <a:off x="3819171" y="-7596"/>
              <a:ext cx="196066" cy="3026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1300" b="0"/>
              </a:lvl1pPr>
            </a:lstStyle>
            <a:p>
              <a:r>
                <a:rPr sz="914" dirty="0"/>
                <a:t>9</a:t>
              </a:r>
            </a:p>
          </p:txBody>
        </p:sp>
        <p:sp>
          <p:nvSpPr>
            <p:cNvPr id="247" name="30"/>
            <p:cNvSpPr txBox="1"/>
            <p:nvPr/>
          </p:nvSpPr>
          <p:spPr>
            <a:xfrm>
              <a:off x="7592445" y="-7596"/>
              <a:ext cx="289539" cy="3026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1300" b="0"/>
              </a:lvl1pPr>
            </a:lstStyle>
            <a:p>
              <a:r>
                <a:rPr sz="914" dirty="0"/>
                <a:t>30</a:t>
              </a:r>
            </a:p>
          </p:txBody>
        </p:sp>
        <p:sp>
          <p:nvSpPr>
            <p:cNvPr id="248" name="2"/>
            <p:cNvSpPr txBox="1"/>
            <p:nvPr/>
          </p:nvSpPr>
          <p:spPr>
            <a:xfrm>
              <a:off x="477396" y="-7596"/>
              <a:ext cx="196066" cy="3026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1300" b="0"/>
              </a:lvl1pPr>
            </a:lstStyle>
            <a:p>
              <a:r>
                <a:rPr sz="914" dirty="0"/>
                <a:t>2</a:t>
              </a:r>
            </a:p>
          </p:txBody>
        </p:sp>
        <p:sp>
          <p:nvSpPr>
            <p:cNvPr id="249" name="4"/>
            <p:cNvSpPr txBox="1"/>
            <p:nvPr/>
          </p:nvSpPr>
          <p:spPr>
            <a:xfrm>
              <a:off x="1432189" y="-7596"/>
              <a:ext cx="196066" cy="3026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1300" b="0"/>
              </a:lvl1pPr>
            </a:lstStyle>
            <a:p>
              <a:r>
                <a:rPr sz="914" dirty="0"/>
                <a:t>4</a:t>
              </a:r>
            </a:p>
          </p:txBody>
        </p:sp>
      </p:grpSp>
    </p:spTree>
    <p:extLst>
      <p:ext uri="{BB962C8B-B14F-4D97-AF65-F5344CB8AC3E}">
        <p14:creationId xmlns:p14="http://schemas.microsoft.com/office/powerpoint/2010/main" val="2454384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18286BF-E191-220B-967D-9542B46B712C}"/>
              </a:ext>
            </a:extLst>
          </p:cNvPr>
          <p:cNvSpPr txBox="1"/>
          <p:nvPr/>
        </p:nvSpPr>
        <p:spPr>
          <a:xfrm>
            <a:off x="2988955" y="5281860"/>
            <a:ext cx="6361218" cy="1478418"/>
          </a:xfrm>
          <a:prstGeom prst="rect">
            <a:avLst/>
          </a:prstGeom>
          <a:solidFill>
            <a:schemeClr val="bg1"/>
          </a:solidFill>
          <a:ln w="28575">
            <a:solidFill>
              <a:srgbClr val="0000FF"/>
            </a:solidFill>
          </a:ln>
        </p:spPr>
        <p:txBody>
          <a:bodyPr wrap="square" rtlCol="0">
            <a:spAutoFit/>
          </a:bodyPr>
          <a:lstStyle/>
          <a:p>
            <a:pPr>
              <a:lnSpc>
                <a:spcPct val="150000"/>
              </a:lnSpc>
            </a:pPr>
            <a:r>
              <a:rPr lang="en-US" sz="3200" dirty="0">
                <a:solidFill>
                  <a:srgbClr val="FF0000"/>
                </a:solidFill>
              </a:rPr>
              <a:t>Early Somatic</a:t>
            </a:r>
            <a:r>
              <a:rPr lang="en-US" sz="3200" dirty="0"/>
              <a:t>:  SPL, Middle </a:t>
            </a:r>
          </a:p>
          <a:p>
            <a:pPr>
              <a:lnSpc>
                <a:spcPct val="150000"/>
              </a:lnSpc>
            </a:pPr>
            <a:r>
              <a:rPr lang="en-US" sz="3200" dirty="0"/>
              <a:t>Layer, Immature Tapetum.  </a:t>
            </a:r>
          </a:p>
        </p:txBody>
      </p:sp>
      <p:pic>
        <p:nvPicPr>
          <p:cNvPr id="5" name="Image" descr="Image">
            <a:extLst>
              <a:ext uri="{FF2B5EF4-FFF2-40B4-BE49-F238E27FC236}">
                <a16:creationId xmlns:a16="http://schemas.microsoft.com/office/drawing/2014/main" id="{78EB3875-68C3-1065-3D7D-29DC0F31F753}"/>
              </a:ext>
            </a:extLst>
          </p:cNvPr>
          <p:cNvPicPr>
            <a:picLocks/>
          </p:cNvPicPr>
          <p:nvPr/>
        </p:nvPicPr>
        <p:blipFill>
          <a:blip r:embed="rId2"/>
          <a:srcRect l="8442" b="12114"/>
          <a:stretch>
            <a:fillRect/>
          </a:stretch>
        </p:blipFill>
        <p:spPr>
          <a:xfrm>
            <a:off x="8278433" y="2239845"/>
            <a:ext cx="3835980" cy="2239844"/>
          </a:xfrm>
          <a:prstGeom prst="rect">
            <a:avLst/>
          </a:prstGeom>
          <a:ln w="38100">
            <a:solidFill>
              <a:srgbClr val="00B050"/>
            </a:solidFill>
            <a:miter lim="400000"/>
          </a:ln>
        </p:spPr>
      </p:pic>
      <p:pic>
        <p:nvPicPr>
          <p:cNvPr id="6" name="Image" descr="Image">
            <a:extLst>
              <a:ext uri="{FF2B5EF4-FFF2-40B4-BE49-F238E27FC236}">
                <a16:creationId xmlns:a16="http://schemas.microsoft.com/office/drawing/2014/main" id="{EA16BE27-A4B5-EB69-86CC-157D81840C9A}"/>
              </a:ext>
            </a:extLst>
          </p:cNvPr>
          <p:cNvPicPr>
            <a:picLocks/>
          </p:cNvPicPr>
          <p:nvPr/>
        </p:nvPicPr>
        <p:blipFill>
          <a:blip r:embed="rId3"/>
          <a:srcRect l="9793" r="21179" b="15082"/>
          <a:stretch>
            <a:fillRect/>
          </a:stretch>
        </p:blipFill>
        <p:spPr>
          <a:xfrm>
            <a:off x="8278434" y="4543098"/>
            <a:ext cx="3835980" cy="2273581"/>
          </a:xfrm>
          <a:prstGeom prst="rect">
            <a:avLst/>
          </a:prstGeom>
          <a:ln w="38100">
            <a:solidFill>
              <a:srgbClr val="0000FF"/>
            </a:solidFill>
            <a:miter lim="400000"/>
          </a:ln>
        </p:spPr>
      </p:pic>
      <p:sp>
        <p:nvSpPr>
          <p:cNvPr id="7" name="TextBox 6">
            <a:extLst>
              <a:ext uri="{FF2B5EF4-FFF2-40B4-BE49-F238E27FC236}">
                <a16:creationId xmlns:a16="http://schemas.microsoft.com/office/drawing/2014/main" id="{FD5AFA46-63BB-68F3-CFB1-A42795FA97BE}"/>
              </a:ext>
            </a:extLst>
          </p:cNvPr>
          <p:cNvSpPr txBox="1"/>
          <p:nvPr/>
        </p:nvSpPr>
        <p:spPr>
          <a:xfrm>
            <a:off x="8239639" y="0"/>
            <a:ext cx="3913567" cy="2062103"/>
          </a:xfrm>
          <a:prstGeom prst="rect">
            <a:avLst/>
          </a:prstGeom>
          <a:solidFill>
            <a:srgbClr val="CCFFCC"/>
          </a:solidFill>
          <a:ln w="28575">
            <a:solidFill>
              <a:srgbClr val="00B050"/>
            </a:solidFill>
          </a:ln>
        </p:spPr>
        <p:txBody>
          <a:bodyPr wrap="square" rtlCol="0">
            <a:spAutoFit/>
          </a:bodyPr>
          <a:lstStyle/>
          <a:p>
            <a:r>
              <a:rPr lang="en-US" sz="3200" dirty="0"/>
              <a:t>Marker genes for key cell types: endothecium has chloroplasts.</a:t>
            </a:r>
          </a:p>
        </p:txBody>
      </p:sp>
      <p:pic>
        <p:nvPicPr>
          <p:cNvPr id="8" name="Picture 7">
            <a:extLst>
              <a:ext uri="{FF2B5EF4-FFF2-40B4-BE49-F238E27FC236}">
                <a16:creationId xmlns:a16="http://schemas.microsoft.com/office/drawing/2014/main" id="{BD2631A0-BD63-F675-6A50-55DD40F85313}"/>
              </a:ext>
            </a:extLst>
          </p:cNvPr>
          <p:cNvPicPr>
            <a:picLocks noChangeAspect="1"/>
          </p:cNvPicPr>
          <p:nvPr/>
        </p:nvPicPr>
        <p:blipFill>
          <a:blip r:embed="rId4"/>
          <a:stretch>
            <a:fillRect/>
          </a:stretch>
        </p:blipFill>
        <p:spPr>
          <a:xfrm>
            <a:off x="138408" y="47961"/>
            <a:ext cx="8070192" cy="5161877"/>
          </a:xfrm>
          <a:prstGeom prst="rect">
            <a:avLst/>
          </a:prstGeom>
          <a:ln w="19050">
            <a:solidFill>
              <a:schemeClr val="tx1"/>
            </a:solidFill>
          </a:ln>
        </p:spPr>
      </p:pic>
      <p:cxnSp>
        <p:nvCxnSpPr>
          <p:cNvPr id="10" name="Straight Arrow Connector 9">
            <a:extLst>
              <a:ext uri="{FF2B5EF4-FFF2-40B4-BE49-F238E27FC236}">
                <a16:creationId xmlns:a16="http://schemas.microsoft.com/office/drawing/2014/main" id="{37935B3D-9D52-C27D-5E93-3AE087F45CC7}"/>
              </a:ext>
            </a:extLst>
          </p:cNvPr>
          <p:cNvCxnSpPr/>
          <p:nvPr/>
        </p:nvCxnSpPr>
        <p:spPr>
          <a:xfrm flipH="1">
            <a:off x="10267950" y="2176436"/>
            <a:ext cx="219075" cy="45246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766DDD54-55CA-FC04-24E4-58D7DA588B5C}"/>
              </a:ext>
            </a:extLst>
          </p:cNvPr>
          <p:cNvCxnSpPr>
            <a:cxnSpLocks/>
          </p:cNvCxnSpPr>
          <p:nvPr/>
        </p:nvCxnSpPr>
        <p:spPr>
          <a:xfrm flipH="1">
            <a:off x="10377487" y="5057775"/>
            <a:ext cx="709613" cy="55543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5819B68-F935-E188-8968-A3DDEFC78E9E}"/>
              </a:ext>
            </a:extLst>
          </p:cNvPr>
          <p:cNvSpPr txBox="1"/>
          <p:nvPr/>
        </p:nvSpPr>
        <p:spPr>
          <a:xfrm>
            <a:off x="11020425" y="4609109"/>
            <a:ext cx="1352554" cy="1815882"/>
          </a:xfrm>
          <a:prstGeom prst="rect">
            <a:avLst/>
          </a:prstGeom>
          <a:noFill/>
        </p:spPr>
        <p:txBody>
          <a:bodyPr wrap="square" rtlCol="0">
            <a:spAutoFit/>
          </a:bodyPr>
          <a:lstStyle/>
          <a:p>
            <a:r>
              <a:rPr lang="en-US" sz="2800" dirty="0">
                <a:solidFill>
                  <a:srgbClr val="FF0000"/>
                </a:solidFill>
              </a:rPr>
              <a:t>Pale</a:t>
            </a:r>
            <a:r>
              <a:rPr lang="en-US" sz="2800" dirty="0"/>
              <a:t> </a:t>
            </a:r>
            <a:r>
              <a:rPr lang="en-US" sz="2800" b="1" dirty="0">
                <a:solidFill>
                  <a:srgbClr val="FF0000"/>
                </a:solidFill>
                <a:effectLst>
                  <a:outerShdw blurRad="38100" dist="38100" dir="2700000" algn="tl">
                    <a:srgbClr val="000000">
                      <a:alpha val="43137"/>
                    </a:srgbClr>
                  </a:outerShdw>
                </a:effectLst>
              </a:rPr>
              <a:t>early</a:t>
            </a:r>
            <a:r>
              <a:rPr lang="en-US" sz="2800" dirty="0"/>
              <a:t>, </a:t>
            </a:r>
            <a:r>
              <a:rPr lang="en-US" sz="2800" b="1" dirty="0">
                <a:effectLst>
                  <a:outerShdw blurRad="38100" dist="38100" dir="2700000" algn="tl">
                    <a:srgbClr val="000000">
                      <a:alpha val="43137"/>
                    </a:srgbClr>
                  </a:outerShdw>
                </a:effectLst>
              </a:rPr>
              <a:t>dark</a:t>
            </a:r>
            <a:r>
              <a:rPr lang="en-US" sz="2800" dirty="0"/>
              <a:t> later</a:t>
            </a:r>
          </a:p>
        </p:txBody>
      </p:sp>
    </p:spTree>
    <p:extLst>
      <p:ext uri="{BB962C8B-B14F-4D97-AF65-F5344CB8AC3E}">
        <p14:creationId xmlns:p14="http://schemas.microsoft.com/office/powerpoint/2010/main" val="33301835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a:stretch>
            <a:fillRect/>
          </a:stretch>
        </p:blipFill>
        <p:spPr bwMode="auto">
          <a:xfrm>
            <a:off x="4035413" y="133136"/>
            <a:ext cx="7955177" cy="5896190"/>
          </a:xfrm>
          <a:prstGeom prst="rect">
            <a:avLst/>
          </a:prstGeom>
          <a:noFill/>
          <a:ln w="9525">
            <a:noFill/>
            <a:miter lim="800000"/>
            <a:headEnd/>
            <a:tailEnd/>
          </a:ln>
        </p:spPr>
      </p:pic>
      <p:sp>
        <p:nvSpPr>
          <p:cNvPr id="2" name="TextBox 1">
            <a:extLst>
              <a:ext uri="{FF2B5EF4-FFF2-40B4-BE49-F238E27FC236}">
                <a16:creationId xmlns:a16="http://schemas.microsoft.com/office/drawing/2014/main" id="{D27069CD-BA66-638D-1893-533F12AB5606}"/>
              </a:ext>
            </a:extLst>
          </p:cNvPr>
          <p:cNvSpPr txBox="1"/>
          <p:nvPr/>
        </p:nvSpPr>
        <p:spPr>
          <a:xfrm>
            <a:off x="400318" y="4244994"/>
            <a:ext cx="3635095" cy="1938992"/>
          </a:xfrm>
          <a:prstGeom prst="rect">
            <a:avLst/>
          </a:prstGeom>
          <a:solidFill>
            <a:schemeClr val="bg1"/>
          </a:solidFill>
        </p:spPr>
        <p:txBody>
          <a:bodyPr wrap="square" rtlCol="0">
            <a:spAutoFit/>
          </a:bodyPr>
          <a:lstStyle/>
          <a:p>
            <a:r>
              <a:rPr lang="en-US" sz="2000" dirty="0"/>
              <a:t>2009 discovery with </a:t>
            </a:r>
            <a:r>
              <a:rPr lang="en-US" sz="2000" dirty="0">
                <a:solidFill>
                  <a:srgbClr val="0000FF"/>
                </a:solidFill>
              </a:rPr>
              <a:t>Sundaresan &amp; Vance</a:t>
            </a:r>
          </a:p>
          <a:p>
            <a:endParaRPr lang="en-US" sz="2000" dirty="0"/>
          </a:p>
          <a:p>
            <a:r>
              <a:rPr lang="en-US" sz="2000" dirty="0"/>
              <a:t>2014 – present </a:t>
            </a:r>
            <a:r>
              <a:rPr lang="en-US" sz="2000" dirty="0">
                <a:solidFill>
                  <a:srgbClr val="0000FF"/>
                </a:solidFill>
              </a:rPr>
              <a:t>Blake Meyers </a:t>
            </a:r>
            <a:r>
              <a:rPr lang="en-US" sz="2000" dirty="0"/>
              <a:t>phasiRNAs in anther development                 </a:t>
            </a:r>
            <a:r>
              <a:rPr lang="en-US" sz="2000" dirty="0" err="1"/>
              <a:t>sa</a:t>
            </a:r>
            <a:endParaRPr lang="en-US" sz="2000" dirty="0"/>
          </a:p>
        </p:txBody>
      </p:sp>
      <p:sp>
        <p:nvSpPr>
          <p:cNvPr id="3" name="TextBox 2">
            <a:extLst>
              <a:ext uri="{FF2B5EF4-FFF2-40B4-BE49-F238E27FC236}">
                <a16:creationId xmlns:a16="http://schemas.microsoft.com/office/drawing/2014/main" id="{78C1632E-A4D7-3BD0-381B-36B3D6DB1AAA}"/>
              </a:ext>
            </a:extLst>
          </p:cNvPr>
          <p:cNvSpPr txBox="1"/>
          <p:nvPr/>
        </p:nvSpPr>
        <p:spPr>
          <a:xfrm>
            <a:off x="400318" y="828674"/>
            <a:ext cx="3754239" cy="3416320"/>
          </a:xfrm>
          <a:prstGeom prst="rect">
            <a:avLst/>
          </a:prstGeom>
          <a:solidFill>
            <a:schemeClr val="bg1"/>
          </a:solidFill>
        </p:spPr>
        <p:txBody>
          <a:bodyPr wrap="square" rtlCol="0">
            <a:spAutoFit/>
          </a:bodyPr>
          <a:lstStyle/>
          <a:p>
            <a:r>
              <a:rPr lang="en-US" sz="3200" dirty="0">
                <a:solidFill>
                  <a:srgbClr val="FF0000"/>
                </a:solidFill>
              </a:rPr>
              <a:t>Temporal BIG BANG of 24nt phasiRNAs required for tapetal differentiation.</a:t>
            </a:r>
          </a:p>
          <a:p>
            <a:r>
              <a:rPr lang="en-US" sz="2800" dirty="0">
                <a:solidFill>
                  <a:srgbClr val="0000FF"/>
                </a:solidFill>
              </a:rPr>
              <a:t> </a:t>
            </a:r>
          </a:p>
          <a:p>
            <a:r>
              <a:rPr lang="en-US" sz="2800" dirty="0">
                <a:solidFill>
                  <a:srgbClr val="B86B32"/>
                </a:solidFill>
              </a:rPr>
              <a:t> </a:t>
            </a:r>
          </a:p>
        </p:txBody>
      </p:sp>
      <p:sp>
        <p:nvSpPr>
          <p:cNvPr id="5" name="Rectangle 4">
            <a:extLst>
              <a:ext uri="{FF2B5EF4-FFF2-40B4-BE49-F238E27FC236}">
                <a16:creationId xmlns:a16="http://schemas.microsoft.com/office/drawing/2014/main" id="{B96B8967-7395-BB5C-9C7B-A2365EEC6086}"/>
              </a:ext>
            </a:extLst>
          </p:cNvPr>
          <p:cNvSpPr/>
          <p:nvPr/>
        </p:nvSpPr>
        <p:spPr>
          <a:xfrm>
            <a:off x="4035413" y="133136"/>
            <a:ext cx="2917837" cy="589619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C52D5D1-E054-A522-6467-DDE55574270A}"/>
              </a:ext>
            </a:extLst>
          </p:cNvPr>
          <p:cNvSpPr txBox="1"/>
          <p:nvPr/>
        </p:nvSpPr>
        <p:spPr>
          <a:xfrm>
            <a:off x="6743701" y="6109931"/>
            <a:ext cx="5314950" cy="461665"/>
          </a:xfrm>
          <a:prstGeom prst="rect">
            <a:avLst/>
          </a:prstGeom>
          <a:solidFill>
            <a:schemeClr val="bg1"/>
          </a:solidFill>
          <a:ln>
            <a:solidFill>
              <a:srgbClr val="FF0000"/>
            </a:solidFill>
          </a:ln>
        </p:spPr>
        <p:txBody>
          <a:bodyPr wrap="square" rtlCol="0">
            <a:spAutoFit/>
          </a:bodyPr>
          <a:lstStyle/>
          <a:p>
            <a:r>
              <a:rPr lang="en-US" sz="2400" dirty="0"/>
              <a:t>Zhai, Zhang, </a:t>
            </a:r>
            <a:r>
              <a:rPr lang="en-US" sz="2400" i="1" dirty="0"/>
              <a:t>et al. </a:t>
            </a:r>
            <a:r>
              <a:rPr lang="en-US" sz="2400" dirty="0"/>
              <a:t>2015 PNAS</a:t>
            </a:r>
          </a:p>
        </p:txBody>
      </p:sp>
    </p:spTree>
    <p:extLst>
      <p:ext uri="{BB962C8B-B14F-4D97-AF65-F5344CB8AC3E}">
        <p14:creationId xmlns:p14="http://schemas.microsoft.com/office/powerpoint/2010/main" val="34568979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 name="TextBox 886"/>
          <p:cNvSpPr txBox="1"/>
          <p:nvPr/>
        </p:nvSpPr>
        <p:spPr>
          <a:xfrm>
            <a:off x="241361" y="257965"/>
            <a:ext cx="11518710" cy="523220"/>
          </a:xfrm>
          <a:prstGeom prst="rect">
            <a:avLst/>
          </a:prstGeom>
          <a:solidFill>
            <a:srgbClr val="A7FFA7"/>
          </a:solidFill>
          <a:ln w="19050">
            <a:solidFill>
              <a:srgbClr val="0070C0"/>
            </a:solidFill>
          </a:ln>
        </p:spPr>
        <p:txBody>
          <a:bodyPr wrap="square" rtlCol="0">
            <a:spAutoFit/>
          </a:bodyPr>
          <a:lstStyle/>
          <a:p>
            <a:pPr algn="ctr"/>
            <a:r>
              <a:rPr lang="en-US" sz="2800" dirty="0">
                <a:latin typeface="Arial" pitchFamily="34" charset="0"/>
                <a:cs typeface="Arial" pitchFamily="34" charset="0"/>
              </a:rPr>
              <a:t>24-nt phasiRNAs – parallel to 21-nt class with novel factors</a:t>
            </a:r>
          </a:p>
        </p:txBody>
      </p:sp>
      <p:grpSp>
        <p:nvGrpSpPr>
          <p:cNvPr id="2" name="Group 4"/>
          <p:cNvGrpSpPr/>
          <p:nvPr/>
        </p:nvGrpSpPr>
        <p:grpSpPr>
          <a:xfrm>
            <a:off x="3671308" y="4652240"/>
            <a:ext cx="286554" cy="156520"/>
            <a:chOff x="994475" y="5279438"/>
            <a:chExt cx="204214" cy="98345"/>
          </a:xfrm>
        </p:grpSpPr>
        <p:cxnSp>
          <p:nvCxnSpPr>
            <p:cNvPr id="422" name="Straight Connector 112"/>
            <p:cNvCxnSpPr>
              <a:cxnSpLocks noChangeShapeType="1"/>
            </p:cNvCxnSpPr>
            <p:nvPr/>
          </p:nvCxnSpPr>
          <p:spPr bwMode="auto">
            <a:xfrm>
              <a:off x="1018934" y="5336719"/>
              <a:ext cx="4058" cy="34209"/>
            </a:xfrm>
            <a:prstGeom prst="line">
              <a:avLst/>
            </a:prstGeom>
            <a:solidFill>
              <a:schemeClr val="bg1">
                <a:lumMod val="50000"/>
              </a:schemeClr>
            </a:solidFill>
            <a:ln w="12700" algn="ctr">
              <a:solidFill>
                <a:srgbClr val="0192FF"/>
              </a:solidFill>
              <a:round/>
              <a:headEnd/>
              <a:tailEnd/>
            </a:ln>
          </p:spPr>
        </p:cxnSp>
        <p:cxnSp>
          <p:nvCxnSpPr>
            <p:cNvPr id="423" name="Straight Connector 113"/>
            <p:cNvCxnSpPr>
              <a:cxnSpLocks noChangeShapeType="1"/>
            </p:cNvCxnSpPr>
            <p:nvPr/>
          </p:nvCxnSpPr>
          <p:spPr bwMode="auto">
            <a:xfrm rot="4870270">
              <a:off x="1007911" y="5334685"/>
              <a:ext cx="65341" cy="897"/>
            </a:xfrm>
            <a:prstGeom prst="line">
              <a:avLst/>
            </a:prstGeom>
            <a:solidFill>
              <a:schemeClr val="bg1">
                <a:lumMod val="50000"/>
              </a:schemeClr>
            </a:solidFill>
            <a:ln w="12700" algn="ctr">
              <a:solidFill>
                <a:srgbClr val="0192FF"/>
              </a:solidFill>
              <a:round/>
              <a:headEnd/>
              <a:tailEnd/>
            </a:ln>
          </p:spPr>
        </p:cxnSp>
        <p:cxnSp>
          <p:nvCxnSpPr>
            <p:cNvPr id="424" name="Straight Connector 114"/>
            <p:cNvCxnSpPr>
              <a:cxnSpLocks noChangeShapeType="1"/>
            </p:cNvCxnSpPr>
            <p:nvPr/>
          </p:nvCxnSpPr>
          <p:spPr bwMode="auto">
            <a:xfrm rot="4870270">
              <a:off x="1028806" y="5331823"/>
              <a:ext cx="66237" cy="897"/>
            </a:xfrm>
            <a:prstGeom prst="line">
              <a:avLst/>
            </a:prstGeom>
            <a:solidFill>
              <a:schemeClr val="bg1">
                <a:lumMod val="50000"/>
              </a:schemeClr>
            </a:solidFill>
            <a:ln w="12700" algn="ctr">
              <a:solidFill>
                <a:srgbClr val="0192FF"/>
              </a:solidFill>
              <a:round/>
              <a:headEnd/>
              <a:tailEnd/>
            </a:ln>
          </p:spPr>
        </p:cxnSp>
        <p:cxnSp>
          <p:nvCxnSpPr>
            <p:cNvPr id="425" name="Straight Connector 115"/>
            <p:cNvCxnSpPr>
              <a:cxnSpLocks noChangeShapeType="1"/>
            </p:cNvCxnSpPr>
            <p:nvPr/>
          </p:nvCxnSpPr>
          <p:spPr bwMode="auto">
            <a:xfrm rot="4870270">
              <a:off x="1051346" y="5327939"/>
              <a:ext cx="65342" cy="897"/>
            </a:xfrm>
            <a:prstGeom prst="line">
              <a:avLst/>
            </a:prstGeom>
            <a:solidFill>
              <a:schemeClr val="bg1">
                <a:lumMod val="50000"/>
              </a:schemeClr>
            </a:solidFill>
            <a:ln w="12700" algn="ctr">
              <a:solidFill>
                <a:srgbClr val="0192FF"/>
              </a:solidFill>
              <a:round/>
              <a:headEnd/>
              <a:tailEnd/>
            </a:ln>
          </p:spPr>
        </p:cxnSp>
        <p:cxnSp>
          <p:nvCxnSpPr>
            <p:cNvPr id="426" name="Straight Connector 116"/>
            <p:cNvCxnSpPr>
              <a:cxnSpLocks noChangeShapeType="1"/>
            </p:cNvCxnSpPr>
            <p:nvPr/>
          </p:nvCxnSpPr>
          <p:spPr bwMode="auto">
            <a:xfrm rot="4870270">
              <a:off x="1072620" y="5324635"/>
              <a:ext cx="65342" cy="897"/>
            </a:xfrm>
            <a:prstGeom prst="line">
              <a:avLst/>
            </a:prstGeom>
            <a:solidFill>
              <a:schemeClr val="bg1">
                <a:lumMod val="50000"/>
              </a:schemeClr>
            </a:solidFill>
            <a:ln w="12700" algn="ctr">
              <a:solidFill>
                <a:srgbClr val="0192FF"/>
              </a:solidFill>
              <a:round/>
              <a:headEnd/>
              <a:tailEnd/>
            </a:ln>
          </p:spPr>
        </p:cxnSp>
        <p:cxnSp>
          <p:nvCxnSpPr>
            <p:cNvPr id="427" name="Straight Connector 117"/>
            <p:cNvCxnSpPr>
              <a:cxnSpLocks noChangeShapeType="1"/>
            </p:cNvCxnSpPr>
            <p:nvPr/>
          </p:nvCxnSpPr>
          <p:spPr bwMode="auto">
            <a:xfrm rot="4870270">
              <a:off x="1093894" y="5321330"/>
              <a:ext cx="65342" cy="897"/>
            </a:xfrm>
            <a:prstGeom prst="line">
              <a:avLst/>
            </a:prstGeom>
            <a:solidFill>
              <a:schemeClr val="bg1">
                <a:lumMod val="50000"/>
              </a:schemeClr>
            </a:solidFill>
            <a:ln w="12700" algn="ctr">
              <a:solidFill>
                <a:srgbClr val="0192FF"/>
              </a:solidFill>
              <a:round/>
              <a:headEnd/>
              <a:tailEnd/>
            </a:ln>
          </p:spPr>
        </p:cxnSp>
        <p:cxnSp>
          <p:nvCxnSpPr>
            <p:cNvPr id="428" name="Straight Connector 118"/>
            <p:cNvCxnSpPr>
              <a:cxnSpLocks noChangeShapeType="1"/>
            </p:cNvCxnSpPr>
            <p:nvPr/>
          </p:nvCxnSpPr>
          <p:spPr bwMode="auto">
            <a:xfrm rot="4870270">
              <a:off x="1116055" y="5317888"/>
              <a:ext cx="65342" cy="897"/>
            </a:xfrm>
            <a:prstGeom prst="line">
              <a:avLst/>
            </a:prstGeom>
            <a:solidFill>
              <a:schemeClr val="bg1">
                <a:lumMod val="50000"/>
              </a:schemeClr>
            </a:solidFill>
            <a:ln w="12700" algn="ctr">
              <a:solidFill>
                <a:srgbClr val="0192FF"/>
              </a:solidFill>
              <a:round/>
              <a:headEnd/>
              <a:tailEnd/>
            </a:ln>
          </p:spPr>
        </p:cxnSp>
        <p:cxnSp>
          <p:nvCxnSpPr>
            <p:cNvPr id="429" name="Straight Connector 112"/>
            <p:cNvCxnSpPr>
              <a:cxnSpLocks noChangeShapeType="1"/>
            </p:cNvCxnSpPr>
            <p:nvPr/>
          </p:nvCxnSpPr>
          <p:spPr bwMode="auto">
            <a:xfrm>
              <a:off x="998996" y="5341481"/>
              <a:ext cx="4058" cy="34209"/>
            </a:xfrm>
            <a:prstGeom prst="line">
              <a:avLst/>
            </a:prstGeom>
            <a:solidFill>
              <a:schemeClr val="bg1">
                <a:lumMod val="50000"/>
              </a:schemeClr>
            </a:solidFill>
            <a:ln w="12700" algn="ctr">
              <a:solidFill>
                <a:srgbClr val="0192FF"/>
              </a:solidFill>
              <a:round/>
              <a:headEnd/>
              <a:tailEnd/>
            </a:ln>
          </p:spPr>
        </p:cxnSp>
        <p:cxnSp>
          <p:nvCxnSpPr>
            <p:cNvPr id="430" name="Straight Connector 429"/>
            <p:cNvCxnSpPr/>
            <p:nvPr/>
          </p:nvCxnSpPr>
          <p:spPr>
            <a:xfrm flipV="1">
              <a:off x="994475" y="5345885"/>
              <a:ext cx="172779" cy="31898"/>
            </a:xfrm>
            <a:prstGeom prst="line">
              <a:avLst/>
            </a:prstGeom>
            <a:grpFill/>
            <a:ln w="12700" algn="ctr">
              <a:solidFill>
                <a:srgbClr val="0192FF"/>
              </a:solidFill>
              <a:round/>
              <a:headEnd/>
              <a:tailEnd/>
            </a:ln>
          </p:spPr>
        </p:cxnSp>
        <p:cxnSp>
          <p:nvCxnSpPr>
            <p:cNvPr id="431" name="Straight Connector 430"/>
            <p:cNvCxnSpPr/>
            <p:nvPr/>
          </p:nvCxnSpPr>
          <p:spPr>
            <a:xfrm flipV="1">
              <a:off x="1025910" y="5279438"/>
              <a:ext cx="172779" cy="31898"/>
            </a:xfrm>
            <a:prstGeom prst="line">
              <a:avLst/>
            </a:prstGeom>
            <a:grpFill/>
            <a:ln w="12700" algn="ctr">
              <a:solidFill>
                <a:srgbClr val="0192FF"/>
              </a:solidFill>
              <a:round/>
              <a:headEnd/>
              <a:tailEnd/>
            </a:ln>
          </p:spPr>
        </p:cxnSp>
        <p:cxnSp>
          <p:nvCxnSpPr>
            <p:cNvPr id="432" name="Straight Connector 112"/>
            <p:cNvCxnSpPr>
              <a:cxnSpLocks noChangeShapeType="1"/>
            </p:cNvCxnSpPr>
            <p:nvPr/>
          </p:nvCxnSpPr>
          <p:spPr bwMode="auto">
            <a:xfrm>
              <a:off x="1185163" y="5279584"/>
              <a:ext cx="4058" cy="34209"/>
            </a:xfrm>
            <a:prstGeom prst="line">
              <a:avLst/>
            </a:prstGeom>
            <a:solidFill>
              <a:schemeClr val="bg1">
                <a:lumMod val="50000"/>
              </a:schemeClr>
            </a:solidFill>
            <a:ln w="12700" algn="ctr">
              <a:solidFill>
                <a:srgbClr val="0192FF"/>
              </a:solidFill>
              <a:round/>
              <a:headEnd/>
              <a:tailEnd/>
            </a:ln>
          </p:spPr>
        </p:cxnSp>
        <p:cxnSp>
          <p:nvCxnSpPr>
            <p:cNvPr id="433" name="Straight Connector 112"/>
            <p:cNvCxnSpPr>
              <a:cxnSpLocks noChangeShapeType="1"/>
            </p:cNvCxnSpPr>
            <p:nvPr/>
          </p:nvCxnSpPr>
          <p:spPr bwMode="auto">
            <a:xfrm>
              <a:off x="1165225" y="5284346"/>
              <a:ext cx="4058" cy="34209"/>
            </a:xfrm>
            <a:prstGeom prst="line">
              <a:avLst/>
            </a:prstGeom>
            <a:solidFill>
              <a:schemeClr val="bg1">
                <a:lumMod val="50000"/>
              </a:schemeClr>
            </a:solidFill>
            <a:ln w="12700" algn="ctr">
              <a:solidFill>
                <a:srgbClr val="0192FF"/>
              </a:solidFill>
              <a:round/>
              <a:headEnd/>
              <a:tailEnd/>
            </a:ln>
          </p:spPr>
        </p:cxnSp>
      </p:grpSp>
      <p:grpSp>
        <p:nvGrpSpPr>
          <p:cNvPr id="4" name="Group 5"/>
          <p:cNvGrpSpPr/>
          <p:nvPr/>
        </p:nvGrpSpPr>
        <p:grpSpPr>
          <a:xfrm rot="363096">
            <a:off x="2950624" y="2864671"/>
            <a:ext cx="420421" cy="409779"/>
            <a:chOff x="8554216" y="3781677"/>
            <a:chExt cx="299615" cy="257474"/>
          </a:xfrm>
          <a:solidFill>
            <a:schemeClr val="accent3">
              <a:lumMod val="40000"/>
              <a:lumOff val="60000"/>
            </a:schemeClr>
          </a:solidFill>
        </p:grpSpPr>
        <p:sp>
          <p:nvSpPr>
            <p:cNvPr id="420" name="Chord 419"/>
            <p:cNvSpPr/>
            <p:nvPr/>
          </p:nvSpPr>
          <p:spPr>
            <a:xfrm rot="17100000">
              <a:off x="8573232" y="3781677"/>
              <a:ext cx="257474" cy="257474"/>
            </a:xfrm>
            <a:prstGeom prst="chord">
              <a:avLst/>
            </a:prstGeom>
            <a:grpFill/>
            <a:ln w="3175" cap="flat" cmpd="sng" algn="ctr">
              <a:solidFill>
                <a:sysClr val="windowText" lastClr="000000"/>
              </a:solidFill>
              <a:prstDash val="solid"/>
            </a:ln>
            <a:effectLst/>
          </p:spPr>
          <p:txBody>
            <a:bodyPr rtlCol="0" anchor="ctr">
              <a:noAutofit/>
            </a:bodyPr>
            <a:lstStyle/>
            <a:p>
              <a:pPr algn="ctr" defTabSz="914356"/>
              <a:endParaRPr lang="en-US" sz="1200" kern="0" dirty="0">
                <a:latin typeface="Helvetica"/>
                <a:cs typeface="Helvetica"/>
              </a:endParaRPr>
            </a:p>
          </p:txBody>
        </p:sp>
        <p:sp>
          <p:nvSpPr>
            <p:cNvPr id="421" name="TextBox 420"/>
            <p:cNvSpPr txBox="1"/>
            <p:nvPr/>
          </p:nvSpPr>
          <p:spPr>
            <a:xfrm rot="21236904">
              <a:off x="8554216" y="3870832"/>
              <a:ext cx="299615" cy="140919"/>
            </a:xfrm>
            <a:prstGeom prst="rect">
              <a:avLst/>
            </a:prstGeom>
            <a:noFill/>
          </p:spPr>
          <p:txBody>
            <a:bodyPr wrap="square" lIns="0" tIns="0" rIns="0" bIns="0" rtlCol="0">
              <a:noAutofit/>
            </a:bodyPr>
            <a:lstStyle/>
            <a:p>
              <a:pPr algn="ctr" defTabSz="914356">
                <a:defRPr/>
              </a:pPr>
              <a:r>
                <a:rPr lang="en-US" sz="1200" b="1" kern="0" dirty="0">
                  <a:latin typeface="Helvetica"/>
                  <a:cs typeface="Helvetica"/>
                </a:rPr>
                <a:t>AGO</a:t>
              </a:r>
            </a:p>
          </p:txBody>
        </p:sp>
      </p:grpSp>
      <p:sp>
        <p:nvSpPr>
          <p:cNvPr id="7" name="TextBox 6"/>
          <p:cNvSpPr txBox="1"/>
          <p:nvPr/>
        </p:nvSpPr>
        <p:spPr>
          <a:xfrm>
            <a:off x="4926653" y="1426425"/>
            <a:ext cx="2492098" cy="584775"/>
          </a:xfrm>
          <a:prstGeom prst="rect">
            <a:avLst/>
          </a:prstGeom>
          <a:noFill/>
        </p:spPr>
        <p:txBody>
          <a:bodyPr wrap="square" rtlCol="0">
            <a:spAutoFit/>
          </a:bodyPr>
          <a:lstStyle/>
          <a:p>
            <a:pPr algn="ctr"/>
            <a:r>
              <a:rPr lang="en-US" sz="1600" b="1" dirty="0">
                <a:latin typeface="Helvetica"/>
                <a:cs typeface="Helvetica"/>
              </a:rPr>
              <a:t>Non-coding transcripts </a:t>
            </a:r>
          </a:p>
          <a:p>
            <a:pPr algn="ctr"/>
            <a:r>
              <a:rPr lang="en-US" sz="1600" b="1" dirty="0">
                <a:latin typeface="Helvetica"/>
                <a:cs typeface="Helvetica"/>
              </a:rPr>
              <a:t>from </a:t>
            </a:r>
            <a:r>
              <a:rPr lang="en-US" sz="1600" b="1" dirty="0">
                <a:solidFill>
                  <a:srgbClr val="00B050"/>
                </a:solidFill>
                <a:latin typeface="Helvetica"/>
                <a:cs typeface="Helvetica"/>
              </a:rPr>
              <a:t>Pol II</a:t>
            </a:r>
          </a:p>
        </p:txBody>
      </p:sp>
      <p:sp>
        <p:nvSpPr>
          <p:cNvPr id="8" name="TextBox 7"/>
          <p:cNvSpPr txBox="1"/>
          <p:nvPr/>
        </p:nvSpPr>
        <p:spPr>
          <a:xfrm>
            <a:off x="4701585" y="2441920"/>
            <a:ext cx="2992395" cy="338554"/>
          </a:xfrm>
          <a:prstGeom prst="rect">
            <a:avLst/>
          </a:prstGeom>
          <a:noFill/>
        </p:spPr>
        <p:txBody>
          <a:bodyPr wrap="square" rtlCol="0">
            <a:spAutoFit/>
          </a:bodyPr>
          <a:lstStyle/>
          <a:p>
            <a:pPr algn="ctr"/>
            <a:r>
              <a:rPr lang="en-US" sz="1600" b="1" dirty="0">
                <a:latin typeface="Arial" pitchFamily="34" charset="0"/>
                <a:cs typeface="Arial" pitchFamily="34" charset="0"/>
              </a:rPr>
              <a:t>miRNA guided cleavage</a:t>
            </a:r>
          </a:p>
        </p:txBody>
      </p:sp>
      <p:sp>
        <p:nvSpPr>
          <p:cNvPr id="9" name="TextBox 8"/>
          <p:cNvSpPr txBox="1"/>
          <p:nvPr/>
        </p:nvSpPr>
        <p:spPr>
          <a:xfrm>
            <a:off x="4701585" y="3084678"/>
            <a:ext cx="2992395" cy="584775"/>
          </a:xfrm>
          <a:prstGeom prst="rect">
            <a:avLst/>
          </a:prstGeom>
          <a:noFill/>
        </p:spPr>
        <p:txBody>
          <a:bodyPr wrap="square" rtlCol="0">
            <a:spAutoFit/>
          </a:bodyPr>
          <a:lstStyle/>
          <a:p>
            <a:pPr algn="ctr"/>
            <a:r>
              <a:rPr lang="en-US" sz="1600" b="1" dirty="0">
                <a:solidFill>
                  <a:srgbClr val="00B050"/>
                </a:solidFill>
                <a:latin typeface="Arial" pitchFamily="34" charset="0"/>
                <a:cs typeface="Arial" pitchFamily="34" charset="0"/>
              </a:rPr>
              <a:t>RDR6</a:t>
            </a:r>
            <a:r>
              <a:rPr lang="en-US" sz="1600" b="1" dirty="0">
                <a:latin typeface="Arial" pitchFamily="34" charset="0"/>
                <a:cs typeface="Arial" pitchFamily="34" charset="0"/>
              </a:rPr>
              <a:t> synthesizes the</a:t>
            </a:r>
          </a:p>
          <a:p>
            <a:pPr algn="ctr"/>
            <a:r>
              <a:rPr lang="en-US" sz="1600" b="1" dirty="0">
                <a:latin typeface="Arial" pitchFamily="34" charset="0"/>
                <a:cs typeface="Arial" pitchFamily="34" charset="0"/>
              </a:rPr>
              <a:t>reverse strand</a:t>
            </a:r>
          </a:p>
        </p:txBody>
      </p:sp>
      <p:sp>
        <p:nvSpPr>
          <p:cNvPr id="10" name="TextBox 9"/>
          <p:cNvSpPr txBox="1"/>
          <p:nvPr/>
        </p:nvSpPr>
        <p:spPr>
          <a:xfrm>
            <a:off x="4944670" y="5575463"/>
            <a:ext cx="2715584" cy="646331"/>
          </a:xfrm>
          <a:prstGeom prst="rect">
            <a:avLst/>
          </a:prstGeom>
          <a:solidFill>
            <a:schemeClr val="accent5">
              <a:lumMod val="20000"/>
              <a:lumOff val="80000"/>
            </a:schemeClr>
          </a:solidFill>
        </p:spPr>
        <p:txBody>
          <a:bodyPr wrap="square" rtlCol="0">
            <a:spAutoFit/>
          </a:bodyPr>
          <a:lstStyle/>
          <a:p>
            <a:pPr algn="ctr"/>
            <a:r>
              <a:rPr lang="en-US" b="1" dirty="0">
                <a:solidFill>
                  <a:srgbClr val="0000FF"/>
                </a:solidFill>
                <a:latin typeface="Arial" pitchFamily="34" charset="0"/>
                <a:cs typeface="Arial" pitchFamily="34" charset="0"/>
              </a:rPr>
              <a:t>biogenesis similar to tasi RNA</a:t>
            </a:r>
            <a:endParaRPr lang="en-US" b="1" dirty="0">
              <a:latin typeface="Arial" pitchFamily="34" charset="0"/>
              <a:cs typeface="Arial" pitchFamily="34" charset="0"/>
            </a:endParaRPr>
          </a:p>
        </p:txBody>
      </p:sp>
      <p:cxnSp>
        <p:nvCxnSpPr>
          <p:cNvPr id="11" name="Straight Connector 112"/>
          <p:cNvCxnSpPr>
            <a:cxnSpLocks noChangeShapeType="1"/>
          </p:cNvCxnSpPr>
          <p:nvPr/>
        </p:nvCxnSpPr>
        <p:spPr bwMode="auto">
          <a:xfrm rot="4859976">
            <a:off x="4031317" y="4743741"/>
            <a:ext cx="103992" cy="2519"/>
          </a:xfrm>
          <a:prstGeom prst="line">
            <a:avLst/>
          </a:prstGeom>
          <a:noFill/>
          <a:ln w="12700" algn="ctr">
            <a:solidFill>
              <a:schemeClr val="tx1">
                <a:lumMod val="50000"/>
                <a:lumOff val="50000"/>
              </a:schemeClr>
            </a:solidFill>
            <a:round/>
            <a:headEnd/>
            <a:tailEnd/>
          </a:ln>
        </p:spPr>
      </p:cxnSp>
      <p:cxnSp>
        <p:nvCxnSpPr>
          <p:cNvPr id="12" name="Straight Connector 112"/>
          <p:cNvCxnSpPr>
            <a:cxnSpLocks noChangeShapeType="1"/>
          </p:cNvCxnSpPr>
          <p:nvPr/>
        </p:nvCxnSpPr>
        <p:spPr bwMode="auto">
          <a:xfrm rot="4859976">
            <a:off x="4002807" y="4743742"/>
            <a:ext cx="103992" cy="2519"/>
          </a:xfrm>
          <a:prstGeom prst="line">
            <a:avLst/>
          </a:prstGeom>
          <a:noFill/>
          <a:ln w="12700" algn="ctr">
            <a:solidFill>
              <a:schemeClr val="tx1">
                <a:lumMod val="50000"/>
                <a:lumOff val="50000"/>
              </a:schemeClr>
            </a:solidFill>
            <a:round/>
            <a:headEnd/>
            <a:tailEnd/>
          </a:ln>
        </p:spPr>
      </p:cxnSp>
      <p:grpSp>
        <p:nvGrpSpPr>
          <p:cNvPr id="5" name="Group 12"/>
          <p:cNvGrpSpPr/>
          <p:nvPr/>
        </p:nvGrpSpPr>
        <p:grpSpPr>
          <a:xfrm rot="21070270">
            <a:off x="4416602" y="3685833"/>
            <a:ext cx="276921" cy="105419"/>
            <a:chOff x="3010020" y="1447800"/>
            <a:chExt cx="323269" cy="108499"/>
          </a:xfrm>
        </p:grpSpPr>
        <p:cxnSp>
          <p:nvCxnSpPr>
            <p:cNvPr id="410" name="Straight Connector 111"/>
            <p:cNvCxnSpPr>
              <a:cxnSpLocks noChangeShapeType="1"/>
            </p:cNvCxnSpPr>
            <p:nvPr/>
          </p:nvCxnSpPr>
          <p:spPr bwMode="auto">
            <a:xfrm rot="5400000">
              <a:off x="2957238" y="1500582"/>
              <a:ext cx="107033" cy="1469"/>
            </a:xfrm>
            <a:prstGeom prst="line">
              <a:avLst/>
            </a:prstGeom>
            <a:noFill/>
            <a:ln w="12700" algn="ctr">
              <a:solidFill>
                <a:schemeClr val="accent1">
                  <a:lumMod val="75000"/>
                </a:schemeClr>
              </a:solidFill>
              <a:round/>
              <a:headEnd/>
              <a:tailEnd/>
            </a:ln>
          </p:spPr>
        </p:cxnSp>
        <p:cxnSp>
          <p:nvCxnSpPr>
            <p:cNvPr id="411" name="Straight Connector 112"/>
            <p:cNvCxnSpPr>
              <a:cxnSpLocks noChangeShapeType="1"/>
            </p:cNvCxnSpPr>
            <p:nvPr/>
          </p:nvCxnSpPr>
          <p:spPr bwMode="auto">
            <a:xfrm rot="5400000">
              <a:off x="2993238" y="1499847"/>
              <a:ext cx="107032" cy="2939"/>
            </a:xfrm>
            <a:prstGeom prst="line">
              <a:avLst/>
            </a:prstGeom>
            <a:noFill/>
            <a:ln w="12700" algn="ctr">
              <a:solidFill>
                <a:schemeClr val="accent1">
                  <a:lumMod val="75000"/>
                </a:schemeClr>
              </a:solidFill>
              <a:round/>
              <a:headEnd/>
              <a:tailEnd/>
            </a:ln>
          </p:spPr>
        </p:cxnSp>
        <p:cxnSp>
          <p:nvCxnSpPr>
            <p:cNvPr id="412" name="Straight Connector 113"/>
            <p:cNvCxnSpPr>
              <a:cxnSpLocks noChangeShapeType="1"/>
            </p:cNvCxnSpPr>
            <p:nvPr/>
          </p:nvCxnSpPr>
          <p:spPr bwMode="auto">
            <a:xfrm rot="5400000">
              <a:off x="3029238" y="1500581"/>
              <a:ext cx="107032" cy="1470"/>
            </a:xfrm>
            <a:prstGeom prst="line">
              <a:avLst/>
            </a:prstGeom>
            <a:noFill/>
            <a:ln w="12700" algn="ctr">
              <a:solidFill>
                <a:schemeClr val="accent1">
                  <a:lumMod val="75000"/>
                </a:schemeClr>
              </a:solidFill>
              <a:round/>
              <a:headEnd/>
              <a:tailEnd/>
            </a:ln>
          </p:spPr>
        </p:cxnSp>
        <p:cxnSp>
          <p:nvCxnSpPr>
            <p:cNvPr id="413" name="Straight Connector 114"/>
            <p:cNvCxnSpPr>
              <a:cxnSpLocks noChangeShapeType="1"/>
            </p:cNvCxnSpPr>
            <p:nvPr/>
          </p:nvCxnSpPr>
          <p:spPr bwMode="auto">
            <a:xfrm rot="5400000">
              <a:off x="3063770" y="1501315"/>
              <a:ext cx="108499" cy="1470"/>
            </a:xfrm>
            <a:prstGeom prst="line">
              <a:avLst/>
            </a:prstGeom>
            <a:noFill/>
            <a:ln w="12700" algn="ctr">
              <a:solidFill>
                <a:schemeClr val="accent1">
                  <a:lumMod val="75000"/>
                </a:schemeClr>
              </a:solidFill>
              <a:round/>
              <a:headEnd/>
              <a:tailEnd/>
            </a:ln>
          </p:spPr>
        </p:cxnSp>
        <p:cxnSp>
          <p:nvCxnSpPr>
            <p:cNvPr id="414" name="Straight Connector 115"/>
            <p:cNvCxnSpPr>
              <a:cxnSpLocks noChangeShapeType="1"/>
            </p:cNvCxnSpPr>
            <p:nvPr/>
          </p:nvCxnSpPr>
          <p:spPr bwMode="auto">
            <a:xfrm rot="5400000">
              <a:off x="3101239" y="1500582"/>
              <a:ext cx="107033" cy="1469"/>
            </a:xfrm>
            <a:prstGeom prst="line">
              <a:avLst/>
            </a:prstGeom>
            <a:noFill/>
            <a:ln w="12700" algn="ctr">
              <a:solidFill>
                <a:schemeClr val="accent1">
                  <a:lumMod val="75000"/>
                </a:schemeClr>
              </a:solidFill>
              <a:round/>
              <a:headEnd/>
              <a:tailEnd/>
            </a:ln>
          </p:spPr>
        </p:cxnSp>
        <p:cxnSp>
          <p:nvCxnSpPr>
            <p:cNvPr id="415" name="Straight Connector 116"/>
            <p:cNvCxnSpPr>
              <a:cxnSpLocks noChangeShapeType="1"/>
            </p:cNvCxnSpPr>
            <p:nvPr/>
          </p:nvCxnSpPr>
          <p:spPr bwMode="auto">
            <a:xfrm rot="5400000">
              <a:off x="3136505" y="1500582"/>
              <a:ext cx="107033" cy="1469"/>
            </a:xfrm>
            <a:prstGeom prst="line">
              <a:avLst/>
            </a:prstGeom>
            <a:noFill/>
            <a:ln w="12700" algn="ctr">
              <a:solidFill>
                <a:schemeClr val="accent1">
                  <a:lumMod val="75000"/>
                </a:schemeClr>
              </a:solidFill>
              <a:round/>
              <a:headEnd/>
              <a:tailEnd/>
            </a:ln>
          </p:spPr>
        </p:cxnSp>
        <p:cxnSp>
          <p:nvCxnSpPr>
            <p:cNvPr id="416" name="Straight Connector 117"/>
            <p:cNvCxnSpPr>
              <a:cxnSpLocks noChangeShapeType="1"/>
            </p:cNvCxnSpPr>
            <p:nvPr/>
          </p:nvCxnSpPr>
          <p:spPr bwMode="auto">
            <a:xfrm rot="5400000">
              <a:off x="3171771" y="1500582"/>
              <a:ext cx="107033" cy="1469"/>
            </a:xfrm>
            <a:prstGeom prst="line">
              <a:avLst/>
            </a:prstGeom>
            <a:noFill/>
            <a:ln w="12700" algn="ctr">
              <a:solidFill>
                <a:schemeClr val="accent1">
                  <a:lumMod val="75000"/>
                </a:schemeClr>
              </a:solidFill>
              <a:round/>
              <a:headEnd/>
              <a:tailEnd/>
            </a:ln>
          </p:spPr>
        </p:cxnSp>
        <p:cxnSp>
          <p:nvCxnSpPr>
            <p:cNvPr id="417" name="Straight Connector 118"/>
            <p:cNvCxnSpPr>
              <a:cxnSpLocks noChangeShapeType="1"/>
            </p:cNvCxnSpPr>
            <p:nvPr/>
          </p:nvCxnSpPr>
          <p:spPr bwMode="auto">
            <a:xfrm rot="5400000">
              <a:off x="3208506" y="1500582"/>
              <a:ext cx="107033" cy="1470"/>
            </a:xfrm>
            <a:prstGeom prst="line">
              <a:avLst/>
            </a:prstGeom>
            <a:noFill/>
            <a:ln w="12700" algn="ctr">
              <a:solidFill>
                <a:schemeClr val="accent1">
                  <a:lumMod val="75000"/>
                </a:schemeClr>
              </a:solidFill>
              <a:round/>
              <a:headEnd/>
              <a:tailEnd/>
            </a:ln>
          </p:spPr>
        </p:cxnSp>
        <p:cxnSp>
          <p:nvCxnSpPr>
            <p:cNvPr id="418" name="Straight Connector 119"/>
            <p:cNvCxnSpPr>
              <a:cxnSpLocks noChangeShapeType="1"/>
            </p:cNvCxnSpPr>
            <p:nvPr/>
          </p:nvCxnSpPr>
          <p:spPr bwMode="auto">
            <a:xfrm rot="5400000">
              <a:off x="3243038" y="1501315"/>
              <a:ext cx="108499" cy="1470"/>
            </a:xfrm>
            <a:prstGeom prst="line">
              <a:avLst/>
            </a:prstGeom>
            <a:noFill/>
            <a:ln w="12700" algn="ctr">
              <a:solidFill>
                <a:schemeClr val="accent1">
                  <a:lumMod val="75000"/>
                </a:schemeClr>
              </a:solidFill>
              <a:round/>
              <a:headEnd/>
              <a:tailEnd/>
            </a:ln>
          </p:spPr>
        </p:cxnSp>
        <p:cxnSp>
          <p:nvCxnSpPr>
            <p:cNvPr id="419" name="Straight Connector 120"/>
            <p:cNvCxnSpPr>
              <a:cxnSpLocks noChangeShapeType="1"/>
            </p:cNvCxnSpPr>
            <p:nvPr/>
          </p:nvCxnSpPr>
          <p:spPr bwMode="auto">
            <a:xfrm rot="5400000">
              <a:off x="3278304" y="1501315"/>
              <a:ext cx="108499" cy="1470"/>
            </a:xfrm>
            <a:prstGeom prst="line">
              <a:avLst/>
            </a:prstGeom>
            <a:noFill/>
            <a:ln w="12700" algn="ctr">
              <a:solidFill>
                <a:schemeClr val="accent1">
                  <a:lumMod val="75000"/>
                </a:schemeClr>
              </a:solidFill>
              <a:round/>
              <a:headEnd/>
              <a:tailEnd/>
            </a:ln>
          </p:spPr>
        </p:cxnSp>
      </p:grpSp>
      <p:grpSp>
        <p:nvGrpSpPr>
          <p:cNvPr id="6" name="Group 13"/>
          <p:cNvGrpSpPr/>
          <p:nvPr/>
        </p:nvGrpSpPr>
        <p:grpSpPr>
          <a:xfrm rot="320971">
            <a:off x="4112609" y="3670841"/>
            <a:ext cx="276921" cy="105419"/>
            <a:chOff x="3010020" y="1447800"/>
            <a:chExt cx="323269" cy="108499"/>
          </a:xfrm>
        </p:grpSpPr>
        <p:cxnSp>
          <p:nvCxnSpPr>
            <p:cNvPr id="400" name="Straight Connector 111"/>
            <p:cNvCxnSpPr>
              <a:cxnSpLocks noChangeShapeType="1"/>
            </p:cNvCxnSpPr>
            <p:nvPr/>
          </p:nvCxnSpPr>
          <p:spPr bwMode="auto">
            <a:xfrm rot="5400000">
              <a:off x="2957238" y="1500582"/>
              <a:ext cx="107033" cy="1469"/>
            </a:xfrm>
            <a:prstGeom prst="line">
              <a:avLst/>
            </a:prstGeom>
            <a:noFill/>
            <a:ln w="12700" algn="ctr">
              <a:solidFill>
                <a:schemeClr val="accent1">
                  <a:lumMod val="75000"/>
                </a:schemeClr>
              </a:solidFill>
              <a:round/>
              <a:headEnd/>
              <a:tailEnd/>
            </a:ln>
          </p:spPr>
        </p:cxnSp>
        <p:cxnSp>
          <p:nvCxnSpPr>
            <p:cNvPr id="401" name="Straight Connector 112"/>
            <p:cNvCxnSpPr>
              <a:cxnSpLocks noChangeShapeType="1"/>
            </p:cNvCxnSpPr>
            <p:nvPr/>
          </p:nvCxnSpPr>
          <p:spPr bwMode="auto">
            <a:xfrm rot="5400000">
              <a:off x="2993238" y="1499847"/>
              <a:ext cx="107032" cy="2939"/>
            </a:xfrm>
            <a:prstGeom prst="line">
              <a:avLst/>
            </a:prstGeom>
            <a:noFill/>
            <a:ln w="12700" algn="ctr">
              <a:solidFill>
                <a:schemeClr val="accent1">
                  <a:lumMod val="75000"/>
                </a:schemeClr>
              </a:solidFill>
              <a:round/>
              <a:headEnd/>
              <a:tailEnd/>
            </a:ln>
          </p:spPr>
        </p:cxnSp>
        <p:cxnSp>
          <p:nvCxnSpPr>
            <p:cNvPr id="402" name="Straight Connector 113"/>
            <p:cNvCxnSpPr>
              <a:cxnSpLocks noChangeShapeType="1"/>
            </p:cNvCxnSpPr>
            <p:nvPr/>
          </p:nvCxnSpPr>
          <p:spPr bwMode="auto">
            <a:xfrm rot="5400000">
              <a:off x="3029238" y="1500581"/>
              <a:ext cx="107032" cy="1470"/>
            </a:xfrm>
            <a:prstGeom prst="line">
              <a:avLst/>
            </a:prstGeom>
            <a:noFill/>
            <a:ln w="12700" algn="ctr">
              <a:solidFill>
                <a:schemeClr val="accent1">
                  <a:lumMod val="75000"/>
                </a:schemeClr>
              </a:solidFill>
              <a:round/>
              <a:headEnd/>
              <a:tailEnd/>
            </a:ln>
          </p:spPr>
        </p:cxnSp>
        <p:cxnSp>
          <p:nvCxnSpPr>
            <p:cNvPr id="403" name="Straight Connector 114"/>
            <p:cNvCxnSpPr>
              <a:cxnSpLocks noChangeShapeType="1"/>
            </p:cNvCxnSpPr>
            <p:nvPr/>
          </p:nvCxnSpPr>
          <p:spPr bwMode="auto">
            <a:xfrm rot="5400000">
              <a:off x="3063770" y="1501315"/>
              <a:ext cx="108499" cy="1470"/>
            </a:xfrm>
            <a:prstGeom prst="line">
              <a:avLst/>
            </a:prstGeom>
            <a:noFill/>
            <a:ln w="12700" algn="ctr">
              <a:solidFill>
                <a:schemeClr val="accent1">
                  <a:lumMod val="75000"/>
                </a:schemeClr>
              </a:solidFill>
              <a:round/>
              <a:headEnd/>
              <a:tailEnd/>
            </a:ln>
          </p:spPr>
        </p:cxnSp>
        <p:cxnSp>
          <p:nvCxnSpPr>
            <p:cNvPr id="404" name="Straight Connector 115"/>
            <p:cNvCxnSpPr>
              <a:cxnSpLocks noChangeShapeType="1"/>
            </p:cNvCxnSpPr>
            <p:nvPr/>
          </p:nvCxnSpPr>
          <p:spPr bwMode="auto">
            <a:xfrm rot="5400000">
              <a:off x="3101239" y="1500582"/>
              <a:ext cx="107033" cy="1469"/>
            </a:xfrm>
            <a:prstGeom prst="line">
              <a:avLst/>
            </a:prstGeom>
            <a:noFill/>
            <a:ln w="12700" algn="ctr">
              <a:solidFill>
                <a:schemeClr val="accent1">
                  <a:lumMod val="75000"/>
                </a:schemeClr>
              </a:solidFill>
              <a:round/>
              <a:headEnd/>
              <a:tailEnd/>
            </a:ln>
          </p:spPr>
        </p:cxnSp>
        <p:cxnSp>
          <p:nvCxnSpPr>
            <p:cNvPr id="405" name="Straight Connector 116"/>
            <p:cNvCxnSpPr>
              <a:cxnSpLocks noChangeShapeType="1"/>
            </p:cNvCxnSpPr>
            <p:nvPr/>
          </p:nvCxnSpPr>
          <p:spPr bwMode="auto">
            <a:xfrm rot="5400000">
              <a:off x="3136505" y="1500582"/>
              <a:ext cx="107033" cy="1469"/>
            </a:xfrm>
            <a:prstGeom prst="line">
              <a:avLst/>
            </a:prstGeom>
            <a:noFill/>
            <a:ln w="12700" algn="ctr">
              <a:solidFill>
                <a:schemeClr val="accent1">
                  <a:lumMod val="75000"/>
                </a:schemeClr>
              </a:solidFill>
              <a:round/>
              <a:headEnd/>
              <a:tailEnd/>
            </a:ln>
          </p:spPr>
        </p:cxnSp>
        <p:cxnSp>
          <p:nvCxnSpPr>
            <p:cNvPr id="406" name="Straight Connector 117"/>
            <p:cNvCxnSpPr>
              <a:cxnSpLocks noChangeShapeType="1"/>
            </p:cNvCxnSpPr>
            <p:nvPr/>
          </p:nvCxnSpPr>
          <p:spPr bwMode="auto">
            <a:xfrm rot="5400000">
              <a:off x="3171771" y="1500582"/>
              <a:ext cx="107033" cy="1469"/>
            </a:xfrm>
            <a:prstGeom prst="line">
              <a:avLst/>
            </a:prstGeom>
            <a:noFill/>
            <a:ln w="12700" algn="ctr">
              <a:solidFill>
                <a:schemeClr val="accent1">
                  <a:lumMod val="75000"/>
                </a:schemeClr>
              </a:solidFill>
              <a:round/>
              <a:headEnd/>
              <a:tailEnd/>
            </a:ln>
          </p:spPr>
        </p:cxnSp>
        <p:cxnSp>
          <p:nvCxnSpPr>
            <p:cNvPr id="407" name="Straight Connector 118"/>
            <p:cNvCxnSpPr>
              <a:cxnSpLocks noChangeShapeType="1"/>
            </p:cNvCxnSpPr>
            <p:nvPr/>
          </p:nvCxnSpPr>
          <p:spPr bwMode="auto">
            <a:xfrm rot="5400000">
              <a:off x="3208506" y="1500582"/>
              <a:ext cx="107033" cy="1470"/>
            </a:xfrm>
            <a:prstGeom prst="line">
              <a:avLst/>
            </a:prstGeom>
            <a:noFill/>
            <a:ln w="12700" algn="ctr">
              <a:solidFill>
                <a:schemeClr val="accent1">
                  <a:lumMod val="75000"/>
                </a:schemeClr>
              </a:solidFill>
              <a:round/>
              <a:headEnd/>
              <a:tailEnd/>
            </a:ln>
          </p:spPr>
        </p:cxnSp>
        <p:cxnSp>
          <p:nvCxnSpPr>
            <p:cNvPr id="408" name="Straight Connector 119"/>
            <p:cNvCxnSpPr>
              <a:cxnSpLocks noChangeShapeType="1"/>
            </p:cNvCxnSpPr>
            <p:nvPr/>
          </p:nvCxnSpPr>
          <p:spPr bwMode="auto">
            <a:xfrm rot="5400000">
              <a:off x="3243038" y="1501315"/>
              <a:ext cx="108499" cy="1470"/>
            </a:xfrm>
            <a:prstGeom prst="line">
              <a:avLst/>
            </a:prstGeom>
            <a:noFill/>
            <a:ln w="12700" algn="ctr">
              <a:solidFill>
                <a:schemeClr val="accent1">
                  <a:lumMod val="75000"/>
                </a:schemeClr>
              </a:solidFill>
              <a:round/>
              <a:headEnd/>
              <a:tailEnd/>
            </a:ln>
          </p:spPr>
        </p:cxnSp>
        <p:cxnSp>
          <p:nvCxnSpPr>
            <p:cNvPr id="409" name="Straight Connector 120"/>
            <p:cNvCxnSpPr>
              <a:cxnSpLocks noChangeShapeType="1"/>
            </p:cNvCxnSpPr>
            <p:nvPr/>
          </p:nvCxnSpPr>
          <p:spPr bwMode="auto">
            <a:xfrm rot="5400000">
              <a:off x="3278304" y="1501315"/>
              <a:ext cx="108499" cy="1470"/>
            </a:xfrm>
            <a:prstGeom prst="line">
              <a:avLst/>
            </a:prstGeom>
            <a:noFill/>
            <a:ln w="12700" algn="ctr">
              <a:solidFill>
                <a:schemeClr val="accent1">
                  <a:lumMod val="75000"/>
                </a:schemeClr>
              </a:solidFill>
              <a:round/>
              <a:headEnd/>
              <a:tailEnd/>
            </a:ln>
          </p:spPr>
        </p:cxnSp>
      </p:grpSp>
      <p:grpSp>
        <p:nvGrpSpPr>
          <p:cNvPr id="13" name="Group 14"/>
          <p:cNvGrpSpPr/>
          <p:nvPr/>
        </p:nvGrpSpPr>
        <p:grpSpPr>
          <a:xfrm rot="21059976">
            <a:off x="3816810" y="3648772"/>
            <a:ext cx="276921" cy="105419"/>
            <a:chOff x="3010020" y="1447800"/>
            <a:chExt cx="323269" cy="108499"/>
          </a:xfrm>
        </p:grpSpPr>
        <p:cxnSp>
          <p:nvCxnSpPr>
            <p:cNvPr id="390" name="Straight Connector 111"/>
            <p:cNvCxnSpPr>
              <a:cxnSpLocks noChangeShapeType="1"/>
            </p:cNvCxnSpPr>
            <p:nvPr/>
          </p:nvCxnSpPr>
          <p:spPr bwMode="auto">
            <a:xfrm rot="5400000">
              <a:off x="2957238" y="1500582"/>
              <a:ext cx="107033" cy="1469"/>
            </a:xfrm>
            <a:prstGeom prst="line">
              <a:avLst/>
            </a:prstGeom>
            <a:noFill/>
            <a:ln w="12700" algn="ctr">
              <a:solidFill>
                <a:schemeClr val="accent1">
                  <a:lumMod val="75000"/>
                </a:schemeClr>
              </a:solidFill>
              <a:round/>
              <a:headEnd/>
              <a:tailEnd/>
            </a:ln>
          </p:spPr>
        </p:cxnSp>
        <p:cxnSp>
          <p:nvCxnSpPr>
            <p:cNvPr id="391" name="Straight Connector 112"/>
            <p:cNvCxnSpPr>
              <a:cxnSpLocks noChangeShapeType="1"/>
            </p:cNvCxnSpPr>
            <p:nvPr/>
          </p:nvCxnSpPr>
          <p:spPr bwMode="auto">
            <a:xfrm rot="5400000">
              <a:off x="2993238" y="1499847"/>
              <a:ext cx="107032" cy="2939"/>
            </a:xfrm>
            <a:prstGeom prst="line">
              <a:avLst/>
            </a:prstGeom>
            <a:noFill/>
            <a:ln w="12700" algn="ctr">
              <a:solidFill>
                <a:schemeClr val="accent1">
                  <a:lumMod val="75000"/>
                </a:schemeClr>
              </a:solidFill>
              <a:round/>
              <a:headEnd/>
              <a:tailEnd/>
            </a:ln>
          </p:spPr>
        </p:cxnSp>
        <p:cxnSp>
          <p:nvCxnSpPr>
            <p:cNvPr id="392" name="Straight Connector 113"/>
            <p:cNvCxnSpPr>
              <a:cxnSpLocks noChangeShapeType="1"/>
            </p:cNvCxnSpPr>
            <p:nvPr/>
          </p:nvCxnSpPr>
          <p:spPr bwMode="auto">
            <a:xfrm rot="5400000">
              <a:off x="3029238" y="1500581"/>
              <a:ext cx="107032" cy="1470"/>
            </a:xfrm>
            <a:prstGeom prst="line">
              <a:avLst/>
            </a:prstGeom>
            <a:noFill/>
            <a:ln w="12700" algn="ctr">
              <a:solidFill>
                <a:schemeClr val="accent1">
                  <a:lumMod val="75000"/>
                </a:schemeClr>
              </a:solidFill>
              <a:round/>
              <a:headEnd/>
              <a:tailEnd/>
            </a:ln>
          </p:spPr>
        </p:cxnSp>
        <p:cxnSp>
          <p:nvCxnSpPr>
            <p:cNvPr id="393" name="Straight Connector 114"/>
            <p:cNvCxnSpPr>
              <a:cxnSpLocks noChangeShapeType="1"/>
            </p:cNvCxnSpPr>
            <p:nvPr/>
          </p:nvCxnSpPr>
          <p:spPr bwMode="auto">
            <a:xfrm rot="5400000">
              <a:off x="3063770" y="1501315"/>
              <a:ext cx="108499" cy="1470"/>
            </a:xfrm>
            <a:prstGeom prst="line">
              <a:avLst/>
            </a:prstGeom>
            <a:noFill/>
            <a:ln w="12700" algn="ctr">
              <a:solidFill>
                <a:schemeClr val="accent1">
                  <a:lumMod val="75000"/>
                </a:schemeClr>
              </a:solidFill>
              <a:round/>
              <a:headEnd/>
              <a:tailEnd/>
            </a:ln>
          </p:spPr>
        </p:cxnSp>
        <p:cxnSp>
          <p:nvCxnSpPr>
            <p:cNvPr id="394" name="Straight Connector 115"/>
            <p:cNvCxnSpPr>
              <a:cxnSpLocks noChangeShapeType="1"/>
            </p:cNvCxnSpPr>
            <p:nvPr/>
          </p:nvCxnSpPr>
          <p:spPr bwMode="auto">
            <a:xfrm rot="5400000">
              <a:off x="3101239" y="1500582"/>
              <a:ext cx="107033" cy="1469"/>
            </a:xfrm>
            <a:prstGeom prst="line">
              <a:avLst/>
            </a:prstGeom>
            <a:noFill/>
            <a:ln w="12700" algn="ctr">
              <a:solidFill>
                <a:schemeClr val="accent1">
                  <a:lumMod val="75000"/>
                </a:schemeClr>
              </a:solidFill>
              <a:round/>
              <a:headEnd/>
              <a:tailEnd/>
            </a:ln>
          </p:spPr>
        </p:cxnSp>
        <p:cxnSp>
          <p:nvCxnSpPr>
            <p:cNvPr id="395" name="Straight Connector 116"/>
            <p:cNvCxnSpPr>
              <a:cxnSpLocks noChangeShapeType="1"/>
            </p:cNvCxnSpPr>
            <p:nvPr/>
          </p:nvCxnSpPr>
          <p:spPr bwMode="auto">
            <a:xfrm rot="5400000">
              <a:off x="3136505" y="1500582"/>
              <a:ext cx="107033" cy="1469"/>
            </a:xfrm>
            <a:prstGeom prst="line">
              <a:avLst/>
            </a:prstGeom>
            <a:noFill/>
            <a:ln w="12700" algn="ctr">
              <a:solidFill>
                <a:schemeClr val="accent1">
                  <a:lumMod val="75000"/>
                </a:schemeClr>
              </a:solidFill>
              <a:round/>
              <a:headEnd/>
              <a:tailEnd/>
            </a:ln>
          </p:spPr>
        </p:cxnSp>
        <p:cxnSp>
          <p:nvCxnSpPr>
            <p:cNvPr id="396" name="Straight Connector 117"/>
            <p:cNvCxnSpPr>
              <a:cxnSpLocks noChangeShapeType="1"/>
            </p:cNvCxnSpPr>
            <p:nvPr/>
          </p:nvCxnSpPr>
          <p:spPr bwMode="auto">
            <a:xfrm rot="5400000">
              <a:off x="3171771" y="1500582"/>
              <a:ext cx="107033" cy="1469"/>
            </a:xfrm>
            <a:prstGeom prst="line">
              <a:avLst/>
            </a:prstGeom>
            <a:noFill/>
            <a:ln w="12700" algn="ctr">
              <a:solidFill>
                <a:schemeClr val="accent1">
                  <a:lumMod val="75000"/>
                </a:schemeClr>
              </a:solidFill>
              <a:round/>
              <a:headEnd/>
              <a:tailEnd/>
            </a:ln>
          </p:spPr>
        </p:cxnSp>
        <p:cxnSp>
          <p:nvCxnSpPr>
            <p:cNvPr id="397" name="Straight Connector 118"/>
            <p:cNvCxnSpPr>
              <a:cxnSpLocks noChangeShapeType="1"/>
            </p:cNvCxnSpPr>
            <p:nvPr/>
          </p:nvCxnSpPr>
          <p:spPr bwMode="auto">
            <a:xfrm rot="5400000">
              <a:off x="3208506" y="1500582"/>
              <a:ext cx="107033" cy="1470"/>
            </a:xfrm>
            <a:prstGeom prst="line">
              <a:avLst/>
            </a:prstGeom>
            <a:noFill/>
            <a:ln w="12700" algn="ctr">
              <a:solidFill>
                <a:schemeClr val="accent1">
                  <a:lumMod val="75000"/>
                </a:schemeClr>
              </a:solidFill>
              <a:round/>
              <a:headEnd/>
              <a:tailEnd/>
            </a:ln>
          </p:spPr>
        </p:cxnSp>
        <p:cxnSp>
          <p:nvCxnSpPr>
            <p:cNvPr id="398" name="Straight Connector 119"/>
            <p:cNvCxnSpPr>
              <a:cxnSpLocks noChangeShapeType="1"/>
            </p:cNvCxnSpPr>
            <p:nvPr/>
          </p:nvCxnSpPr>
          <p:spPr bwMode="auto">
            <a:xfrm rot="5400000">
              <a:off x="3243038" y="1501315"/>
              <a:ext cx="108499" cy="1470"/>
            </a:xfrm>
            <a:prstGeom prst="line">
              <a:avLst/>
            </a:prstGeom>
            <a:noFill/>
            <a:ln w="12700" algn="ctr">
              <a:solidFill>
                <a:schemeClr val="accent1">
                  <a:lumMod val="75000"/>
                </a:schemeClr>
              </a:solidFill>
              <a:round/>
              <a:headEnd/>
              <a:tailEnd/>
            </a:ln>
          </p:spPr>
        </p:cxnSp>
        <p:cxnSp>
          <p:nvCxnSpPr>
            <p:cNvPr id="399" name="Straight Connector 120"/>
            <p:cNvCxnSpPr>
              <a:cxnSpLocks noChangeShapeType="1"/>
            </p:cNvCxnSpPr>
            <p:nvPr/>
          </p:nvCxnSpPr>
          <p:spPr bwMode="auto">
            <a:xfrm rot="5400000">
              <a:off x="3278304" y="1501315"/>
              <a:ext cx="108499" cy="1470"/>
            </a:xfrm>
            <a:prstGeom prst="line">
              <a:avLst/>
            </a:prstGeom>
            <a:noFill/>
            <a:ln w="12700" algn="ctr">
              <a:solidFill>
                <a:schemeClr val="accent1">
                  <a:lumMod val="75000"/>
                </a:schemeClr>
              </a:solidFill>
              <a:round/>
              <a:headEnd/>
              <a:tailEnd/>
            </a:ln>
          </p:spPr>
        </p:cxnSp>
      </p:grpSp>
      <p:sp>
        <p:nvSpPr>
          <p:cNvPr id="16" name="Freeform 13"/>
          <p:cNvSpPr>
            <a:spLocks/>
          </p:cNvSpPr>
          <p:nvPr/>
        </p:nvSpPr>
        <p:spPr bwMode="auto">
          <a:xfrm>
            <a:off x="3747614" y="3753390"/>
            <a:ext cx="956892" cy="63661"/>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8211"/>
              <a:gd name="connsiteY0" fmla="*/ 4634 h 9180"/>
              <a:gd name="connsiteX1" fmla="*/ 1779 w 8211"/>
              <a:gd name="connsiteY1" fmla="*/ 9024 h 9180"/>
              <a:gd name="connsiteX2" fmla="*/ 3461 w 8211"/>
              <a:gd name="connsiteY2" fmla="*/ 0 h 9180"/>
              <a:gd name="connsiteX3" fmla="*/ 5517 w 8211"/>
              <a:gd name="connsiteY3" fmla="*/ 9024 h 9180"/>
              <a:gd name="connsiteX4" fmla="*/ 7242 w 8211"/>
              <a:gd name="connsiteY4" fmla="*/ 5610 h 9180"/>
              <a:gd name="connsiteX5" fmla="*/ 8211 w 8211"/>
              <a:gd name="connsiteY5" fmla="*/ 5610 h 9180"/>
              <a:gd name="connsiteX0" fmla="*/ 0 w 7833"/>
              <a:gd name="connsiteY0" fmla="*/ 9830 h 9999"/>
              <a:gd name="connsiteX1" fmla="*/ 2048 w 7833"/>
              <a:gd name="connsiteY1" fmla="*/ 0 h 9999"/>
              <a:gd name="connsiteX2" fmla="*/ 4552 w 7833"/>
              <a:gd name="connsiteY2" fmla="*/ 9830 h 9999"/>
              <a:gd name="connsiteX3" fmla="*/ 6653 w 7833"/>
              <a:gd name="connsiteY3" fmla="*/ 6111 h 9999"/>
              <a:gd name="connsiteX4" fmla="*/ 7833 w 7833"/>
              <a:gd name="connsiteY4" fmla="*/ 6111 h 9999"/>
              <a:gd name="connsiteX0" fmla="*/ 0 w 8494"/>
              <a:gd name="connsiteY0" fmla="*/ 9831 h 10000"/>
              <a:gd name="connsiteX1" fmla="*/ 2615 w 8494"/>
              <a:gd name="connsiteY1" fmla="*/ 0 h 10000"/>
              <a:gd name="connsiteX2" fmla="*/ 5811 w 8494"/>
              <a:gd name="connsiteY2" fmla="*/ 9831 h 10000"/>
              <a:gd name="connsiteX3" fmla="*/ 8494 w 8494"/>
              <a:gd name="connsiteY3" fmla="*/ 6112 h 10000"/>
              <a:gd name="connsiteX0" fmla="*/ 0 w 10000"/>
              <a:gd name="connsiteY0" fmla="*/ 9836 h 9836"/>
              <a:gd name="connsiteX1" fmla="*/ 3079 w 10000"/>
              <a:gd name="connsiteY1" fmla="*/ 5 h 9836"/>
              <a:gd name="connsiteX2" fmla="*/ 6841 w 10000"/>
              <a:gd name="connsiteY2" fmla="*/ 8440 h 9836"/>
              <a:gd name="connsiteX3" fmla="*/ 10000 w 10000"/>
              <a:gd name="connsiteY3" fmla="*/ 6117 h 9836"/>
              <a:gd name="connsiteX0" fmla="*/ 0 w 10000"/>
              <a:gd name="connsiteY0" fmla="*/ 8936 h 8936"/>
              <a:gd name="connsiteX1" fmla="*/ 3052 w 10000"/>
              <a:gd name="connsiteY1" fmla="*/ 6 h 8936"/>
              <a:gd name="connsiteX2" fmla="*/ 6841 w 10000"/>
              <a:gd name="connsiteY2" fmla="*/ 7517 h 8936"/>
              <a:gd name="connsiteX3" fmla="*/ 10000 w 10000"/>
              <a:gd name="connsiteY3" fmla="*/ 5155 h 8936"/>
              <a:gd name="connsiteX0" fmla="*/ 0 w 10137"/>
              <a:gd name="connsiteY0" fmla="*/ 5654 h 8622"/>
              <a:gd name="connsiteX1" fmla="*/ 3189 w 10137"/>
              <a:gd name="connsiteY1" fmla="*/ 29 h 8622"/>
              <a:gd name="connsiteX2" fmla="*/ 6978 w 10137"/>
              <a:gd name="connsiteY2" fmla="*/ 8434 h 8622"/>
              <a:gd name="connsiteX3" fmla="*/ 10137 w 10137"/>
              <a:gd name="connsiteY3" fmla="*/ 5791 h 8622"/>
            </a:gdLst>
            <a:ahLst/>
            <a:cxnLst>
              <a:cxn ang="0">
                <a:pos x="connsiteX0" y="connsiteY0"/>
              </a:cxn>
              <a:cxn ang="0">
                <a:pos x="connsiteX1" y="connsiteY1"/>
              </a:cxn>
              <a:cxn ang="0">
                <a:pos x="connsiteX2" y="connsiteY2"/>
              </a:cxn>
              <a:cxn ang="0">
                <a:pos x="connsiteX3" y="connsiteY3"/>
              </a:cxn>
            </a:cxnLst>
            <a:rect l="l" t="t" r="r" b="b"/>
            <a:pathLst>
              <a:path w="10137" h="8622">
                <a:moveTo>
                  <a:pt x="0" y="5654"/>
                </a:moveTo>
                <a:cubicBezTo>
                  <a:pt x="1053" y="4749"/>
                  <a:pt x="2026" y="-434"/>
                  <a:pt x="3189" y="29"/>
                </a:cubicBezTo>
                <a:cubicBezTo>
                  <a:pt x="4352" y="492"/>
                  <a:pt x="5820" y="7474"/>
                  <a:pt x="6978" y="8434"/>
                </a:cubicBezTo>
                <a:cubicBezTo>
                  <a:pt x="8136" y="9394"/>
                  <a:pt x="9318" y="6396"/>
                  <a:pt x="10137" y="5791"/>
                </a:cubicBezTo>
              </a:path>
            </a:pathLst>
          </a:custGeom>
          <a:noFill/>
          <a:ln w="38100">
            <a:solidFill>
              <a:schemeClr val="accent1">
                <a:lumMod val="75000"/>
              </a:scheme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17" name="Text Box 16"/>
          <p:cNvSpPr txBox="1">
            <a:spLocks noChangeArrowheads="1"/>
          </p:cNvSpPr>
          <p:nvPr/>
        </p:nvSpPr>
        <p:spPr bwMode="auto">
          <a:xfrm>
            <a:off x="2053470" y="2709121"/>
            <a:ext cx="351187" cy="270668"/>
          </a:xfrm>
          <a:prstGeom prst="rect">
            <a:avLst/>
          </a:prstGeom>
          <a:noFill/>
          <a:ln w="9525">
            <a:noFill/>
            <a:miter lim="800000"/>
            <a:headEnd/>
            <a:tailEnd/>
          </a:ln>
        </p:spPr>
        <p:txBody>
          <a:bodyPr wrap="none" lIns="64008" tIns="32004" rIns="64008" bIns="32004">
            <a:noAutofit/>
          </a:bodyPr>
          <a:lstStyle/>
          <a:p>
            <a:pPr algn="ctr" defTabSz="639731" fontAlgn="base">
              <a:lnSpc>
                <a:spcPts val="900"/>
              </a:lnSpc>
              <a:spcBef>
                <a:spcPct val="0"/>
              </a:spcBef>
              <a:spcAft>
                <a:spcPct val="0"/>
              </a:spcAft>
              <a:defRPr/>
            </a:pPr>
            <a:r>
              <a:rPr lang="en-US" sz="1200" b="1" kern="0" dirty="0">
                <a:latin typeface="Helvetica"/>
                <a:cs typeface="Helvetica"/>
              </a:rPr>
              <a:t>m</a:t>
            </a:r>
            <a:r>
              <a:rPr lang="en-US" sz="1200" b="1" kern="0" baseline="30000" dirty="0">
                <a:latin typeface="Helvetica"/>
                <a:cs typeface="Helvetica"/>
              </a:rPr>
              <a:t>7</a:t>
            </a:r>
            <a:r>
              <a:rPr lang="en-US" sz="1200" b="1" kern="0" dirty="0">
                <a:latin typeface="Helvetica"/>
                <a:cs typeface="Helvetica"/>
              </a:rPr>
              <a:t>G</a:t>
            </a:r>
          </a:p>
          <a:p>
            <a:pPr algn="ctr" defTabSz="639731" fontAlgn="base">
              <a:lnSpc>
                <a:spcPts val="900"/>
              </a:lnSpc>
              <a:spcBef>
                <a:spcPct val="0"/>
              </a:spcBef>
              <a:spcAft>
                <a:spcPct val="0"/>
              </a:spcAft>
              <a:defRPr/>
            </a:pPr>
            <a:r>
              <a:rPr lang="en-US" sz="1200" b="1" kern="0" dirty="0">
                <a:latin typeface="Helvetica"/>
                <a:cs typeface="Helvetica"/>
              </a:rPr>
              <a:t>cap</a:t>
            </a:r>
          </a:p>
        </p:txBody>
      </p:sp>
      <p:sp>
        <p:nvSpPr>
          <p:cNvPr id="18" name="Text Box 17"/>
          <p:cNvSpPr txBox="1">
            <a:spLocks noChangeArrowheads="1"/>
          </p:cNvSpPr>
          <p:nvPr/>
        </p:nvSpPr>
        <p:spPr bwMode="auto">
          <a:xfrm>
            <a:off x="4602072" y="2724789"/>
            <a:ext cx="663356"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200" b="1" kern="0" dirty="0">
                <a:latin typeface="Helvetica"/>
                <a:cs typeface="Helvetica"/>
              </a:rPr>
              <a:t>(A)</a:t>
            </a:r>
            <a:r>
              <a:rPr lang="en-US" sz="1200" b="1" kern="0" baseline="-25000" dirty="0">
                <a:latin typeface="Helvetica"/>
                <a:cs typeface="Helvetica"/>
              </a:rPr>
              <a:t>n</a:t>
            </a:r>
            <a:endParaRPr lang="en-US" sz="1200" b="1" kern="0" dirty="0">
              <a:latin typeface="Helvetica"/>
              <a:cs typeface="Helvetica"/>
            </a:endParaRPr>
          </a:p>
        </p:txBody>
      </p:sp>
      <p:sp>
        <p:nvSpPr>
          <p:cNvPr id="19" name="Text Box 21"/>
          <p:cNvSpPr txBox="1">
            <a:spLocks noChangeArrowheads="1"/>
          </p:cNvSpPr>
          <p:nvPr/>
        </p:nvSpPr>
        <p:spPr bwMode="auto">
          <a:xfrm>
            <a:off x="3557626" y="2922271"/>
            <a:ext cx="733778" cy="242219"/>
          </a:xfrm>
          <a:prstGeom prst="rect">
            <a:avLst/>
          </a:prstGeom>
          <a:noFill/>
          <a:ln w="9525">
            <a:noFill/>
            <a:miter lim="800000"/>
            <a:headEnd/>
            <a:tailEnd/>
          </a:ln>
        </p:spPr>
        <p:txBody>
          <a:bodyPr wrap="none" lIns="64008" tIns="32004" rIns="64008" bIns="32004">
            <a:noAutofit/>
          </a:bodyPr>
          <a:lstStyle/>
          <a:p>
            <a:pPr algn="ctr" defTabSz="639731" fontAlgn="base">
              <a:spcBef>
                <a:spcPct val="0"/>
              </a:spcBef>
              <a:spcAft>
                <a:spcPct val="0"/>
              </a:spcAft>
              <a:defRPr/>
            </a:pPr>
            <a:r>
              <a:rPr lang="en-US" sz="1600" b="1" kern="0" dirty="0">
                <a:solidFill>
                  <a:srgbClr val="0000FF"/>
                </a:solidFill>
                <a:latin typeface="Arial" pitchFamily="34" charset="0"/>
                <a:cs typeface="Arial" pitchFamily="34" charset="0"/>
              </a:rPr>
              <a:t>miR2118</a:t>
            </a:r>
          </a:p>
        </p:txBody>
      </p:sp>
      <p:sp>
        <p:nvSpPr>
          <p:cNvPr id="20" name="Freeform 13"/>
          <p:cNvSpPr>
            <a:spLocks/>
          </p:cNvSpPr>
          <p:nvPr/>
        </p:nvSpPr>
        <p:spPr bwMode="auto">
          <a:xfrm>
            <a:off x="2819545" y="3609298"/>
            <a:ext cx="1884897" cy="63038"/>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9031"/>
              <a:gd name="connsiteY0" fmla="*/ 7317 h 9180"/>
              <a:gd name="connsiteX1" fmla="*/ 1789 w 9031"/>
              <a:gd name="connsiteY1" fmla="*/ 4634 h 9180"/>
              <a:gd name="connsiteX2" fmla="*/ 3568 w 9031"/>
              <a:gd name="connsiteY2" fmla="*/ 9024 h 9180"/>
              <a:gd name="connsiteX3" fmla="*/ 5250 w 9031"/>
              <a:gd name="connsiteY3" fmla="*/ 0 h 9180"/>
              <a:gd name="connsiteX4" fmla="*/ 7306 w 9031"/>
              <a:gd name="connsiteY4" fmla="*/ 9024 h 9180"/>
              <a:gd name="connsiteX5" fmla="*/ 9031 w 9031"/>
              <a:gd name="connsiteY5" fmla="*/ 5610 h 9180"/>
              <a:gd name="connsiteX0" fmla="*/ 0 w 11336"/>
              <a:gd name="connsiteY0" fmla="*/ 10095 h 10095"/>
              <a:gd name="connsiteX1" fmla="*/ 3317 w 11336"/>
              <a:gd name="connsiteY1" fmla="*/ 5048 h 10095"/>
              <a:gd name="connsiteX2" fmla="*/ 5287 w 11336"/>
              <a:gd name="connsiteY2" fmla="*/ 9830 h 10095"/>
              <a:gd name="connsiteX3" fmla="*/ 7149 w 11336"/>
              <a:gd name="connsiteY3" fmla="*/ 0 h 10095"/>
              <a:gd name="connsiteX4" fmla="*/ 9426 w 11336"/>
              <a:gd name="connsiteY4" fmla="*/ 9830 h 10095"/>
              <a:gd name="connsiteX5" fmla="*/ 11336 w 11336"/>
              <a:gd name="connsiteY5" fmla="*/ 6111 h 10095"/>
              <a:gd name="connsiteX0" fmla="*/ 0 w 11336"/>
              <a:gd name="connsiteY0" fmla="*/ 10095 h 10095"/>
              <a:gd name="connsiteX1" fmla="*/ 1579 w 11336"/>
              <a:gd name="connsiteY1" fmla="*/ 4008 h 10095"/>
              <a:gd name="connsiteX2" fmla="*/ 3317 w 11336"/>
              <a:gd name="connsiteY2" fmla="*/ 5048 h 10095"/>
              <a:gd name="connsiteX3" fmla="*/ 5287 w 11336"/>
              <a:gd name="connsiteY3" fmla="*/ 9830 h 10095"/>
              <a:gd name="connsiteX4" fmla="*/ 7149 w 11336"/>
              <a:gd name="connsiteY4" fmla="*/ 0 h 10095"/>
              <a:gd name="connsiteX5" fmla="*/ 9426 w 11336"/>
              <a:gd name="connsiteY5" fmla="*/ 9830 h 10095"/>
              <a:gd name="connsiteX6" fmla="*/ 11336 w 11336"/>
              <a:gd name="connsiteY6" fmla="*/ 6111 h 1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36" h="10095">
                <a:moveTo>
                  <a:pt x="0" y="10095"/>
                </a:moveTo>
                <a:cubicBezTo>
                  <a:pt x="263" y="9081"/>
                  <a:pt x="1026" y="4849"/>
                  <a:pt x="1579" y="4008"/>
                </a:cubicBezTo>
                <a:cubicBezTo>
                  <a:pt x="2132" y="3167"/>
                  <a:pt x="2699" y="4078"/>
                  <a:pt x="3317" y="5048"/>
                </a:cubicBezTo>
                <a:cubicBezTo>
                  <a:pt x="3935" y="6018"/>
                  <a:pt x="4650" y="10627"/>
                  <a:pt x="5287" y="9830"/>
                </a:cubicBezTo>
                <a:cubicBezTo>
                  <a:pt x="5924" y="9034"/>
                  <a:pt x="6466" y="0"/>
                  <a:pt x="7149" y="0"/>
                </a:cubicBezTo>
                <a:cubicBezTo>
                  <a:pt x="7834" y="0"/>
                  <a:pt x="8729" y="8768"/>
                  <a:pt x="9426" y="9830"/>
                </a:cubicBezTo>
                <a:cubicBezTo>
                  <a:pt x="10121" y="10893"/>
                  <a:pt x="10841" y="6643"/>
                  <a:pt x="11336" y="6111"/>
                </a:cubicBezTo>
              </a:path>
            </a:pathLst>
          </a:custGeom>
          <a:noFill/>
          <a:ln w="38100">
            <a:solidFill>
              <a:schemeClr val="tx2"/>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21" name="Text Box 17"/>
          <p:cNvSpPr txBox="1">
            <a:spLocks noChangeArrowheads="1"/>
          </p:cNvSpPr>
          <p:nvPr/>
        </p:nvSpPr>
        <p:spPr bwMode="auto">
          <a:xfrm>
            <a:off x="4631120" y="3517237"/>
            <a:ext cx="663356"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200" b="1" kern="0" dirty="0">
                <a:latin typeface="Helvetica"/>
                <a:cs typeface="Helvetica"/>
              </a:rPr>
              <a:t>(A)</a:t>
            </a:r>
            <a:r>
              <a:rPr lang="en-US" sz="1200" b="1" kern="0" baseline="-25000" dirty="0">
                <a:latin typeface="Helvetica"/>
                <a:cs typeface="Helvetica"/>
              </a:rPr>
              <a:t>n</a:t>
            </a:r>
            <a:endParaRPr lang="en-US" sz="1200" b="1" kern="0" dirty="0">
              <a:latin typeface="Helvetica"/>
              <a:cs typeface="Helvetica"/>
            </a:endParaRPr>
          </a:p>
        </p:txBody>
      </p:sp>
      <p:sp>
        <p:nvSpPr>
          <p:cNvPr id="22" name="Text Box 21"/>
          <p:cNvSpPr txBox="1">
            <a:spLocks noChangeArrowheads="1"/>
          </p:cNvSpPr>
          <p:nvPr/>
        </p:nvSpPr>
        <p:spPr bwMode="auto">
          <a:xfrm>
            <a:off x="1942982" y="3793317"/>
            <a:ext cx="1005665"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400" b="1" kern="0" dirty="0">
                <a:latin typeface="Arial" pitchFamily="34" charset="0"/>
                <a:cs typeface="Arial" pitchFamily="34" charset="0"/>
              </a:rPr>
              <a:t>5’ degradation</a:t>
            </a:r>
          </a:p>
        </p:txBody>
      </p:sp>
      <p:sp>
        <p:nvSpPr>
          <p:cNvPr id="23" name="Freeform 13"/>
          <p:cNvSpPr>
            <a:spLocks/>
          </p:cNvSpPr>
          <p:nvPr/>
        </p:nvSpPr>
        <p:spPr bwMode="auto">
          <a:xfrm>
            <a:off x="2286547" y="3542174"/>
            <a:ext cx="210290" cy="44421"/>
          </a:xfrm>
          <a:custGeom>
            <a:avLst/>
            <a:gdLst>
              <a:gd name="T0" fmla="*/ 0 w 681"/>
              <a:gd name="T1" fmla="*/ 2147483647 h 42"/>
              <a:gd name="T2" fmla="*/ 2147483647 w 681"/>
              <a:gd name="T3" fmla="*/ 2147483647 h 42"/>
              <a:gd name="T4" fmla="*/ 2147483647 w 681"/>
              <a:gd name="T5" fmla="*/ 0 h 42"/>
              <a:gd name="T6" fmla="*/ 2147483647 w 681"/>
              <a:gd name="T7" fmla="*/ 2147483647 h 42"/>
              <a:gd name="T8" fmla="*/ 2147483647 w 681"/>
              <a:gd name="T9" fmla="*/ 2147483647 h 42"/>
              <a:gd name="T10" fmla="*/ 2147483647 w 681"/>
              <a:gd name="T11" fmla="*/ 2147483647 h 42"/>
              <a:gd name="T12" fmla="*/ 0 60000 65536"/>
              <a:gd name="T13" fmla="*/ 0 60000 65536"/>
              <a:gd name="T14" fmla="*/ 0 60000 65536"/>
              <a:gd name="T15" fmla="*/ 0 60000 65536"/>
              <a:gd name="T16" fmla="*/ 0 60000 65536"/>
              <a:gd name="T17" fmla="*/ 0 60000 65536"/>
              <a:gd name="T18" fmla="*/ 0 w 681"/>
              <a:gd name="T19" fmla="*/ 0 h 42"/>
              <a:gd name="T20" fmla="*/ 681 w 681"/>
              <a:gd name="T21" fmla="*/ 42 h 42"/>
              <a:gd name="connsiteX0" fmla="*/ 0 w 939"/>
              <a:gd name="connsiteY0" fmla="*/ 30 h 42"/>
              <a:gd name="connsiteX1" fmla="*/ 335 w 939"/>
              <a:gd name="connsiteY1" fmla="*/ 37 h 42"/>
              <a:gd name="connsiteX2" fmla="*/ 493 w 939"/>
              <a:gd name="connsiteY2" fmla="*/ 0 h 42"/>
              <a:gd name="connsiteX3" fmla="*/ 686 w 939"/>
              <a:gd name="connsiteY3" fmla="*/ 37 h 42"/>
              <a:gd name="connsiteX4" fmla="*/ 848 w 939"/>
              <a:gd name="connsiteY4" fmla="*/ 23 h 42"/>
              <a:gd name="connsiteX5" fmla="*/ 939 w 939"/>
              <a:gd name="connsiteY5" fmla="*/ 23 h 42"/>
              <a:gd name="connsiteX0" fmla="*/ 0 w 939"/>
              <a:gd name="connsiteY0" fmla="*/ 30 h 41"/>
              <a:gd name="connsiteX1" fmla="*/ 168 w 939"/>
              <a:gd name="connsiteY1" fmla="*/ 19 h 41"/>
              <a:gd name="connsiteX2" fmla="*/ 335 w 939"/>
              <a:gd name="connsiteY2" fmla="*/ 37 h 41"/>
              <a:gd name="connsiteX3" fmla="*/ 493 w 939"/>
              <a:gd name="connsiteY3" fmla="*/ 0 h 41"/>
              <a:gd name="connsiteX4" fmla="*/ 686 w 939"/>
              <a:gd name="connsiteY4" fmla="*/ 37 h 41"/>
              <a:gd name="connsiteX5" fmla="*/ 848 w 939"/>
              <a:gd name="connsiteY5" fmla="*/ 23 h 41"/>
              <a:gd name="connsiteX6" fmla="*/ 939 w 939"/>
              <a:gd name="connsiteY6" fmla="*/ 23 h 41"/>
              <a:gd name="connsiteX0" fmla="*/ 0 w 1154"/>
              <a:gd name="connsiteY0" fmla="*/ 30 h 41"/>
              <a:gd name="connsiteX1" fmla="*/ 383 w 1154"/>
              <a:gd name="connsiteY1" fmla="*/ 19 h 41"/>
              <a:gd name="connsiteX2" fmla="*/ 550 w 1154"/>
              <a:gd name="connsiteY2" fmla="*/ 37 h 41"/>
              <a:gd name="connsiteX3" fmla="*/ 708 w 1154"/>
              <a:gd name="connsiteY3" fmla="*/ 0 h 41"/>
              <a:gd name="connsiteX4" fmla="*/ 901 w 1154"/>
              <a:gd name="connsiteY4" fmla="*/ 37 h 41"/>
              <a:gd name="connsiteX5" fmla="*/ 1063 w 1154"/>
              <a:gd name="connsiteY5" fmla="*/ 23 h 41"/>
              <a:gd name="connsiteX6" fmla="*/ 1154 w 1154"/>
              <a:gd name="connsiteY6" fmla="*/ 23 h 41"/>
              <a:gd name="connsiteX0" fmla="*/ 0 w 1412"/>
              <a:gd name="connsiteY0" fmla="*/ 30 h 41"/>
              <a:gd name="connsiteX1" fmla="*/ 641 w 1412"/>
              <a:gd name="connsiteY1" fmla="*/ 19 h 41"/>
              <a:gd name="connsiteX2" fmla="*/ 808 w 1412"/>
              <a:gd name="connsiteY2" fmla="*/ 37 h 41"/>
              <a:gd name="connsiteX3" fmla="*/ 966 w 1412"/>
              <a:gd name="connsiteY3" fmla="*/ 0 h 41"/>
              <a:gd name="connsiteX4" fmla="*/ 1159 w 1412"/>
              <a:gd name="connsiteY4" fmla="*/ 37 h 41"/>
              <a:gd name="connsiteX5" fmla="*/ 1321 w 1412"/>
              <a:gd name="connsiteY5" fmla="*/ 23 h 41"/>
              <a:gd name="connsiteX6" fmla="*/ 1412 w 1412"/>
              <a:gd name="connsiteY6" fmla="*/ 23 h 41"/>
              <a:gd name="connsiteX0" fmla="*/ 0 w 1412"/>
              <a:gd name="connsiteY0" fmla="*/ 30 h 41"/>
              <a:gd name="connsiteX1" fmla="*/ 252 w 1412"/>
              <a:gd name="connsiteY1" fmla="*/ 23 h 41"/>
              <a:gd name="connsiteX2" fmla="*/ 641 w 1412"/>
              <a:gd name="connsiteY2" fmla="*/ 19 h 41"/>
              <a:gd name="connsiteX3" fmla="*/ 808 w 1412"/>
              <a:gd name="connsiteY3" fmla="*/ 37 h 41"/>
              <a:gd name="connsiteX4" fmla="*/ 966 w 1412"/>
              <a:gd name="connsiteY4" fmla="*/ 0 h 41"/>
              <a:gd name="connsiteX5" fmla="*/ 1159 w 1412"/>
              <a:gd name="connsiteY5" fmla="*/ 37 h 41"/>
              <a:gd name="connsiteX6" fmla="*/ 1321 w 1412"/>
              <a:gd name="connsiteY6" fmla="*/ 23 h 41"/>
              <a:gd name="connsiteX7" fmla="*/ 1412 w 1412"/>
              <a:gd name="connsiteY7" fmla="*/ 23 h 41"/>
              <a:gd name="connsiteX0" fmla="*/ 0 w 1412"/>
              <a:gd name="connsiteY0" fmla="*/ 30 h 41"/>
              <a:gd name="connsiteX1" fmla="*/ 252 w 1412"/>
              <a:gd name="connsiteY1" fmla="*/ 2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536 w 1412"/>
              <a:gd name="connsiteY3" fmla="*/ 1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6"/>
              <a:gd name="connsiteX1" fmla="*/ 255 w 1412"/>
              <a:gd name="connsiteY1" fmla="*/ 43 h 46"/>
              <a:gd name="connsiteX2" fmla="*/ 402 w 1412"/>
              <a:gd name="connsiteY2" fmla="*/ 15 h 46"/>
              <a:gd name="connsiteX3" fmla="*/ 536 w 1412"/>
              <a:gd name="connsiteY3" fmla="*/ 27 h 46"/>
              <a:gd name="connsiteX4" fmla="*/ 641 w 1412"/>
              <a:gd name="connsiteY4" fmla="*/ 19 h 46"/>
              <a:gd name="connsiteX5" fmla="*/ 808 w 1412"/>
              <a:gd name="connsiteY5" fmla="*/ 37 h 46"/>
              <a:gd name="connsiteX6" fmla="*/ 966 w 1412"/>
              <a:gd name="connsiteY6" fmla="*/ 0 h 46"/>
              <a:gd name="connsiteX7" fmla="*/ 1159 w 1412"/>
              <a:gd name="connsiteY7" fmla="*/ 37 h 46"/>
              <a:gd name="connsiteX8" fmla="*/ 1321 w 1412"/>
              <a:gd name="connsiteY8" fmla="*/ 23 h 46"/>
              <a:gd name="connsiteX9" fmla="*/ 1412 w 1412"/>
              <a:gd name="connsiteY9" fmla="*/ 23 h 46"/>
              <a:gd name="connsiteX0" fmla="*/ 0 w 1321"/>
              <a:gd name="connsiteY0" fmla="*/ 30 h 46"/>
              <a:gd name="connsiteX1" fmla="*/ 255 w 1321"/>
              <a:gd name="connsiteY1" fmla="*/ 43 h 46"/>
              <a:gd name="connsiteX2" fmla="*/ 402 w 1321"/>
              <a:gd name="connsiteY2" fmla="*/ 15 h 46"/>
              <a:gd name="connsiteX3" fmla="*/ 536 w 1321"/>
              <a:gd name="connsiteY3" fmla="*/ 27 h 46"/>
              <a:gd name="connsiteX4" fmla="*/ 641 w 1321"/>
              <a:gd name="connsiteY4" fmla="*/ 19 h 46"/>
              <a:gd name="connsiteX5" fmla="*/ 808 w 1321"/>
              <a:gd name="connsiteY5" fmla="*/ 37 h 46"/>
              <a:gd name="connsiteX6" fmla="*/ 966 w 1321"/>
              <a:gd name="connsiteY6" fmla="*/ 0 h 46"/>
              <a:gd name="connsiteX7" fmla="*/ 1159 w 1321"/>
              <a:gd name="connsiteY7" fmla="*/ 37 h 46"/>
              <a:gd name="connsiteX8" fmla="*/ 1321 w 1321"/>
              <a:gd name="connsiteY8" fmla="*/ 23 h 46"/>
              <a:gd name="connsiteX0" fmla="*/ 0 w 1159"/>
              <a:gd name="connsiteY0" fmla="*/ 30 h 46"/>
              <a:gd name="connsiteX1" fmla="*/ 255 w 1159"/>
              <a:gd name="connsiteY1" fmla="*/ 43 h 46"/>
              <a:gd name="connsiteX2" fmla="*/ 402 w 1159"/>
              <a:gd name="connsiteY2" fmla="*/ 15 h 46"/>
              <a:gd name="connsiteX3" fmla="*/ 536 w 1159"/>
              <a:gd name="connsiteY3" fmla="*/ 27 h 46"/>
              <a:gd name="connsiteX4" fmla="*/ 641 w 1159"/>
              <a:gd name="connsiteY4" fmla="*/ 19 h 46"/>
              <a:gd name="connsiteX5" fmla="*/ 808 w 1159"/>
              <a:gd name="connsiteY5" fmla="*/ 37 h 46"/>
              <a:gd name="connsiteX6" fmla="*/ 966 w 1159"/>
              <a:gd name="connsiteY6" fmla="*/ 0 h 46"/>
              <a:gd name="connsiteX7" fmla="*/ 1159 w 1159"/>
              <a:gd name="connsiteY7" fmla="*/ 37 h 46"/>
              <a:gd name="connsiteX0" fmla="*/ 0 w 966"/>
              <a:gd name="connsiteY0" fmla="*/ 30 h 46"/>
              <a:gd name="connsiteX1" fmla="*/ 255 w 966"/>
              <a:gd name="connsiteY1" fmla="*/ 43 h 46"/>
              <a:gd name="connsiteX2" fmla="*/ 402 w 966"/>
              <a:gd name="connsiteY2" fmla="*/ 15 h 46"/>
              <a:gd name="connsiteX3" fmla="*/ 536 w 966"/>
              <a:gd name="connsiteY3" fmla="*/ 27 h 46"/>
              <a:gd name="connsiteX4" fmla="*/ 641 w 966"/>
              <a:gd name="connsiteY4" fmla="*/ 19 h 46"/>
              <a:gd name="connsiteX5" fmla="*/ 808 w 966"/>
              <a:gd name="connsiteY5" fmla="*/ 37 h 46"/>
              <a:gd name="connsiteX6" fmla="*/ 966 w 966"/>
              <a:gd name="connsiteY6" fmla="*/ 0 h 46"/>
              <a:gd name="connsiteX0" fmla="*/ 0 w 808"/>
              <a:gd name="connsiteY0" fmla="*/ 18 h 34"/>
              <a:gd name="connsiteX1" fmla="*/ 255 w 808"/>
              <a:gd name="connsiteY1" fmla="*/ 31 h 34"/>
              <a:gd name="connsiteX2" fmla="*/ 402 w 808"/>
              <a:gd name="connsiteY2" fmla="*/ 3 h 34"/>
              <a:gd name="connsiteX3" fmla="*/ 536 w 808"/>
              <a:gd name="connsiteY3" fmla="*/ 15 h 34"/>
              <a:gd name="connsiteX4" fmla="*/ 641 w 808"/>
              <a:gd name="connsiteY4" fmla="*/ 7 h 34"/>
              <a:gd name="connsiteX5" fmla="*/ 808 w 808"/>
              <a:gd name="connsiteY5" fmla="*/ 25 h 34"/>
              <a:gd name="connsiteX0" fmla="*/ 0 w 641"/>
              <a:gd name="connsiteY0" fmla="*/ 18 h 34"/>
              <a:gd name="connsiteX1" fmla="*/ 255 w 641"/>
              <a:gd name="connsiteY1" fmla="*/ 31 h 34"/>
              <a:gd name="connsiteX2" fmla="*/ 402 w 641"/>
              <a:gd name="connsiteY2" fmla="*/ 3 h 34"/>
              <a:gd name="connsiteX3" fmla="*/ 536 w 641"/>
              <a:gd name="connsiteY3" fmla="*/ 15 h 34"/>
              <a:gd name="connsiteX4" fmla="*/ 641 w 641"/>
              <a:gd name="connsiteY4" fmla="*/ 7 h 34"/>
              <a:gd name="connsiteX0" fmla="*/ 0 w 536"/>
              <a:gd name="connsiteY0" fmla="*/ 18 h 34"/>
              <a:gd name="connsiteX1" fmla="*/ 255 w 536"/>
              <a:gd name="connsiteY1" fmla="*/ 31 h 34"/>
              <a:gd name="connsiteX2" fmla="*/ 402 w 536"/>
              <a:gd name="connsiteY2" fmla="*/ 3 h 34"/>
              <a:gd name="connsiteX3" fmla="*/ 536 w 536"/>
              <a:gd name="connsiteY3" fmla="*/ 15 h 34"/>
            </a:gdLst>
            <a:ahLst/>
            <a:cxnLst>
              <a:cxn ang="0">
                <a:pos x="connsiteX0" y="connsiteY0"/>
              </a:cxn>
              <a:cxn ang="0">
                <a:pos x="connsiteX1" y="connsiteY1"/>
              </a:cxn>
              <a:cxn ang="0">
                <a:pos x="connsiteX2" y="connsiteY2"/>
              </a:cxn>
              <a:cxn ang="0">
                <a:pos x="connsiteX3" y="connsiteY3"/>
              </a:cxn>
            </a:cxnLst>
            <a:rect l="l" t="t" r="r" b="b"/>
            <a:pathLst>
              <a:path w="536" h="34">
                <a:moveTo>
                  <a:pt x="0" y="18"/>
                </a:moveTo>
                <a:cubicBezTo>
                  <a:pt x="79" y="19"/>
                  <a:pt x="188" y="34"/>
                  <a:pt x="255" y="31"/>
                </a:cubicBezTo>
                <a:cubicBezTo>
                  <a:pt x="322" y="29"/>
                  <a:pt x="355" y="6"/>
                  <a:pt x="402" y="3"/>
                </a:cubicBezTo>
                <a:cubicBezTo>
                  <a:pt x="449" y="0"/>
                  <a:pt x="496" y="14"/>
                  <a:pt x="536" y="15"/>
                </a:cubicBezTo>
              </a:path>
            </a:pathLst>
          </a:custGeom>
          <a:solidFill>
            <a:srgbClr val="FFFFFF">
              <a:lumMod val="65000"/>
            </a:srgbClr>
          </a:solid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24" name="Line 51"/>
          <p:cNvSpPr>
            <a:spLocks noChangeShapeType="1"/>
          </p:cNvSpPr>
          <p:nvPr/>
        </p:nvSpPr>
        <p:spPr bwMode="auto">
          <a:xfrm>
            <a:off x="6153614" y="2819559"/>
            <a:ext cx="0" cy="329799"/>
          </a:xfrm>
          <a:prstGeom prst="line">
            <a:avLst/>
          </a:prstGeom>
          <a:noFill/>
          <a:ln w="38100">
            <a:solidFill>
              <a:srgbClr val="C0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grpSp>
        <p:nvGrpSpPr>
          <p:cNvPr id="14" name="Group 24"/>
          <p:cNvGrpSpPr/>
          <p:nvPr/>
        </p:nvGrpSpPr>
        <p:grpSpPr>
          <a:xfrm>
            <a:off x="2947337" y="2912328"/>
            <a:ext cx="433122" cy="81315"/>
            <a:chOff x="2932885" y="1447794"/>
            <a:chExt cx="580649" cy="108507"/>
          </a:xfrm>
          <a:solidFill>
            <a:schemeClr val="accent5">
              <a:lumMod val="60000"/>
              <a:lumOff val="40000"/>
            </a:schemeClr>
          </a:solidFill>
        </p:grpSpPr>
        <p:sp>
          <p:nvSpPr>
            <p:cNvPr id="372" name="Freeform 29"/>
            <p:cNvSpPr>
              <a:spLocks/>
            </p:cNvSpPr>
            <p:nvPr/>
          </p:nvSpPr>
          <p:spPr bwMode="auto">
            <a:xfrm rot="21540000">
              <a:off x="2932885" y="1530200"/>
              <a:ext cx="580649" cy="10908"/>
            </a:xfrm>
            <a:custGeom>
              <a:avLst/>
              <a:gdLst>
                <a:gd name="T0" fmla="*/ 0 w 354"/>
                <a:gd name="T1" fmla="*/ 2147483647 h 17"/>
                <a:gd name="T2" fmla="*/ 2147483647 w 354"/>
                <a:gd name="T3" fmla="*/ 2147483647 h 17"/>
                <a:gd name="T4" fmla="*/ 2147483647 w 354"/>
                <a:gd name="T5" fmla="*/ 2147483647 h 17"/>
                <a:gd name="T6" fmla="*/ 0 60000 65536"/>
                <a:gd name="T7" fmla="*/ 0 60000 65536"/>
                <a:gd name="T8" fmla="*/ 0 60000 65536"/>
                <a:gd name="T9" fmla="*/ 0 w 354"/>
                <a:gd name="T10" fmla="*/ 0 h 17"/>
                <a:gd name="T11" fmla="*/ 354 w 354"/>
                <a:gd name="T12" fmla="*/ 17 h 17"/>
                <a:gd name="connsiteX0" fmla="*/ 0 w 10006"/>
                <a:gd name="connsiteY0" fmla="*/ 153 h 3542"/>
                <a:gd name="connsiteX1" fmla="*/ 6893 w 10006"/>
                <a:gd name="connsiteY1" fmla="*/ 2506 h 3542"/>
                <a:gd name="connsiteX2" fmla="*/ 10006 w 10006"/>
                <a:gd name="connsiteY2" fmla="*/ 3247 h 3542"/>
              </a:gdLst>
              <a:ahLst/>
              <a:cxnLst>
                <a:cxn ang="0">
                  <a:pos x="connsiteX0" y="connsiteY0"/>
                </a:cxn>
                <a:cxn ang="0">
                  <a:pos x="connsiteX1" y="connsiteY1"/>
                </a:cxn>
                <a:cxn ang="0">
                  <a:pos x="connsiteX2" y="connsiteY2"/>
                </a:cxn>
              </a:cxnLst>
              <a:rect l="l" t="t" r="r" b="b"/>
              <a:pathLst>
                <a:path w="10006" h="3542">
                  <a:moveTo>
                    <a:pt x="0" y="153"/>
                  </a:moveTo>
                  <a:cubicBezTo>
                    <a:pt x="1921" y="-435"/>
                    <a:pt x="5226" y="741"/>
                    <a:pt x="6893" y="2506"/>
                  </a:cubicBezTo>
                  <a:cubicBezTo>
                    <a:pt x="8559" y="4271"/>
                    <a:pt x="9328" y="3247"/>
                    <a:pt x="10006" y="3247"/>
                  </a:cubicBezTo>
                </a:path>
              </a:pathLst>
            </a:custGeom>
            <a:grpFill/>
            <a:ln w="28575">
              <a:solidFill>
                <a:srgbClr val="0070C0"/>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cxnSp>
          <p:nvCxnSpPr>
            <p:cNvPr id="373" name="Straight Connector 107"/>
            <p:cNvCxnSpPr>
              <a:cxnSpLocks noChangeShapeType="1"/>
            </p:cNvCxnSpPr>
            <p:nvPr/>
          </p:nvCxnSpPr>
          <p:spPr bwMode="auto">
            <a:xfrm rot="5400000">
              <a:off x="2921389" y="1500582"/>
              <a:ext cx="107033" cy="1469"/>
            </a:xfrm>
            <a:prstGeom prst="line">
              <a:avLst/>
            </a:prstGeom>
            <a:grpFill/>
            <a:ln w="12700" algn="ctr">
              <a:solidFill>
                <a:srgbClr val="0070C0"/>
              </a:solidFill>
              <a:round/>
              <a:headEnd/>
              <a:tailEnd/>
            </a:ln>
          </p:spPr>
        </p:cxnSp>
        <p:cxnSp>
          <p:nvCxnSpPr>
            <p:cNvPr id="374" name="Straight Connector 110"/>
            <p:cNvCxnSpPr>
              <a:cxnSpLocks noChangeShapeType="1"/>
            </p:cNvCxnSpPr>
            <p:nvPr/>
          </p:nvCxnSpPr>
          <p:spPr bwMode="auto">
            <a:xfrm rot="5400000">
              <a:off x="2884662" y="1500582"/>
              <a:ext cx="107033" cy="1469"/>
            </a:xfrm>
            <a:prstGeom prst="line">
              <a:avLst/>
            </a:prstGeom>
            <a:grpFill/>
            <a:ln w="12700" algn="ctr">
              <a:solidFill>
                <a:srgbClr val="0070C0"/>
              </a:solidFill>
              <a:round/>
              <a:headEnd/>
              <a:tailEnd/>
            </a:ln>
          </p:spPr>
        </p:cxnSp>
        <p:cxnSp>
          <p:nvCxnSpPr>
            <p:cNvPr id="375" name="Straight Connector 111"/>
            <p:cNvCxnSpPr>
              <a:cxnSpLocks noChangeShapeType="1"/>
            </p:cNvCxnSpPr>
            <p:nvPr/>
          </p:nvCxnSpPr>
          <p:spPr bwMode="auto">
            <a:xfrm rot="5400000">
              <a:off x="2956648" y="1500582"/>
              <a:ext cx="107033" cy="1469"/>
            </a:xfrm>
            <a:prstGeom prst="line">
              <a:avLst/>
            </a:prstGeom>
            <a:grpFill/>
            <a:ln w="12700" algn="ctr">
              <a:solidFill>
                <a:srgbClr val="0070C0"/>
              </a:solidFill>
              <a:round/>
              <a:headEnd/>
              <a:tailEnd/>
            </a:ln>
          </p:spPr>
        </p:cxnSp>
        <p:cxnSp>
          <p:nvCxnSpPr>
            <p:cNvPr id="376" name="Straight Connector 112"/>
            <p:cNvCxnSpPr>
              <a:cxnSpLocks noChangeShapeType="1"/>
            </p:cNvCxnSpPr>
            <p:nvPr/>
          </p:nvCxnSpPr>
          <p:spPr bwMode="auto">
            <a:xfrm rot="5400000">
              <a:off x="2992639" y="1499846"/>
              <a:ext cx="107031" cy="2938"/>
            </a:xfrm>
            <a:prstGeom prst="line">
              <a:avLst/>
            </a:prstGeom>
            <a:grpFill/>
            <a:ln w="12700" algn="ctr">
              <a:solidFill>
                <a:srgbClr val="0070C0"/>
              </a:solidFill>
              <a:round/>
              <a:headEnd/>
              <a:tailEnd/>
            </a:ln>
          </p:spPr>
        </p:cxnSp>
        <p:cxnSp>
          <p:nvCxnSpPr>
            <p:cNvPr id="377" name="Straight Connector 113"/>
            <p:cNvCxnSpPr>
              <a:cxnSpLocks noChangeShapeType="1"/>
            </p:cNvCxnSpPr>
            <p:nvPr/>
          </p:nvCxnSpPr>
          <p:spPr bwMode="auto">
            <a:xfrm rot="5400000">
              <a:off x="3028628" y="1500580"/>
              <a:ext cx="107031" cy="1469"/>
            </a:xfrm>
            <a:prstGeom prst="line">
              <a:avLst/>
            </a:prstGeom>
            <a:grpFill/>
            <a:ln w="12700" algn="ctr">
              <a:solidFill>
                <a:srgbClr val="0070C0"/>
              </a:solidFill>
              <a:round/>
              <a:headEnd/>
              <a:tailEnd/>
            </a:ln>
          </p:spPr>
        </p:cxnSp>
        <p:cxnSp>
          <p:nvCxnSpPr>
            <p:cNvPr id="378" name="Straight Connector 114"/>
            <p:cNvCxnSpPr>
              <a:cxnSpLocks noChangeShapeType="1"/>
            </p:cNvCxnSpPr>
            <p:nvPr/>
          </p:nvCxnSpPr>
          <p:spPr bwMode="auto">
            <a:xfrm rot="5400000">
              <a:off x="3063158" y="1501314"/>
              <a:ext cx="108499" cy="1469"/>
            </a:xfrm>
            <a:prstGeom prst="line">
              <a:avLst/>
            </a:prstGeom>
            <a:grpFill/>
            <a:ln w="12700" algn="ctr">
              <a:solidFill>
                <a:srgbClr val="0070C0"/>
              </a:solidFill>
              <a:round/>
              <a:headEnd/>
              <a:tailEnd/>
            </a:ln>
          </p:spPr>
        </p:cxnSp>
        <p:cxnSp>
          <p:nvCxnSpPr>
            <p:cNvPr id="379" name="Straight Connector 115"/>
            <p:cNvCxnSpPr>
              <a:cxnSpLocks noChangeShapeType="1"/>
            </p:cNvCxnSpPr>
            <p:nvPr/>
          </p:nvCxnSpPr>
          <p:spPr bwMode="auto">
            <a:xfrm rot="5400000">
              <a:off x="3100615" y="1500582"/>
              <a:ext cx="107033" cy="1469"/>
            </a:xfrm>
            <a:prstGeom prst="line">
              <a:avLst/>
            </a:prstGeom>
            <a:grpFill/>
            <a:ln w="12700" algn="ctr">
              <a:solidFill>
                <a:srgbClr val="0070C0"/>
              </a:solidFill>
              <a:round/>
              <a:headEnd/>
              <a:tailEnd/>
            </a:ln>
          </p:spPr>
        </p:cxnSp>
        <p:cxnSp>
          <p:nvCxnSpPr>
            <p:cNvPr id="380" name="Straight Connector 116"/>
            <p:cNvCxnSpPr>
              <a:cxnSpLocks noChangeShapeType="1"/>
            </p:cNvCxnSpPr>
            <p:nvPr/>
          </p:nvCxnSpPr>
          <p:spPr bwMode="auto">
            <a:xfrm rot="5400000">
              <a:off x="3135866" y="1500582"/>
              <a:ext cx="107033" cy="1469"/>
            </a:xfrm>
            <a:prstGeom prst="line">
              <a:avLst/>
            </a:prstGeom>
            <a:grpFill/>
            <a:ln w="12700" algn="ctr">
              <a:solidFill>
                <a:srgbClr val="0070C0"/>
              </a:solidFill>
              <a:round/>
              <a:headEnd/>
              <a:tailEnd/>
            </a:ln>
          </p:spPr>
        </p:cxnSp>
        <p:cxnSp>
          <p:nvCxnSpPr>
            <p:cNvPr id="381" name="Straight Connector 117"/>
            <p:cNvCxnSpPr>
              <a:cxnSpLocks noChangeShapeType="1"/>
            </p:cNvCxnSpPr>
            <p:nvPr/>
          </p:nvCxnSpPr>
          <p:spPr bwMode="auto">
            <a:xfrm rot="5400000">
              <a:off x="3171122" y="1500582"/>
              <a:ext cx="107033" cy="1469"/>
            </a:xfrm>
            <a:prstGeom prst="line">
              <a:avLst/>
            </a:prstGeom>
            <a:grpFill/>
            <a:ln w="12700" algn="ctr">
              <a:solidFill>
                <a:srgbClr val="0070C0"/>
              </a:solidFill>
              <a:round/>
              <a:headEnd/>
              <a:tailEnd/>
            </a:ln>
          </p:spPr>
        </p:cxnSp>
        <p:cxnSp>
          <p:nvCxnSpPr>
            <p:cNvPr id="382" name="Straight Connector 118"/>
            <p:cNvCxnSpPr>
              <a:cxnSpLocks noChangeShapeType="1"/>
            </p:cNvCxnSpPr>
            <p:nvPr/>
          </p:nvCxnSpPr>
          <p:spPr bwMode="auto">
            <a:xfrm rot="5400000">
              <a:off x="3207840" y="1500582"/>
              <a:ext cx="107033" cy="1469"/>
            </a:xfrm>
            <a:prstGeom prst="line">
              <a:avLst/>
            </a:prstGeom>
            <a:grpFill/>
            <a:ln w="12700" algn="ctr">
              <a:solidFill>
                <a:srgbClr val="0070C0"/>
              </a:solidFill>
              <a:round/>
              <a:headEnd/>
              <a:tailEnd/>
            </a:ln>
          </p:spPr>
        </p:cxnSp>
        <p:cxnSp>
          <p:nvCxnSpPr>
            <p:cNvPr id="383" name="Straight Connector 119"/>
            <p:cNvCxnSpPr>
              <a:cxnSpLocks noChangeShapeType="1"/>
            </p:cNvCxnSpPr>
            <p:nvPr/>
          </p:nvCxnSpPr>
          <p:spPr bwMode="auto">
            <a:xfrm rot="5400000">
              <a:off x="3242371" y="1501314"/>
              <a:ext cx="108499" cy="1469"/>
            </a:xfrm>
            <a:prstGeom prst="line">
              <a:avLst/>
            </a:prstGeom>
            <a:grpFill/>
            <a:ln w="12700" algn="ctr">
              <a:solidFill>
                <a:srgbClr val="0070C0"/>
              </a:solidFill>
              <a:round/>
              <a:headEnd/>
              <a:tailEnd/>
            </a:ln>
          </p:spPr>
        </p:cxnSp>
        <p:cxnSp>
          <p:nvCxnSpPr>
            <p:cNvPr id="384" name="Straight Connector 120"/>
            <p:cNvCxnSpPr>
              <a:cxnSpLocks noChangeShapeType="1"/>
            </p:cNvCxnSpPr>
            <p:nvPr/>
          </p:nvCxnSpPr>
          <p:spPr bwMode="auto">
            <a:xfrm rot="5400000">
              <a:off x="3277634" y="1501317"/>
              <a:ext cx="108499" cy="1469"/>
            </a:xfrm>
            <a:prstGeom prst="line">
              <a:avLst/>
            </a:prstGeom>
            <a:grpFill/>
            <a:ln w="12700" algn="ctr">
              <a:solidFill>
                <a:srgbClr val="0070C0"/>
              </a:solidFill>
              <a:round/>
              <a:headEnd/>
              <a:tailEnd/>
            </a:ln>
          </p:spPr>
        </p:cxnSp>
        <p:cxnSp>
          <p:nvCxnSpPr>
            <p:cNvPr id="385" name="Straight Connector 121"/>
            <p:cNvCxnSpPr>
              <a:cxnSpLocks noChangeShapeType="1"/>
            </p:cNvCxnSpPr>
            <p:nvPr/>
          </p:nvCxnSpPr>
          <p:spPr bwMode="auto">
            <a:xfrm rot="5400000">
              <a:off x="3315078" y="1500585"/>
              <a:ext cx="107033" cy="1469"/>
            </a:xfrm>
            <a:prstGeom prst="line">
              <a:avLst/>
            </a:prstGeom>
            <a:grpFill/>
            <a:ln w="12700" algn="ctr">
              <a:solidFill>
                <a:srgbClr val="0070C0"/>
              </a:solidFill>
              <a:round/>
              <a:headEnd/>
              <a:tailEnd/>
            </a:ln>
          </p:spPr>
        </p:cxnSp>
        <p:cxnSp>
          <p:nvCxnSpPr>
            <p:cNvPr id="386" name="Straight Connector 122"/>
            <p:cNvCxnSpPr>
              <a:cxnSpLocks noChangeShapeType="1"/>
            </p:cNvCxnSpPr>
            <p:nvPr/>
          </p:nvCxnSpPr>
          <p:spPr bwMode="auto">
            <a:xfrm rot="5400000">
              <a:off x="3349609" y="1501314"/>
              <a:ext cx="108499" cy="1469"/>
            </a:xfrm>
            <a:prstGeom prst="line">
              <a:avLst/>
            </a:prstGeom>
            <a:grpFill/>
            <a:ln w="12700" algn="ctr">
              <a:solidFill>
                <a:srgbClr val="0070C0"/>
              </a:solidFill>
              <a:round/>
              <a:headEnd/>
              <a:tailEnd/>
            </a:ln>
          </p:spPr>
        </p:cxnSp>
        <p:cxnSp>
          <p:nvCxnSpPr>
            <p:cNvPr id="387" name="Straight Connector 123"/>
            <p:cNvCxnSpPr>
              <a:cxnSpLocks noChangeShapeType="1"/>
            </p:cNvCxnSpPr>
            <p:nvPr/>
          </p:nvCxnSpPr>
          <p:spPr bwMode="auto">
            <a:xfrm rot="5400000">
              <a:off x="3385593" y="1500575"/>
              <a:ext cx="107032" cy="1469"/>
            </a:xfrm>
            <a:prstGeom prst="line">
              <a:avLst/>
            </a:prstGeom>
            <a:grpFill/>
            <a:ln w="12700" algn="ctr">
              <a:solidFill>
                <a:srgbClr val="0070C0"/>
              </a:solidFill>
              <a:round/>
              <a:headEnd/>
              <a:tailEnd/>
            </a:ln>
          </p:spPr>
        </p:cxnSp>
        <p:cxnSp>
          <p:nvCxnSpPr>
            <p:cNvPr id="388" name="Straight Connector 124"/>
            <p:cNvCxnSpPr>
              <a:cxnSpLocks noChangeShapeType="1"/>
            </p:cNvCxnSpPr>
            <p:nvPr/>
          </p:nvCxnSpPr>
          <p:spPr bwMode="auto">
            <a:xfrm rot="5400000">
              <a:off x="3422254" y="1500584"/>
              <a:ext cx="107033" cy="1469"/>
            </a:xfrm>
            <a:prstGeom prst="line">
              <a:avLst/>
            </a:prstGeom>
            <a:grpFill/>
            <a:ln w="12700" algn="ctr">
              <a:solidFill>
                <a:srgbClr val="0070C0"/>
              </a:solidFill>
              <a:round/>
              <a:headEnd/>
              <a:tailEnd/>
            </a:ln>
          </p:spPr>
        </p:cxnSp>
        <p:cxnSp>
          <p:nvCxnSpPr>
            <p:cNvPr id="389" name="Straight Connector 125"/>
            <p:cNvCxnSpPr>
              <a:cxnSpLocks noChangeShapeType="1"/>
            </p:cNvCxnSpPr>
            <p:nvPr/>
          </p:nvCxnSpPr>
          <p:spPr bwMode="auto">
            <a:xfrm rot="5400000">
              <a:off x="3458305" y="1500583"/>
              <a:ext cx="107033" cy="1469"/>
            </a:xfrm>
            <a:prstGeom prst="line">
              <a:avLst/>
            </a:prstGeom>
            <a:grpFill/>
            <a:ln w="12700" algn="ctr">
              <a:solidFill>
                <a:srgbClr val="0070C0"/>
              </a:solidFill>
              <a:round/>
              <a:headEnd/>
              <a:tailEnd/>
            </a:ln>
          </p:spPr>
        </p:cxnSp>
      </p:grpSp>
      <p:sp>
        <p:nvSpPr>
          <p:cNvPr id="26" name="Freeform 13"/>
          <p:cNvSpPr>
            <a:spLocks/>
          </p:cNvSpPr>
          <p:nvPr/>
        </p:nvSpPr>
        <p:spPr bwMode="auto">
          <a:xfrm>
            <a:off x="2373581" y="2807739"/>
            <a:ext cx="2289643" cy="66580"/>
          </a:xfrm>
          <a:custGeom>
            <a:avLst/>
            <a:gdLst>
              <a:gd name="T0" fmla="*/ 0 w 1412"/>
              <a:gd name="T1" fmla="*/ 2147483647 h 46"/>
              <a:gd name="T2" fmla="*/ 2147483647 w 1412"/>
              <a:gd name="T3" fmla="*/ 2147483647 h 46"/>
              <a:gd name="T4" fmla="*/ 2147483647 w 1412"/>
              <a:gd name="T5" fmla="*/ 2147483647 h 46"/>
              <a:gd name="T6" fmla="*/ 2147483647 w 1412"/>
              <a:gd name="T7" fmla="*/ 2147483647 h 46"/>
              <a:gd name="T8" fmla="*/ 2147483647 w 1412"/>
              <a:gd name="T9" fmla="*/ 2147483647 h 46"/>
              <a:gd name="T10" fmla="*/ 2147483647 w 1412"/>
              <a:gd name="T11" fmla="*/ 2147483647 h 46"/>
              <a:gd name="T12" fmla="*/ 2147483647 w 1412"/>
              <a:gd name="T13" fmla="*/ 0 h 46"/>
              <a:gd name="T14" fmla="*/ 2147483647 w 1412"/>
              <a:gd name="T15" fmla="*/ 2147483647 h 46"/>
              <a:gd name="T16" fmla="*/ 2147483647 w 1412"/>
              <a:gd name="T17" fmla="*/ 2147483647 h 46"/>
              <a:gd name="T18" fmla="*/ 2147483647 w 1412"/>
              <a:gd name="T19" fmla="*/ 2147483647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12"/>
              <a:gd name="T31" fmla="*/ 0 h 46"/>
              <a:gd name="T32" fmla="*/ 1412 w 1412"/>
              <a:gd name="T33" fmla="*/ 46 h 46"/>
              <a:gd name="connsiteX0" fmla="*/ 0 w 10000"/>
              <a:gd name="connsiteY0" fmla="*/ 4441 h 7353"/>
              <a:gd name="connsiteX1" fmla="*/ 1806 w 10000"/>
              <a:gd name="connsiteY1" fmla="*/ 7267 h 7353"/>
              <a:gd name="connsiteX2" fmla="*/ 2847 w 10000"/>
              <a:gd name="connsiteY2" fmla="*/ 1180 h 7353"/>
              <a:gd name="connsiteX3" fmla="*/ 3796 w 10000"/>
              <a:gd name="connsiteY3" fmla="*/ 3789 h 7353"/>
              <a:gd name="connsiteX4" fmla="*/ 4540 w 10000"/>
              <a:gd name="connsiteY4" fmla="*/ 2049 h 7353"/>
              <a:gd name="connsiteX5" fmla="*/ 5722 w 10000"/>
              <a:gd name="connsiteY5" fmla="*/ 5962 h 7353"/>
              <a:gd name="connsiteX6" fmla="*/ 6877 w 10000"/>
              <a:gd name="connsiteY6" fmla="*/ 0 h 7353"/>
              <a:gd name="connsiteX7" fmla="*/ 8208 w 10000"/>
              <a:gd name="connsiteY7" fmla="*/ 5962 h 7353"/>
              <a:gd name="connsiteX8" fmla="*/ 9356 w 10000"/>
              <a:gd name="connsiteY8" fmla="*/ 2919 h 7353"/>
              <a:gd name="connsiteX9" fmla="*/ 10000 w 10000"/>
              <a:gd name="connsiteY9" fmla="*/ 2919 h 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7353">
                <a:moveTo>
                  <a:pt x="0" y="4441"/>
                </a:moveTo>
                <a:cubicBezTo>
                  <a:pt x="559" y="4658"/>
                  <a:pt x="1331" y="7919"/>
                  <a:pt x="1806" y="7267"/>
                </a:cubicBezTo>
                <a:cubicBezTo>
                  <a:pt x="2280" y="6832"/>
                  <a:pt x="2514" y="1832"/>
                  <a:pt x="2847" y="1180"/>
                </a:cubicBezTo>
                <a:cubicBezTo>
                  <a:pt x="3180" y="528"/>
                  <a:pt x="3513" y="3571"/>
                  <a:pt x="3796" y="3789"/>
                </a:cubicBezTo>
                <a:lnTo>
                  <a:pt x="4540" y="2049"/>
                </a:lnTo>
                <a:cubicBezTo>
                  <a:pt x="5198" y="2484"/>
                  <a:pt x="5333" y="6303"/>
                  <a:pt x="5722" y="5962"/>
                </a:cubicBezTo>
                <a:cubicBezTo>
                  <a:pt x="6111" y="5621"/>
                  <a:pt x="6467" y="0"/>
                  <a:pt x="6877" y="0"/>
                </a:cubicBezTo>
                <a:cubicBezTo>
                  <a:pt x="7288" y="0"/>
                  <a:pt x="7795" y="5475"/>
                  <a:pt x="8208" y="5962"/>
                </a:cubicBezTo>
                <a:cubicBezTo>
                  <a:pt x="8621" y="6449"/>
                  <a:pt x="9058" y="3354"/>
                  <a:pt x="9356" y="2919"/>
                </a:cubicBezTo>
                <a:cubicBezTo>
                  <a:pt x="9653" y="2484"/>
                  <a:pt x="9865" y="2919"/>
                  <a:pt x="10000" y="2919"/>
                </a:cubicBezTo>
              </a:path>
            </a:pathLst>
          </a:custGeom>
          <a:solidFill>
            <a:schemeClr val="accent2"/>
          </a:solidFill>
          <a:ln w="38100">
            <a:solidFill>
              <a:schemeClr val="tx2"/>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27" name="Freeform 13"/>
          <p:cNvSpPr>
            <a:spLocks/>
          </p:cNvSpPr>
          <p:nvPr/>
        </p:nvSpPr>
        <p:spPr bwMode="auto">
          <a:xfrm>
            <a:off x="2488362" y="3641956"/>
            <a:ext cx="210290" cy="44421"/>
          </a:xfrm>
          <a:custGeom>
            <a:avLst/>
            <a:gdLst>
              <a:gd name="T0" fmla="*/ 0 w 681"/>
              <a:gd name="T1" fmla="*/ 2147483647 h 42"/>
              <a:gd name="T2" fmla="*/ 2147483647 w 681"/>
              <a:gd name="T3" fmla="*/ 2147483647 h 42"/>
              <a:gd name="T4" fmla="*/ 2147483647 w 681"/>
              <a:gd name="T5" fmla="*/ 0 h 42"/>
              <a:gd name="T6" fmla="*/ 2147483647 w 681"/>
              <a:gd name="T7" fmla="*/ 2147483647 h 42"/>
              <a:gd name="T8" fmla="*/ 2147483647 w 681"/>
              <a:gd name="T9" fmla="*/ 2147483647 h 42"/>
              <a:gd name="T10" fmla="*/ 2147483647 w 681"/>
              <a:gd name="T11" fmla="*/ 2147483647 h 42"/>
              <a:gd name="T12" fmla="*/ 0 60000 65536"/>
              <a:gd name="T13" fmla="*/ 0 60000 65536"/>
              <a:gd name="T14" fmla="*/ 0 60000 65536"/>
              <a:gd name="T15" fmla="*/ 0 60000 65536"/>
              <a:gd name="T16" fmla="*/ 0 60000 65536"/>
              <a:gd name="T17" fmla="*/ 0 60000 65536"/>
              <a:gd name="T18" fmla="*/ 0 w 681"/>
              <a:gd name="T19" fmla="*/ 0 h 42"/>
              <a:gd name="T20" fmla="*/ 681 w 681"/>
              <a:gd name="T21" fmla="*/ 42 h 42"/>
              <a:gd name="connsiteX0" fmla="*/ 0 w 939"/>
              <a:gd name="connsiteY0" fmla="*/ 30 h 42"/>
              <a:gd name="connsiteX1" fmla="*/ 335 w 939"/>
              <a:gd name="connsiteY1" fmla="*/ 37 h 42"/>
              <a:gd name="connsiteX2" fmla="*/ 493 w 939"/>
              <a:gd name="connsiteY2" fmla="*/ 0 h 42"/>
              <a:gd name="connsiteX3" fmla="*/ 686 w 939"/>
              <a:gd name="connsiteY3" fmla="*/ 37 h 42"/>
              <a:gd name="connsiteX4" fmla="*/ 848 w 939"/>
              <a:gd name="connsiteY4" fmla="*/ 23 h 42"/>
              <a:gd name="connsiteX5" fmla="*/ 939 w 939"/>
              <a:gd name="connsiteY5" fmla="*/ 23 h 42"/>
              <a:gd name="connsiteX0" fmla="*/ 0 w 939"/>
              <a:gd name="connsiteY0" fmla="*/ 30 h 41"/>
              <a:gd name="connsiteX1" fmla="*/ 168 w 939"/>
              <a:gd name="connsiteY1" fmla="*/ 19 h 41"/>
              <a:gd name="connsiteX2" fmla="*/ 335 w 939"/>
              <a:gd name="connsiteY2" fmla="*/ 37 h 41"/>
              <a:gd name="connsiteX3" fmla="*/ 493 w 939"/>
              <a:gd name="connsiteY3" fmla="*/ 0 h 41"/>
              <a:gd name="connsiteX4" fmla="*/ 686 w 939"/>
              <a:gd name="connsiteY4" fmla="*/ 37 h 41"/>
              <a:gd name="connsiteX5" fmla="*/ 848 w 939"/>
              <a:gd name="connsiteY5" fmla="*/ 23 h 41"/>
              <a:gd name="connsiteX6" fmla="*/ 939 w 939"/>
              <a:gd name="connsiteY6" fmla="*/ 23 h 41"/>
              <a:gd name="connsiteX0" fmla="*/ 0 w 1154"/>
              <a:gd name="connsiteY0" fmla="*/ 30 h 41"/>
              <a:gd name="connsiteX1" fmla="*/ 383 w 1154"/>
              <a:gd name="connsiteY1" fmla="*/ 19 h 41"/>
              <a:gd name="connsiteX2" fmla="*/ 550 w 1154"/>
              <a:gd name="connsiteY2" fmla="*/ 37 h 41"/>
              <a:gd name="connsiteX3" fmla="*/ 708 w 1154"/>
              <a:gd name="connsiteY3" fmla="*/ 0 h 41"/>
              <a:gd name="connsiteX4" fmla="*/ 901 w 1154"/>
              <a:gd name="connsiteY4" fmla="*/ 37 h 41"/>
              <a:gd name="connsiteX5" fmla="*/ 1063 w 1154"/>
              <a:gd name="connsiteY5" fmla="*/ 23 h 41"/>
              <a:gd name="connsiteX6" fmla="*/ 1154 w 1154"/>
              <a:gd name="connsiteY6" fmla="*/ 23 h 41"/>
              <a:gd name="connsiteX0" fmla="*/ 0 w 1412"/>
              <a:gd name="connsiteY0" fmla="*/ 30 h 41"/>
              <a:gd name="connsiteX1" fmla="*/ 641 w 1412"/>
              <a:gd name="connsiteY1" fmla="*/ 19 h 41"/>
              <a:gd name="connsiteX2" fmla="*/ 808 w 1412"/>
              <a:gd name="connsiteY2" fmla="*/ 37 h 41"/>
              <a:gd name="connsiteX3" fmla="*/ 966 w 1412"/>
              <a:gd name="connsiteY3" fmla="*/ 0 h 41"/>
              <a:gd name="connsiteX4" fmla="*/ 1159 w 1412"/>
              <a:gd name="connsiteY4" fmla="*/ 37 h 41"/>
              <a:gd name="connsiteX5" fmla="*/ 1321 w 1412"/>
              <a:gd name="connsiteY5" fmla="*/ 23 h 41"/>
              <a:gd name="connsiteX6" fmla="*/ 1412 w 1412"/>
              <a:gd name="connsiteY6" fmla="*/ 23 h 41"/>
              <a:gd name="connsiteX0" fmla="*/ 0 w 1412"/>
              <a:gd name="connsiteY0" fmla="*/ 30 h 41"/>
              <a:gd name="connsiteX1" fmla="*/ 252 w 1412"/>
              <a:gd name="connsiteY1" fmla="*/ 23 h 41"/>
              <a:gd name="connsiteX2" fmla="*/ 641 w 1412"/>
              <a:gd name="connsiteY2" fmla="*/ 19 h 41"/>
              <a:gd name="connsiteX3" fmla="*/ 808 w 1412"/>
              <a:gd name="connsiteY3" fmla="*/ 37 h 41"/>
              <a:gd name="connsiteX4" fmla="*/ 966 w 1412"/>
              <a:gd name="connsiteY4" fmla="*/ 0 h 41"/>
              <a:gd name="connsiteX5" fmla="*/ 1159 w 1412"/>
              <a:gd name="connsiteY5" fmla="*/ 37 h 41"/>
              <a:gd name="connsiteX6" fmla="*/ 1321 w 1412"/>
              <a:gd name="connsiteY6" fmla="*/ 23 h 41"/>
              <a:gd name="connsiteX7" fmla="*/ 1412 w 1412"/>
              <a:gd name="connsiteY7" fmla="*/ 23 h 41"/>
              <a:gd name="connsiteX0" fmla="*/ 0 w 1412"/>
              <a:gd name="connsiteY0" fmla="*/ 30 h 41"/>
              <a:gd name="connsiteX1" fmla="*/ 252 w 1412"/>
              <a:gd name="connsiteY1" fmla="*/ 2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536 w 1412"/>
              <a:gd name="connsiteY3" fmla="*/ 1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6"/>
              <a:gd name="connsiteX1" fmla="*/ 255 w 1412"/>
              <a:gd name="connsiteY1" fmla="*/ 43 h 46"/>
              <a:gd name="connsiteX2" fmla="*/ 402 w 1412"/>
              <a:gd name="connsiteY2" fmla="*/ 15 h 46"/>
              <a:gd name="connsiteX3" fmla="*/ 536 w 1412"/>
              <a:gd name="connsiteY3" fmla="*/ 27 h 46"/>
              <a:gd name="connsiteX4" fmla="*/ 641 w 1412"/>
              <a:gd name="connsiteY4" fmla="*/ 19 h 46"/>
              <a:gd name="connsiteX5" fmla="*/ 808 w 1412"/>
              <a:gd name="connsiteY5" fmla="*/ 37 h 46"/>
              <a:gd name="connsiteX6" fmla="*/ 966 w 1412"/>
              <a:gd name="connsiteY6" fmla="*/ 0 h 46"/>
              <a:gd name="connsiteX7" fmla="*/ 1159 w 1412"/>
              <a:gd name="connsiteY7" fmla="*/ 37 h 46"/>
              <a:gd name="connsiteX8" fmla="*/ 1321 w 1412"/>
              <a:gd name="connsiteY8" fmla="*/ 23 h 46"/>
              <a:gd name="connsiteX9" fmla="*/ 1412 w 1412"/>
              <a:gd name="connsiteY9" fmla="*/ 23 h 46"/>
              <a:gd name="connsiteX0" fmla="*/ 0 w 1321"/>
              <a:gd name="connsiteY0" fmla="*/ 30 h 46"/>
              <a:gd name="connsiteX1" fmla="*/ 255 w 1321"/>
              <a:gd name="connsiteY1" fmla="*/ 43 h 46"/>
              <a:gd name="connsiteX2" fmla="*/ 402 w 1321"/>
              <a:gd name="connsiteY2" fmla="*/ 15 h 46"/>
              <a:gd name="connsiteX3" fmla="*/ 536 w 1321"/>
              <a:gd name="connsiteY3" fmla="*/ 27 h 46"/>
              <a:gd name="connsiteX4" fmla="*/ 641 w 1321"/>
              <a:gd name="connsiteY4" fmla="*/ 19 h 46"/>
              <a:gd name="connsiteX5" fmla="*/ 808 w 1321"/>
              <a:gd name="connsiteY5" fmla="*/ 37 h 46"/>
              <a:gd name="connsiteX6" fmla="*/ 966 w 1321"/>
              <a:gd name="connsiteY6" fmla="*/ 0 h 46"/>
              <a:gd name="connsiteX7" fmla="*/ 1159 w 1321"/>
              <a:gd name="connsiteY7" fmla="*/ 37 h 46"/>
              <a:gd name="connsiteX8" fmla="*/ 1321 w 1321"/>
              <a:gd name="connsiteY8" fmla="*/ 23 h 46"/>
              <a:gd name="connsiteX0" fmla="*/ 0 w 1159"/>
              <a:gd name="connsiteY0" fmla="*/ 30 h 46"/>
              <a:gd name="connsiteX1" fmla="*/ 255 w 1159"/>
              <a:gd name="connsiteY1" fmla="*/ 43 h 46"/>
              <a:gd name="connsiteX2" fmla="*/ 402 w 1159"/>
              <a:gd name="connsiteY2" fmla="*/ 15 h 46"/>
              <a:gd name="connsiteX3" fmla="*/ 536 w 1159"/>
              <a:gd name="connsiteY3" fmla="*/ 27 h 46"/>
              <a:gd name="connsiteX4" fmla="*/ 641 w 1159"/>
              <a:gd name="connsiteY4" fmla="*/ 19 h 46"/>
              <a:gd name="connsiteX5" fmla="*/ 808 w 1159"/>
              <a:gd name="connsiteY5" fmla="*/ 37 h 46"/>
              <a:gd name="connsiteX6" fmla="*/ 966 w 1159"/>
              <a:gd name="connsiteY6" fmla="*/ 0 h 46"/>
              <a:gd name="connsiteX7" fmla="*/ 1159 w 1159"/>
              <a:gd name="connsiteY7" fmla="*/ 37 h 46"/>
              <a:gd name="connsiteX0" fmla="*/ 0 w 966"/>
              <a:gd name="connsiteY0" fmla="*/ 30 h 46"/>
              <a:gd name="connsiteX1" fmla="*/ 255 w 966"/>
              <a:gd name="connsiteY1" fmla="*/ 43 h 46"/>
              <a:gd name="connsiteX2" fmla="*/ 402 w 966"/>
              <a:gd name="connsiteY2" fmla="*/ 15 h 46"/>
              <a:gd name="connsiteX3" fmla="*/ 536 w 966"/>
              <a:gd name="connsiteY3" fmla="*/ 27 h 46"/>
              <a:gd name="connsiteX4" fmla="*/ 641 w 966"/>
              <a:gd name="connsiteY4" fmla="*/ 19 h 46"/>
              <a:gd name="connsiteX5" fmla="*/ 808 w 966"/>
              <a:gd name="connsiteY5" fmla="*/ 37 h 46"/>
              <a:gd name="connsiteX6" fmla="*/ 966 w 966"/>
              <a:gd name="connsiteY6" fmla="*/ 0 h 46"/>
              <a:gd name="connsiteX0" fmla="*/ 0 w 808"/>
              <a:gd name="connsiteY0" fmla="*/ 18 h 34"/>
              <a:gd name="connsiteX1" fmla="*/ 255 w 808"/>
              <a:gd name="connsiteY1" fmla="*/ 31 h 34"/>
              <a:gd name="connsiteX2" fmla="*/ 402 w 808"/>
              <a:gd name="connsiteY2" fmla="*/ 3 h 34"/>
              <a:gd name="connsiteX3" fmla="*/ 536 w 808"/>
              <a:gd name="connsiteY3" fmla="*/ 15 h 34"/>
              <a:gd name="connsiteX4" fmla="*/ 641 w 808"/>
              <a:gd name="connsiteY4" fmla="*/ 7 h 34"/>
              <a:gd name="connsiteX5" fmla="*/ 808 w 808"/>
              <a:gd name="connsiteY5" fmla="*/ 25 h 34"/>
              <a:gd name="connsiteX0" fmla="*/ 0 w 641"/>
              <a:gd name="connsiteY0" fmla="*/ 18 h 34"/>
              <a:gd name="connsiteX1" fmla="*/ 255 w 641"/>
              <a:gd name="connsiteY1" fmla="*/ 31 h 34"/>
              <a:gd name="connsiteX2" fmla="*/ 402 w 641"/>
              <a:gd name="connsiteY2" fmla="*/ 3 h 34"/>
              <a:gd name="connsiteX3" fmla="*/ 536 w 641"/>
              <a:gd name="connsiteY3" fmla="*/ 15 h 34"/>
              <a:gd name="connsiteX4" fmla="*/ 641 w 641"/>
              <a:gd name="connsiteY4" fmla="*/ 7 h 34"/>
              <a:gd name="connsiteX0" fmla="*/ 0 w 536"/>
              <a:gd name="connsiteY0" fmla="*/ 18 h 34"/>
              <a:gd name="connsiteX1" fmla="*/ 255 w 536"/>
              <a:gd name="connsiteY1" fmla="*/ 31 h 34"/>
              <a:gd name="connsiteX2" fmla="*/ 402 w 536"/>
              <a:gd name="connsiteY2" fmla="*/ 3 h 34"/>
              <a:gd name="connsiteX3" fmla="*/ 536 w 536"/>
              <a:gd name="connsiteY3" fmla="*/ 15 h 34"/>
            </a:gdLst>
            <a:ahLst/>
            <a:cxnLst>
              <a:cxn ang="0">
                <a:pos x="connsiteX0" y="connsiteY0"/>
              </a:cxn>
              <a:cxn ang="0">
                <a:pos x="connsiteX1" y="connsiteY1"/>
              </a:cxn>
              <a:cxn ang="0">
                <a:pos x="connsiteX2" y="connsiteY2"/>
              </a:cxn>
              <a:cxn ang="0">
                <a:pos x="connsiteX3" y="connsiteY3"/>
              </a:cxn>
            </a:cxnLst>
            <a:rect l="l" t="t" r="r" b="b"/>
            <a:pathLst>
              <a:path w="536" h="34">
                <a:moveTo>
                  <a:pt x="0" y="18"/>
                </a:moveTo>
                <a:cubicBezTo>
                  <a:pt x="79" y="19"/>
                  <a:pt x="188" y="34"/>
                  <a:pt x="255" y="31"/>
                </a:cubicBezTo>
                <a:cubicBezTo>
                  <a:pt x="322" y="29"/>
                  <a:pt x="355" y="6"/>
                  <a:pt x="402" y="3"/>
                </a:cubicBezTo>
                <a:cubicBezTo>
                  <a:pt x="449" y="0"/>
                  <a:pt x="496" y="14"/>
                  <a:pt x="536" y="15"/>
                </a:cubicBezTo>
              </a:path>
            </a:pathLst>
          </a:custGeom>
          <a:solidFill>
            <a:srgbClr val="FFFFFF">
              <a:lumMod val="65000"/>
            </a:srgbClr>
          </a:solid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28" name="Freeform 13"/>
          <p:cNvSpPr>
            <a:spLocks/>
          </p:cNvSpPr>
          <p:nvPr/>
        </p:nvSpPr>
        <p:spPr bwMode="auto">
          <a:xfrm>
            <a:off x="2147615" y="3707871"/>
            <a:ext cx="210290" cy="44421"/>
          </a:xfrm>
          <a:custGeom>
            <a:avLst/>
            <a:gdLst>
              <a:gd name="T0" fmla="*/ 0 w 681"/>
              <a:gd name="T1" fmla="*/ 2147483647 h 42"/>
              <a:gd name="T2" fmla="*/ 2147483647 w 681"/>
              <a:gd name="T3" fmla="*/ 2147483647 h 42"/>
              <a:gd name="T4" fmla="*/ 2147483647 w 681"/>
              <a:gd name="T5" fmla="*/ 0 h 42"/>
              <a:gd name="T6" fmla="*/ 2147483647 w 681"/>
              <a:gd name="T7" fmla="*/ 2147483647 h 42"/>
              <a:gd name="T8" fmla="*/ 2147483647 w 681"/>
              <a:gd name="T9" fmla="*/ 2147483647 h 42"/>
              <a:gd name="T10" fmla="*/ 2147483647 w 681"/>
              <a:gd name="T11" fmla="*/ 2147483647 h 42"/>
              <a:gd name="T12" fmla="*/ 0 60000 65536"/>
              <a:gd name="T13" fmla="*/ 0 60000 65536"/>
              <a:gd name="T14" fmla="*/ 0 60000 65536"/>
              <a:gd name="T15" fmla="*/ 0 60000 65536"/>
              <a:gd name="T16" fmla="*/ 0 60000 65536"/>
              <a:gd name="T17" fmla="*/ 0 60000 65536"/>
              <a:gd name="T18" fmla="*/ 0 w 681"/>
              <a:gd name="T19" fmla="*/ 0 h 42"/>
              <a:gd name="T20" fmla="*/ 681 w 681"/>
              <a:gd name="T21" fmla="*/ 42 h 42"/>
              <a:gd name="connsiteX0" fmla="*/ 0 w 939"/>
              <a:gd name="connsiteY0" fmla="*/ 30 h 42"/>
              <a:gd name="connsiteX1" fmla="*/ 335 w 939"/>
              <a:gd name="connsiteY1" fmla="*/ 37 h 42"/>
              <a:gd name="connsiteX2" fmla="*/ 493 w 939"/>
              <a:gd name="connsiteY2" fmla="*/ 0 h 42"/>
              <a:gd name="connsiteX3" fmla="*/ 686 w 939"/>
              <a:gd name="connsiteY3" fmla="*/ 37 h 42"/>
              <a:gd name="connsiteX4" fmla="*/ 848 w 939"/>
              <a:gd name="connsiteY4" fmla="*/ 23 h 42"/>
              <a:gd name="connsiteX5" fmla="*/ 939 w 939"/>
              <a:gd name="connsiteY5" fmla="*/ 23 h 42"/>
              <a:gd name="connsiteX0" fmla="*/ 0 w 939"/>
              <a:gd name="connsiteY0" fmla="*/ 30 h 41"/>
              <a:gd name="connsiteX1" fmla="*/ 168 w 939"/>
              <a:gd name="connsiteY1" fmla="*/ 19 h 41"/>
              <a:gd name="connsiteX2" fmla="*/ 335 w 939"/>
              <a:gd name="connsiteY2" fmla="*/ 37 h 41"/>
              <a:gd name="connsiteX3" fmla="*/ 493 w 939"/>
              <a:gd name="connsiteY3" fmla="*/ 0 h 41"/>
              <a:gd name="connsiteX4" fmla="*/ 686 w 939"/>
              <a:gd name="connsiteY4" fmla="*/ 37 h 41"/>
              <a:gd name="connsiteX5" fmla="*/ 848 w 939"/>
              <a:gd name="connsiteY5" fmla="*/ 23 h 41"/>
              <a:gd name="connsiteX6" fmla="*/ 939 w 939"/>
              <a:gd name="connsiteY6" fmla="*/ 23 h 41"/>
              <a:gd name="connsiteX0" fmla="*/ 0 w 1154"/>
              <a:gd name="connsiteY0" fmla="*/ 30 h 41"/>
              <a:gd name="connsiteX1" fmla="*/ 383 w 1154"/>
              <a:gd name="connsiteY1" fmla="*/ 19 h 41"/>
              <a:gd name="connsiteX2" fmla="*/ 550 w 1154"/>
              <a:gd name="connsiteY2" fmla="*/ 37 h 41"/>
              <a:gd name="connsiteX3" fmla="*/ 708 w 1154"/>
              <a:gd name="connsiteY3" fmla="*/ 0 h 41"/>
              <a:gd name="connsiteX4" fmla="*/ 901 w 1154"/>
              <a:gd name="connsiteY4" fmla="*/ 37 h 41"/>
              <a:gd name="connsiteX5" fmla="*/ 1063 w 1154"/>
              <a:gd name="connsiteY5" fmla="*/ 23 h 41"/>
              <a:gd name="connsiteX6" fmla="*/ 1154 w 1154"/>
              <a:gd name="connsiteY6" fmla="*/ 23 h 41"/>
              <a:gd name="connsiteX0" fmla="*/ 0 w 1412"/>
              <a:gd name="connsiteY0" fmla="*/ 30 h 41"/>
              <a:gd name="connsiteX1" fmla="*/ 641 w 1412"/>
              <a:gd name="connsiteY1" fmla="*/ 19 h 41"/>
              <a:gd name="connsiteX2" fmla="*/ 808 w 1412"/>
              <a:gd name="connsiteY2" fmla="*/ 37 h 41"/>
              <a:gd name="connsiteX3" fmla="*/ 966 w 1412"/>
              <a:gd name="connsiteY3" fmla="*/ 0 h 41"/>
              <a:gd name="connsiteX4" fmla="*/ 1159 w 1412"/>
              <a:gd name="connsiteY4" fmla="*/ 37 h 41"/>
              <a:gd name="connsiteX5" fmla="*/ 1321 w 1412"/>
              <a:gd name="connsiteY5" fmla="*/ 23 h 41"/>
              <a:gd name="connsiteX6" fmla="*/ 1412 w 1412"/>
              <a:gd name="connsiteY6" fmla="*/ 23 h 41"/>
              <a:gd name="connsiteX0" fmla="*/ 0 w 1412"/>
              <a:gd name="connsiteY0" fmla="*/ 30 h 41"/>
              <a:gd name="connsiteX1" fmla="*/ 252 w 1412"/>
              <a:gd name="connsiteY1" fmla="*/ 23 h 41"/>
              <a:gd name="connsiteX2" fmla="*/ 641 w 1412"/>
              <a:gd name="connsiteY2" fmla="*/ 19 h 41"/>
              <a:gd name="connsiteX3" fmla="*/ 808 w 1412"/>
              <a:gd name="connsiteY3" fmla="*/ 37 h 41"/>
              <a:gd name="connsiteX4" fmla="*/ 966 w 1412"/>
              <a:gd name="connsiteY4" fmla="*/ 0 h 41"/>
              <a:gd name="connsiteX5" fmla="*/ 1159 w 1412"/>
              <a:gd name="connsiteY5" fmla="*/ 37 h 41"/>
              <a:gd name="connsiteX6" fmla="*/ 1321 w 1412"/>
              <a:gd name="connsiteY6" fmla="*/ 23 h 41"/>
              <a:gd name="connsiteX7" fmla="*/ 1412 w 1412"/>
              <a:gd name="connsiteY7" fmla="*/ 23 h 41"/>
              <a:gd name="connsiteX0" fmla="*/ 0 w 1412"/>
              <a:gd name="connsiteY0" fmla="*/ 30 h 41"/>
              <a:gd name="connsiteX1" fmla="*/ 252 w 1412"/>
              <a:gd name="connsiteY1" fmla="*/ 2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536 w 1412"/>
              <a:gd name="connsiteY3" fmla="*/ 1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6"/>
              <a:gd name="connsiteX1" fmla="*/ 255 w 1412"/>
              <a:gd name="connsiteY1" fmla="*/ 43 h 46"/>
              <a:gd name="connsiteX2" fmla="*/ 402 w 1412"/>
              <a:gd name="connsiteY2" fmla="*/ 15 h 46"/>
              <a:gd name="connsiteX3" fmla="*/ 536 w 1412"/>
              <a:gd name="connsiteY3" fmla="*/ 27 h 46"/>
              <a:gd name="connsiteX4" fmla="*/ 641 w 1412"/>
              <a:gd name="connsiteY4" fmla="*/ 19 h 46"/>
              <a:gd name="connsiteX5" fmla="*/ 808 w 1412"/>
              <a:gd name="connsiteY5" fmla="*/ 37 h 46"/>
              <a:gd name="connsiteX6" fmla="*/ 966 w 1412"/>
              <a:gd name="connsiteY6" fmla="*/ 0 h 46"/>
              <a:gd name="connsiteX7" fmla="*/ 1159 w 1412"/>
              <a:gd name="connsiteY7" fmla="*/ 37 h 46"/>
              <a:gd name="connsiteX8" fmla="*/ 1321 w 1412"/>
              <a:gd name="connsiteY8" fmla="*/ 23 h 46"/>
              <a:gd name="connsiteX9" fmla="*/ 1412 w 1412"/>
              <a:gd name="connsiteY9" fmla="*/ 23 h 46"/>
              <a:gd name="connsiteX0" fmla="*/ 0 w 1321"/>
              <a:gd name="connsiteY0" fmla="*/ 30 h 46"/>
              <a:gd name="connsiteX1" fmla="*/ 255 w 1321"/>
              <a:gd name="connsiteY1" fmla="*/ 43 h 46"/>
              <a:gd name="connsiteX2" fmla="*/ 402 w 1321"/>
              <a:gd name="connsiteY2" fmla="*/ 15 h 46"/>
              <a:gd name="connsiteX3" fmla="*/ 536 w 1321"/>
              <a:gd name="connsiteY3" fmla="*/ 27 h 46"/>
              <a:gd name="connsiteX4" fmla="*/ 641 w 1321"/>
              <a:gd name="connsiteY4" fmla="*/ 19 h 46"/>
              <a:gd name="connsiteX5" fmla="*/ 808 w 1321"/>
              <a:gd name="connsiteY5" fmla="*/ 37 h 46"/>
              <a:gd name="connsiteX6" fmla="*/ 966 w 1321"/>
              <a:gd name="connsiteY6" fmla="*/ 0 h 46"/>
              <a:gd name="connsiteX7" fmla="*/ 1159 w 1321"/>
              <a:gd name="connsiteY7" fmla="*/ 37 h 46"/>
              <a:gd name="connsiteX8" fmla="*/ 1321 w 1321"/>
              <a:gd name="connsiteY8" fmla="*/ 23 h 46"/>
              <a:gd name="connsiteX0" fmla="*/ 0 w 1159"/>
              <a:gd name="connsiteY0" fmla="*/ 30 h 46"/>
              <a:gd name="connsiteX1" fmla="*/ 255 w 1159"/>
              <a:gd name="connsiteY1" fmla="*/ 43 h 46"/>
              <a:gd name="connsiteX2" fmla="*/ 402 w 1159"/>
              <a:gd name="connsiteY2" fmla="*/ 15 h 46"/>
              <a:gd name="connsiteX3" fmla="*/ 536 w 1159"/>
              <a:gd name="connsiteY3" fmla="*/ 27 h 46"/>
              <a:gd name="connsiteX4" fmla="*/ 641 w 1159"/>
              <a:gd name="connsiteY4" fmla="*/ 19 h 46"/>
              <a:gd name="connsiteX5" fmla="*/ 808 w 1159"/>
              <a:gd name="connsiteY5" fmla="*/ 37 h 46"/>
              <a:gd name="connsiteX6" fmla="*/ 966 w 1159"/>
              <a:gd name="connsiteY6" fmla="*/ 0 h 46"/>
              <a:gd name="connsiteX7" fmla="*/ 1159 w 1159"/>
              <a:gd name="connsiteY7" fmla="*/ 37 h 46"/>
              <a:gd name="connsiteX0" fmla="*/ 0 w 966"/>
              <a:gd name="connsiteY0" fmla="*/ 30 h 46"/>
              <a:gd name="connsiteX1" fmla="*/ 255 w 966"/>
              <a:gd name="connsiteY1" fmla="*/ 43 h 46"/>
              <a:gd name="connsiteX2" fmla="*/ 402 w 966"/>
              <a:gd name="connsiteY2" fmla="*/ 15 h 46"/>
              <a:gd name="connsiteX3" fmla="*/ 536 w 966"/>
              <a:gd name="connsiteY3" fmla="*/ 27 h 46"/>
              <a:gd name="connsiteX4" fmla="*/ 641 w 966"/>
              <a:gd name="connsiteY4" fmla="*/ 19 h 46"/>
              <a:gd name="connsiteX5" fmla="*/ 808 w 966"/>
              <a:gd name="connsiteY5" fmla="*/ 37 h 46"/>
              <a:gd name="connsiteX6" fmla="*/ 966 w 966"/>
              <a:gd name="connsiteY6" fmla="*/ 0 h 46"/>
              <a:gd name="connsiteX0" fmla="*/ 0 w 808"/>
              <a:gd name="connsiteY0" fmla="*/ 18 h 34"/>
              <a:gd name="connsiteX1" fmla="*/ 255 w 808"/>
              <a:gd name="connsiteY1" fmla="*/ 31 h 34"/>
              <a:gd name="connsiteX2" fmla="*/ 402 w 808"/>
              <a:gd name="connsiteY2" fmla="*/ 3 h 34"/>
              <a:gd name="connsiteX3" fmla="*/ 536 w 808"/>
              <a:gd name="connsiteY3" fmla="*/ 15 h 34"/>
              <a:gd name="connsiteX4" fmla="*/ 641 w 808"/>
              <a:gd name="connsiteY4" fmla="*/ 7 h 34"/>
              <a:gd name="connsiteX5" fmla="*/ 808 w 808"/>
              <a:gd name="connsiteY5" fmla="*/ 25 h 34"/>
              <a:gd name="connsiteX0" fmla="*/ 0 w 641"/>
              <a:gd name="connsiteY0" fmla="*/ 18 h 34"/>
              <a:gd name="connsiteX1" fmla="*/ 255 w 641"/>
              <a:gd name="connsiteY1" fmla="*/ 31 h 34"/>
              <a:gd name="connsiteX2" fmla="*/ 402 w 641"/>
              <a:gd name="connsiteY2" fmla="*/ 3 h 34"/>
              <a:gd name="connsiteX3" fmla="*/ 536 w 641"/>
              <a:gd name="connsiteY3" fmla="*/ 15 h 34"/>
              <a:gd name="connsiteX4" fmla="*/ 641 w 641"/>
              <a:gd name="connsiteY4" fmla="*/ 7 h 34"/>
              <a:gd name="connsiteX0" fmla="*/ 0 w 536"/>
              <a:gd name="connsiteY0" fmla="*/ 18 h 34"/>
              <a:gd name="connsiteX1" fmla="*/ 255 w 536"/>
              <a:gd name="connsiteY1" fmla="*/ 31 h 34"/>
              <a:gd name="connsiteX2" fmla="*/ 402 w 536"/>
              <a:gd name="connsiteY2" fmla="*/ 3 h 34"/>
              <a:gd name="connsiteX3" fmla="*/ 536 w 536"/>
              <a:gd name="connsiteY3" fmla="*/ 15 h 34"/>
            </a:gdLst>
            <a:ahLst/>
            <a:cxnLst>
              <a:cxn ang="0">
                <a:pos x="connsiteX0" y="connsiteY0"/>
              </a:cxn>
              <a:cxn ang="0">
                <a:pos x="connsiteX1" y="connsiteY1"/>
              </a:cxn>
              <a:cxn ang="0">
                <a:pos x="connsiteX2" y="connsiteY2"/>
              </a:cxn>
              <a:cxn ang="0">
                <a:pos x="connsiteX3" y="connsiteY3"/>
              </a:cxn>
            </a:cxnLst>
            <a:rect l="l" t="t" r="r" b="b"/>
            <a:pathLst>
              <a:path w="536" h="34">
                <a:moveTo>
                  <a:pt x="0" y="18"/>
                </a:moveTo>
                <a:cubicBezTo>
                  <a:pt x="79" y="19"/>
                  <a:pt x="188" y="34"/>
                  <a:pt x="255" y="31"/>
                </a:cubicBezTo>
                <a:cubicBezTo>
                  <a:pt x="322" y="29"/>
                  <a:pt x="355" y="6"/>
                  <a:pt x="402" y="3"/>
                </a:cubicBezTo>
                <a:cubicBezTo>
                  <a:pt x="449" y="0"/>
                  <a:pt x="496" y="14"/>
                  <a:pt x="536" y="15"/>
                </a:cubicBezTo>
              </a:path>
            </a:pathLst>
          </a:custGeom>
          <a:solidFill>
            <a:srgbClr val="FFFFFF">
              <a:lumMod val="65000"/>
            </a:srgbClr>
          </a:solid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29" name="Line 51"/>
          <p:cNvSpPr>
            <a:spLocks noChangeShapeType="1"/>
          </p:cNvSpPr>
          <p:nvPr/>
        </p:nvSpPr>
        <p:spPr bwMode="auto">
          <a:xfrm flipH="1">
            <a:off x="3355869" y="3849973"/>
            <a:ext cx="268712" cy="0"/>
          </a:xfrm>
          <a:prstGeom prst="line">
            <a:avLst/>
          </a:prstGeom>
          <a:noFill/>
          <a:ln w="28575">
            <a:solidFill>
              <a:srgbClr val="008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grpSp>
        <p:nvGrpSpPr>
          <p:cNvPr id="15" name="Group 29"/>
          <p:cNvGrpSpPr/>
          <p:nvPr/>
        </p:nvGrpSpPr>
        <p:grpSpPr>
          <a:xfrm rot="21070270">
            <a:off x="4709413" y="4695824"/>
            <a:ext cx="276921" cy="105419"/>
            <a:chOff x="3010020" y="1447800"/>
            <a:chExt cx="323269" cy="108499"/>
          </a:xfrm>
        </p:grpSpPr>
        <p:cxnSp>
          <p:nvCxnSpPr>
            <p:cNvPr id="36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75000"/>
                </a:srgbClr>
              </a:solidFill>
              <a:round/>
              <a:headEnd/>
              <a:tailEnd/>
            </a:ln>
          </p:spPr>
        </p:cxnSp>
        <p:cxnSp>
          <p:nvCxnSpPr>
            <p:cNvPr id="36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75000"/>
                </a:srgbClr>
              </a:solidFill>
              <a:round/>
              <a:headEnd/>
              <a:tailEnd/>
            </a:ln>
          </p:spPr>
        </p:cxnSp>
        <p:cxnSp>
          <p:nvCxnSpPr>
            <p:cNvPr id="36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75000"/>
                </a:srgbClr>
              </a:solidFill>
              <a:round/>
              <a:headEnd/>
              <a:tailEnd/>
            </a:ln>
          </p:spPr>
        </p:cxnSp>
        <p:cxnSp>
          <p:nvCxnSpPr>
            <p:cNvPr id="36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75000"/>
                </a:srgbClr>
              </a:solidFill>
              <a:round/>
              <a:headEnd/>
              <a:tailEnd/>
            </a:ln>
          </p:spPr>
        </p:cxnSp>
        <p:cxnSp>
          <p:nvCxnSpPr>
            <p:cNvPr id="36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75000"/>
                </a:srgbClr>
              </a:solidFill>
              <a:round/>
              <a:headEnd/>
              <a:tailEnd/>
            </a:ln>
          </p:spPr>
        </p:cxnSp>
        <p:cxnSp>
          <p:nvCxnSpPr>
            <p:cNvPr id="36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75000"/>
                </a:srgbClr>
              </a:solidFill>
              <a:round/>
              <a:headEnd/>
              <a:tailEnd/>
            </a:ln>
          </p:spPr>
        </p:cxnSp>
        <p:cxnSp>
          <p:nvCxnSpPr>
            <p:cNvPr id="36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75000"/>
                </a:srgbClr>
              </a:solidFill>
              <a:round/>
              <a:headEnd/>
              <a:tailEnd/>
            </a:ln>
          </p:spPr>
        </p:cxnSp>
        <p:cxnSp>
          <p:nvCxnSpPr>
            <p:cNvPr id="36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75000"/>
                </a:srgbClr>
              </a:solidFill>
              <a:round/>
              <a:headEnd/>
              <a:tailEnd/>
            </a:ln>
          </p:spPr>
        </p:cxnSp>
        <p:cxnSp>
          <p:nvCxnSpPr>
            <p:cNvPr id="37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75000"/>
                </a:srgbClr>
              </a:solidFill>
              <a:round/>
              <a:headEnd/>
              <a:tailEnd/>
            </a:ln>
          </p:spPr>
        </p:cxnSp>
        <p:cxnSp>
          <p:nvCxnSpPr>
            <p:cNvPr id="37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75000"/>
                </a:srgbClr>
              </a:solidFill>
              <a:round/>
              <a:headEnd/>
              <a:tailEnd/>
            </a:ln>
          </p:spPr>
        </p:cxnSp>
      </p:grpSp>
      <p:grpSp>
        <p:nvGrpSpPr>
          <p:cNvPr id="25" name="Group 30"/>
          <p:cNvGrpSpPr/>
          <p:nvPr/>
        </p:nvGrpSpPr>
        <p:grpSpPr>
          <a:xfrm rot="320971">
            <a:off x="4405420" y="4680830"/>
            <a:ext cx="276921" cy="105419"/>
            <a:chOff x="3010020" y="1447800"/>
            <a:chExt cx="323269" cy="108499"/>
          </a:xfrm>
        </p:grpSpPr>
        <p:cxnSp>
          <p:nvCxnSpPr>
            <p:cNvPr id="35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75000"/>
                </a:srgbClr>
              </a:solidFill>
              <a:round/>
              <a:headEnd/>
              <a:tailEnd/>
            </a:ln>
          </p:spPr>
        </p:cxnSp>
        <p:cxnSp>
          <p:nvCxnSpPr>
            <p:cNvPr id="35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75000"/>
                </a:srgbClr>
              </a:solidFill>
              <a:round/>
              <a:headEnd/>
              <a:tailEnd/>
            </a:ln>
          </p:spPr>
        </p:cxnSp>
        <p:cxnSp>
          <p:nvCxnSpPr>
            <p:cNvPr id="35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75000"/>
                </a:srgbClr>
              </a:solidFill>
              <a:round/>
              <a:headEnd/>
              <a:tailEnd/>
            </a:ln>
          </p:spPr>
        </p:cxnSp>
        <p:cxnSp>
          <p:nvCxnSpPr>
            <p:cNvPr id="35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75000"/>
                </a:srgbClr>
              </a:solidFill>
              <a:round/>
              <a:headEnd/>
              <a:tailEnd/>
            </a:ln>
          </p:spPr>
        </p:cxnSp>
        <p:cxnSp>
          <p:nvCxnSpPr>
            <p:cNvPr id="35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75000"/>
                </a:srgbClr>
              </a:solidFill>
              <a:round/>
              <a:headEnd/>
              <a:tailEnd/>
            </a:ln>
          </p:spPr>
        </p:cxnSp>
        <p:cxnSp>
          <p:nvCxnSpPr>
            <p:cNvPr id="35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75000"/>
                </a:srgbClr>
              </a:solidFill>
              <a:round/>
              <a:headEnd/>
              <a:tailEnd/>
            </a:ln>
          </p:spPr>
        </p:cxnSp>
        <p:cxnSp>
          <p:nvCxnSpPr>
            <p:cNvPr id="35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75000"/>
                </a:srgbClr>
              </a:solidFill>
              <a:round/>
              <a:headEnd/>
              <a:tailEnd/>
            </a:ln>
          </p:spPr>
        </p:cxnSp>
        <p:cxnSp>
          <p:nvCxnSpPr>
            <p:cNvPr id="35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75000"/>
                </a:srgbClr>
              </a:solidFill>
              <a:round/>
              <a:headEnd/>
              <a:tailEnd/>
            </a:ln>
          </p:spPr>
        </p:cxnSp>
        <p:cxnSp>
          <p:nvCxnSpPr>
            <p:cNvPr id="36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75000"/>
                </a:srgbClr>
              </a:solidFill>
              <a:round/>
              <a:headEnd/>
              <a:tailEnd/>
            </a:ln>
          </p:spPr>
        </p:cxnSp>
        <p:cxnSp>
          <p:nvCxnSpPr>
            <p:cNvPr id="36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75000"/>
                </a:srgbClr>
              </a:solidFill>
              <a:round/>
              <a:headEnd/>
              <a:tailEnd/>
            </a:ln>
          </p:spPr>
        </p:cxnSp>
      </p:grpSp>
      <p:grpSp>
        <p:nvGrpSpPr>
          <p:cNvPr id="30" name="Group 31"/>
          <p:cNvGrpSpPr/>
          <p:nvPr/>
        </p:nvGrpSpPr>
        <p:grpSpPr>
          <a:xfrm rot="21059976">
            <a:off x="4109624" y="4658762"/>
            <a:ext cx="276921" cy="105419"/>
            <a:chOff x="3010020" y="1447800"/>
            <a:chExt cx="323269" cy="108499"/>
          </a:xfrm>
        </p:grpSpPr>
        <p:cxnSp>
          <p:nvCxnSpPr>
            <p:cNvPr id="34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75000"/>
                </a:srgbClr>
              </a:solidFill>
              <a:round/>
              <a:headEnd/>
              <a:tailEnd/>
            </a:ln>
          </p:spPr>
        </p:cxnSp>
        <p:cxnSp>
          <p:nvCxnSpPr>
            <p:cNvPr id="34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75000"/>
                </a:srgbClr>
              </a:solidFill>
              <a:round/>
              <a:headEnd/>
              <a:tailEnd/>
            </a:ln>
          </p:spPr>
        </p:cxnSp>
        <p:cxnSp>
          <p:nvCxnSpPr>
            <p:cNvPr id="34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75000"/>
                </a:srgbClr>
              </a:solidFill>
              <a:round/>
              <a:headEnd/>
              <a:tailEnd/>
            </a:ln>
          </p:spPr>
        </p:cxnSp>
        <p:cxnSp>
          <p:nvCxnSpPr>
            <p:cNvPr id="34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75000"/>
                </a:srgbClr>
              </a:solidFill>
              <a:round/>
              <a:headEnd/>
              <a:tailEnd/>
            </a:ln>
          </p:spPr>
        </p:cxnSp>
        <p:cxnSp>
          <p:nvCxnSpPr>
            <p:cNvPr id="34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75000"/>
                </a:srgbClr>
              </a:solidFill>
              <a:round/>
              <a:headEnd/>
              <a:tailEnd/>
            </a:ln>
          </p:spPr>
        </p:cxnSp>
        <p:cxnSp>
          <p:nvCxnSpPr>
            <p:cNvPr id="34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75000"/>
                </a:srgbClr>
              </a:solidFill>
              <a:round/>
              <a:headEnd/>
              <a:tailEnd/>
            </a:ln>
          </p:spPr>
        </p:cxnSp>
        <p:cxnSp>
          <p:nvCxnSpPr>
            <p:cNvPr id="34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75000"/>
                </a:srgbClr>
              </a:solidFill>
              <a:round/>
              <a:headEnd/>
              <a:tailEnd/>
            </a:ln>
          </p:spPr>
        </p:cxnSp>
        <p:cxnSp>
          <p:nvCxnSpPr>
            <p:cNvPr id="34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75000"/>
                </a:srgbClr>
              </a:solidFill>
              <a:round/>
              <a:headEnd/>
              <a:tailEnd/>
            </a:ln>
          </p:spPr>
        </p:cxnSp>
        <p:cxnSp>
          <p:nvCxnSpPr>
            <p:cNvPr id="35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75000"/>
                </a:srgbClr>
              </a:solidFill>
              <a:round/>
              <a:headEnd/>
              <a:tailEnd/>
            </a:ln>
          </p:spPr>
        </p:cxnSp>
        <p:cxnSp>
          <p:nvCxnSpPr>
            <p:cNvPr id="35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75000"/>
                </a:srgbClr>
              </a:solidFill>
              <a:round/>
              <a:headEnd/>
              <a:tailEnd/>
            </a:ln>
          </p:spPr>
        </p:cxnSp>
      </p:grpSp>
      <p:sp>
        <p:nvSpPr>
          <p:cNvPr id="33" name="Curved Down Arrow 32"/>
          <p:cNvSpPr/>
          <p:nvPr/>
        </p:nvSpPr>
        <p:spPr>
          <a:xfrm>
            <a:off x="2549982" y="4427283"/>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34" name="Curved Down Arrow 33"/>
          <p:cNvSpPr/>
          <p:nvPr/>
        </p:nvSpPr>
        <p:spPr>
          <a:xfrm>
            <a:off x="2936295" y="4427283"/>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35" name="Curved Down Arrow 34"/>
          <p:cNvSpPr/>
          <p:nvPr/>
        </p:nvSpPr>
        <p:spPr>
          <a:xfrm>
            <a:off x="3320219" y="4427283"/>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36" name="Curved Down Arrow 35"/>
          <p:cNvSpPr/>
          <p:nvPr/>
        </p:nvSpPr>
        <p:spPr>
          <a:xfrm>
            <a:off x="3706977" y="4427283"/>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cxnSp>
        <p:nvCxnSpPr>
          <p:cNvPr id="37" name="Straight Connector 112"/>
          <p:cNvCxnSpPr>
            <a:cxnSpLocks noChangeShapeType="1"/>
          </p:cNvCxnSpPr>
          <p:nvPr/>
        </p:nvCxnSpPr>
        <p:spPr bwMode="auto">
          <a:xfrm rot="4859976">
            <a:off x="4025110" y="4746136"/>
            <a:ext cx="103992" cy="2519"/>
          </a:xfrm>
          <a:prstGeom prst="line">
            <a:avLst/>
          </a:prstGeom>
          <a:noFill/>
          <a:ln w="12700" algn="ctr">
            <a:solidFill>
              <a:schemeClr val="tx1">
                <a:lumMod val="50000"/>
                <a:lumOff val="50000"/>
              </a:schemeClr>
            </a:solidFill>
            <a:round/>
            <a:headEnd/>
            <a:tailEnd/>
          </a:ln>
        </p:spPr>
      </p:cxnSp>
      <p:cxnSp>
        <p:nvCxnSpPr>
          <p:cNvPr id="38" name="Straight Connector 112"/>
          <p:cNvCxnSpPr>
            <a:cxnSpLocks noChangeShapeType="1"/>
          </p:cNvCxnSpPr>
          <p:nvPr/>
        </p:nvCxnSpPr>
        <p:spPr bwMode="auto">
          <a:xfrm rot="4859976">
            <a:off x="3996599" y="4746136"/>
            <a:ext cx="103992" cy="2519"/>
          </a:xfrm>
          <a:prstGeom prst="line">
            <a:avLst/>
          </a:prstGeom>
          <a:noFill/>
          <a:ln w="12700" algn="ctr">
            <a:solidFill>
              <a:schemeClr val="bg1">
                <a:lumMod val="50000"/>
              </a:schemeClr>
            </a:solidFill>
            <a:round/>
            <a:headEnd/>
            <a:tailEnd/>
          </a:ln>
        </p:spPr>
      </p:cxnSp>
      <p:grpSp>
        <p:nvGrpSpPr>
          <p:cNvPr id="31" name="Group 38"/>
          <p:cNvGrpSpPr/>
          <p:nvPr/>
        </p:nvGrpSpPr>
        <p:grpSpPr>
          <a:xfrm rot="21070270">
            <a:off x="4703205" y="4698219"/>
            <a:ext cx="276921" cy="105419"/>
            <a:chOff x="3010020" y="1447800"/>
            <a:chExt cx="323269" cy="108499"/>
          </a:xfrm>
        </p:grpSpPr>
        <p:cxnSp>
          <p:nvCxnSpPr>
            <p:cNvPr id="33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65000"/>
                </a:srgbClr>
              </a:solidFill>
              <a:round/>
              <a:headEnd/>
              <a:tailEnd/>
            </a:ln>
          </p:spPr>
        </p:cxnSp>
        <p:cxnSp>
          <p:nvCxnSpPr>
            <p:cNvPr id="33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65000"/>
                </a:srgbClr>
              </a:solidFill>
              <a:round/>
              <a:headEnd/>
              <a:tailEnd/>
            </a:ln>
          </p:spPr>
        </p:cxnSp>
        <p:cxnSp>
          <p:nvCxnSpPr>
            <p:cNvPr id="33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65000"/>
                </a:srgbClr>
              </a:solidFill>
              <a:round/>
              <a:headEnd/>
              <a:tailEnd/>
            </a:ln>
          </p:spPr>
        </p:cxnSp>
        <p:cxnSp>
          <p:nvCxnSpPr>
            <p:cNvPr id="33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65000"/>
                </a:srgbClr>
              </a:solidFill>
              <a:round/>
              <a:headEnd/>
              <a:tailEnd/>
            </a:ln>
          </p:spPr>
        </p:cxnSp>
        <p:cxnSp>
          <p:nvCxnSpPr>
            <p:cNvPr id="33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65000"/>
                </a:srgbClr>
              </a:solidFill>
              <a:round/>
              <a:headEnd/>
              <a:tailEnd/>
            </a:ln>
          </p:spPr>
        </p:cxnSp>
        <p:cxnSp>
          <p:nvCxnSpPr>
            <p:cNvPr id="33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65000"/>
                </a:srgbClr>
              </a:solidFill>
              <a:round/>
              <a:headEnd/>
              <a:tailEnd/>
            </a:ln>
          </p:spPr>
        </p:cxnSp>
        <p:cxnSp>
          <p:nvCxnSpPr>
            <p:cNvPr id="33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65000"/>
                </a:srgbClr>
              </a:solidFill>
              <a:round/>
              <a:headEnd/>
              <a:tailEnd/>
            </a:ln>
          </p:spPr>
        </p:cxnSp>
        <p:cxnSp>
          <p:nvCxnSpPr>
            <p:cNvPr id="33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65000"/>
                </a:srgbClr>
              </a:solidFill>
              <a:round/>
              <a:headEnd/>
              <a:tailEnd/>
            </a:ln>
          </p:spPr>
        </p:cxnSp>
        <p:cxnSp>
          <p:nvCxnSpPr>
            <p:cNvPr id="34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65000"/>
                </a:srgbClr>
              </a:solidFill>
              <a:round/>
              <a:headEnd/>
              <a:tailEnd/>
            </a:ln>
          </p:spPr>
        </p:cxnSp>
        <p:cxnSp>
          <p:nvCxnSpPr>
            <p:cNvPr id="34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65000"/>
                </a:srgbClr>
              </a:solidFill>
              <a:round/>
              <a:headEnd/>
              <a:tailEnd/>
            </a:ln>
          </p:spPr>
        </p:cxnSp>
      </p:grpSp>
      <p:grpSp>
        <p:nvGrpSpPr>
          <p:cNvPr id="32" name="Group 39"/>
          <p:cNvGrpSpPr/>
          <p:nvPr/>
        </p:nvGrpSpPr>
        <p:grpSpPr>
          <a:xfrm rot="320971">
            <a:off x="4399212" y="4683224"/>
            <a:ext cx="276921" cy="105419"/>
            <a:chOff x="3010020" y="1447800"/>
            <a:chExt cx="323269" cy="108499"/>
          </a:xfrm>
        </p:grpSpPr>
        <p:cxnSp>
          <p:nvCxnSpPr>
            <p:cNvPr id="32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65000"/>
                </a:srgbClr>
              </a:solidFill>
              <a:round/>
              <a:headEnd/>
              <a:tailEnd/>
            </a:ln>
          </p:spPr>
        </p:cxnSp>
        <p:cxnSp>
          <p:nvCxnSpPr>
            <p:cNvPr id="32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65000"/>
                </a:srgbClr>
              </a:solidFill>
              <a:round/>
              <a:headEnd/>
              <a:tailEnd/>
            </a:ln>
          </p:spPr>
        </p:cxnSp>
        <p:cxnSp>
          <p:nvCxnSpPr>
            <p:cNvPr id="32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65000"/>
                </a:srgbClr>
              </a:solidFill>
              <a:round/>
              <a:headEnd/>
              <a:tailEnd/>
            </a:ln>
          </p:spPr>
        </p:cxnSp>
        <p:cxnSp>
          <p:nvCxnSpPr>
            <p:cNvPr id="32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65000"/>
                </a:srgbClr>
              </a:solidFill>
              <a:round/>
              <a:headEnd/>
              <a:tailEnd/>
            </a:ln>
          </p:spPr>
        </p:cxnSp>
        <p:cxnSp>
          <p:nvCxnSpPr>
            <p:cNvPr id="32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65000"/>
                </a:srgbClr>
              </a:solidFill>
              <a:round/>
              <a:headEnd/>
              <a:tailEnd/>
            </a:ln>
          </p:spPr>
        </p:cxnSp>
        <p:cxnSp>
          <p:nvCxnSpPr>
            <p:cNvPr id="32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65000"/>
                </a:srgbClr>
              </a:solidFill>
              <a:round/>
              <a:headEnd/>
              <a:tailEnd/>
            </a:ln>
          </p:spPr>
        </p:cxnSp>
        <p:cxnSp>
          <p:nvCxnSpPr>
            <p:cNvPr id="32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65000"/>
                </a:srgbClr>
              </a:solidFill>
              <a:round/>
              <a:headEnd/>
              <a:tailEnd/>
            </a:ln>
          </p:spPr>
        </p:cxnSp>
        <p:cxnSp>
          <p:nvCxnSpPr>
            <p:cNvPr id="32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65000"/>
                </a:srgbClr>
              </a:solidFill>
              <a:round/>
              <a:headEnd/>
              <a:tailEnd/>
            </a:ln>
          </p:spPr>
        </p:cxnSp>
        <p:cxnSp>
          <p:nvCxnSpPr>
            <p:cNvPr id="33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65000"/>
                </a:srgbClr>
              </a:solidFill>
              <a:round/>
              <a:headEnd/>
              <a:tailEnd/>
            </a:ln>
          </p:spPr>
        </p:cxnSp>
        <p:cxnSp>
          <p:nvCxnSpPr>
            <p:cNvPr id="33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65000"/>
                </a:srgbClr>
              </a:solidFill>
              <a:round/>
              <a:headEnd/>
              <a:tailEnd/>
            </a:ln>
          </p:spPr>
        </p:cxnSp>
      </p:grpSp>
      <p:grpSp>
        <p:nvGrpSpPr>
          <p:cNvPr id="39" name="Group 40"/>
          <p:cNvGrpSpPr/>
          <p:nvPr/>
        </p:nvGrpSpPr>
        <p:grpSpPr>
          <a:xfrm rot="21059976">
            <a:off x="4103415" y="4661156"/>
            <a:ext cx="276921" cy="105419"/>
            <a:chOff x="3010020" y="1447800"/>
            <a:chExt cx="323269" cy="108499"/>
          </a:xfrm>
        </p:grpSpPr>
        <p:cxnSp>
          <p:nvCxnSpPr>
            <p:cNvPr id="31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65000"/>
                </a:srgbClr>
              </a:solidFill>
              <a:round/>
              <a:headEnd/>
              <a:tailEnd/>
            </a:ln>
          </p:spPr>
        </p:cxnSp>
        <p:cxnSp>
          <p:nvCxnSpPr>
            <p:cNvPr id="31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65000"/>
                </a:srgbClr>
              </a:solidFill>
              <a:round/>
              <a:headEnd/>
              <a:tailEnd/>
            </a:ln>
          </p:spPr>
        </p:cxnSp>
        <p:cxnSp>
          <p:nvCxnSpPr>
            <p:cNvPr id="31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65000"/>
                </a:srgbClr>
              </a:solidFill>
              <a:round/>
              <a:headEnd/>
              <a:tailEnd/>
            </a:ln>
          </p:spPr>
        </p:cxnSp>
        <p:cxnSp>
          <p:nvCxnSpPr>
            <p:cNvPr id="31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65000"/>
                </a:srgbClr>
              </a:solidFill>
              <a:round/>
              <a:headEnd/>
              <a:tailEnd/>
            </a:ln>
          </p:spPr>
        </p:cxnSp>
        <p:cxnSp>
          <p:nvCxnSpPr>
            <p:cNvPr id="31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65000"/>
                </a:srgbClr>
              </a:solidFill>
              <a:round/>
              <a:headEnd/>
              <a:tailEnd/>
            </a:ln>
          </p:spPr>
        </p:cxnSp>
        <p:cxnSp>
          <p:nvCxnSpPr>
            <p:cNvPr id="31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65000"/>
                </a:srgbClr>
              </a:solidFill>
              <a:round/>
              <a:headEnd/>
              <a:tailEnd/>
            </a:ln>
          </p:spPr>
        </p:cxnSp>
        <p:cxnSp>
          <p:nvCxnSpPr>
            <p:cNvPr id="31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65000"/>
                </a:srgbClr>
              </a:solidFill>
              <a:round/>
              <a:headEnd/>
              <a:tailEnd/>
            </a:ln>
          </p:spPr>
        </p:cxnSp>
        <p:cxnSp>
          <p:nvCxnSpPr>
            <p:cNvPr id="31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65000"/>
                </a:srgbClr>
              </a:solidFill>
              <a:round/>
              <a:headEnd/>
              <a:tailEnd/>
            </a:ln>
          </p:spPr>
        </p:cxnSp>
        <p:cxnSp>
          <p:nvCxnSpPr>
            <p:cNvPr id="32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65000"/>
                </a:srgbClr>
              </a:solidFill>
              <a:round/>
              <a:headEnd/>
              <a:tailEnd/>
            </a:ln>
          </p:spPr>
        </p:cxnSp>
        <p:cxnSp>
          <p:nvCxnSpPr>
            <p:cNvPr id="32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65000"/>
                </a:srgbClr>
              </a:solidFill>
              <a:round/>
              <a:headEnd/>
              <a:tailEnd/>
            </a:ln>
          </p:spPr>
        </p:cxnSp>
      </p:grpSp>
      <p:sp>
        <p:nvSpPr>
          <p:cNvPr id="42" name="Freeform 13"/>
          <p:cNvSpPr>
            <a:spLocks/>
          </p:cNvSpPr>
          <p:nvPr/>
        </p:nvSpPr>
        <p:spPr bwMode="auto">
          <a:xfrm>
            <a:off x="4034219" y="4765777"/>
            <a:ext cx="956892" cy="63661"/>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8211"/>
              <a:gd name="connsiteY0" fmla="*/ 4634 h 9180"/>
              <a:gd name="connsiteX1" fmla="*/ 1779 w 8211"/>
              <a:gd name="connsiteY1" fmla="*/ 9024 h 9180"/>
              <a:gd name="connsiteX2" fmla="*/ 3461 w 8211"/>
              <a:gd name="connsiteY2" fmla="*/ 0 h 9180"/>
              <a:gd name="connsiteX3" fmla="*/ 5517 w 8211"/>
              <a:gd name="connsiteY3" fmla="*/ 9024 h 9180"/>
              <a:gd name="connsiteX4" fmla="*/ 7242 w 8211"/>
              <a:gd name="connsiteY4" fmla="*/ 5610 h 9180"/>
              <a:gd name="connsiteX5" fmla="*/ 8211 w 8211"/>
              <a:gd name="connsiteY5" fmla="*/ 5610 h 9180"/>
              <a:gd name="connsiteX0" fmla="*/ 0 w 7833"/>
              <a:gd name="connsiteY0" fmla="*/ 9830 h 9999"/>
              <a:gd name="connsiteX1" fmla="*/ 2048 w 7833"/>
              <a:gd name="connsiteY1" fmla="*/ 0 h 9999"/>
              <a:gd name="connsiteX2" fmla="*/ 4552 w 7833"/>
              <a:gd name="connsiteY2" fmla="*/ 9830 h 9999"/>
              <a:gd name="connsiteX3" fmla="*/ 6653 w 7833"/>
              <a:gd name="connsiteY3" fmla="*/ 6111 h 9999"/>
              <a:gd name="connsiteX4" fmla="*/ 7833 w 7833"/>
              <a:gd name="connsiteY4" fmla="*/ 6111 h 9999"/>
              <a:gd name="connsiteX0" fmla="*/ 0 w 8494"/>
              <a:gd name="connsiteY0" fmla="*/ 9831 h 10000"/>
              <a:gd name="connsiteX1" fmla="*/ 2615 w 8494"/>
              <a:gd name="connsiteY1" fmla="*/ 0 h 10000"/>
              <a:gd name="connsiteX2" fmla="*/ 5811 w 8494"/>
              <a:gd name="connsiteY2" fmla="*/ 9831 h 10000"/>
              <a:gd name="connsiteX3" fmla="*/ 8494 w 8494"/>
              <a:gd name="connsiteY3" fmla="*/ 6112 h 10000"/>
              <a:gd name="connsiteX0" fmla="*/ 0 w 10000"/>
              <a:gd name="connsiteY0" fmla="*/ 9836 h 9836"/>
              <a:gd name="connsiteX1" fmla="*/ 3079 w 10000"/>
              <a:gd name="connsiteY1" fmla="*/ 5 h 9836"/>
              <a:gd name="connsiteX2" fmla="*/ 6841 w 10000"/>
              <a:gd name="connsiteY2" fmla="*/ 8440 h 9836"/>
              <a:gd name="connsiteX3" fmla="*/ 10000 w 10000"/>
              <a:gd name="connsiteY3" fmla="*/ 6117 h 9836"/>
              <a:gd name="connsiteX0" fmla="*/ 0 w 10000"/>
              <a:gd name="connsiteY0" fmla="*/ 8936 h 8936"/>
              <a:gd name="connsiteX1" fmla="*/ 3052 w 10000"/>
              <a:gd name="connsiteY1" fmla="*/ 6 h 8936"/>
              <a:gd name="connsiteX2" fmla="*/ 6841 w 10000"/>
              <a:gd name="connsiteY2" fmla="*/ 7517 h 8936"/>
              <a:gd name="connsiteX3" fmla="*/ 10000 w 10000"/>
              <a:gd name="connsiteY3" fmla="*/ 5155 h 8936"/>
              <a:gd name="connsiteX0" fmla="*/ 0 w 10137"/>
              <a:gd name="connsiteY0" fmla="*/ 5654 h 8622"/>
              <a:gd name="connsiteX1" fmla="*/ 3189 w 10137"/>
              <a:gd name="connsiteY1" fmla="*/ 29 h 8622"/>
              <a:gd name="connsiteX2" fmla="*/ 6978 w 10137"/>
              <a:gd name="connsiteY2" fmla="*/ 8434 h 8622"/>
              <a:gd name="connsiteX3" fmla="*/ 10137 w 10137"/>
              <a:gd name="connsiteY3" fmla="*/ 5791 h 8622"/>
            </a:gdLst>
            <a:ahLst/>
            <a:cxnLst>
              <a:cxn ang="0">
                <a:pos x="connsiteX0" y="connsiteY0"/>
              </a:cxn>
              <a:cxn ang="0">
                <a:pos x="connsiteX1" y="connsiteY1"/>
              </a:cxn>
              <a:cxn ang="0">
                <a:pos x="connsiteX2" y="connsiteY2"/>
              </a:cxn>
              <a:cxn ang="0">
                <a:pos x="connsiteX3" y="connsiteY3"/>
              </a:cxn>
            </a:cxnLst>
            <a:rect l="l" t="t" r="r" b="b"/>
            <a:pathLst>
              <a:path w="10137" h="8622">
                <a:moveTo>
                  <a:pt x="0" y="5654"/>
                </a:moveTo>
                <a:cubicBezTo>
                  <a:pt x="1053" y="4749"/>
                  <a:pt x="2026" y="-434"/>
                  <a:pt x="3189" y="29"/>
                </a:cubicBezTo>
                <a:cubicBezTo>
                  <a:pt x="4352" y="492"/>
                  <a:pt x="5820" y="7474"/>
                  <a:pt x="6978" y="8434"/>
                </a:cubicBezTo>
                <a:cubicBezTo>
                  <a:pt x="8136" y="9394"/>
                  <a:pt x="9318" y="6396"/>
                  <a:pt x="10137" y="5791"/>
                </a:cubicBezTo>
              </a:path>
            </a:pathLst>
          </a:custGeom>
          <a:no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43" name="Freeform 13"/>
          <p:cNvSpPr>
            <a:spLocks/>
          </p:cNvSpPr>
          <p:nvPr/>
        </p:nvSpPr>
        <p:spPr bwMode="auto">
          <a:xfrm>
            <a:off x="4034219" y="4632430"/>
            <a:ext cx="956892" cy="63661"/>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8211"/>
              <a:gd name="connsiteY0" fmla="*/ 4634 h 9180"/>
              <a:gd name="connsiteX1" fmla="*/ 1779 w 8211"/>
              <a:gd name="connsiteY1" fmla="*/ 9024 h 9180"/>
              <a:gd name="connsiteX2" fmla="*/ 3461 w 8211"/>
              <a:gd name="connsiteY2" fmla="*/ 0 h 9180"/>
              <a:gd name="connsiteX3" fmla="*/ 5517 w 8211"/>
              <a:gd name="connsiteY3" fmla="*/ 9024 h 9180"/>
              <a:gd name="connsiteX4" fmla="*/ 7242 w 8211"/>
              <a:gd name="connsiteY4" fmla="*/ 5610 h 9180"/>
              <a:gd name="connsiteX5" fmla="*/ 8211 w 8211"/>
              <a:gd name="connsiteY5" fmla="*/ 5610 h 9180"/>
              <a:gd name="connsiteX0" fmla="*/ 0 w 7833"/>
              <a:gd name="connsiteY0" fmla="*/ 9830 h 9999"/>
              <a:gd name="connsiteX1" fmla="*/ 2048 w 7833"/>
              <a:gd name="connsiteY1" fmla="*/ 0 h 9999"/>
              <a:gd name="connsiteX2" fmla="*/ 4552 w 7833"/>
              <a:gd name="connsiteY2" fmla="*/ 9830 h 9999"/>
              <a:gd name="connsiteX3" fmla="*/ 6653 w 7833"/>
              <a:gd name="connsiteY3" fmla="*/ 6111 h 9999"/>
              <a:gd name="connsiteX4" fmla="*/ 7833 w 7833"/>
              <a:gd name="connsiteY4" fmla="*/ 6111 h 9999"/>
              <a:gd name="connsiteX0" fmla="*/ 0 w 8494"/>
              <a:gd name="connsiteY0" fmla="*/ 9831 h 10000"/>
              <a:gd name="connsiteX1" fmla="*/ 2615 w 8494"/>
              <a:gd name="connsiteY1" fmla="*/ 0 h 10000"/>
              <a:gd name="connsiteX2" fmla="*/ 5811 w 8494"/>
              <a:gd name="connsiteY2" fmla="*/ 9831 h 10000"/>
              <a:gd name="connsiteX3" fmla="*/ 8494 w 8494"/>
              <a:gd name="connsiteY3" fmla="*/ 6112 h 10000"/>
              <a:gd name="connsiteX0" fmla="*/ 0 w 10000"/>
              <a:gd name="connsiteY0" fmla="*/ 9836 h 9836"/>
              <a:gd name="connsiteX1" fmla="*/ 3079 w 10000"/>
              <a:gd name="connsiteY1" fmla="*/ 5 h 9836"/>
              <a:gd name="connsiteX2" fmla="*/ 6841 w 10000"/>
              <a:gd name="connsiteY2" fmla="*/ 8440 h 9836"/>
              <a:gd name="connsiteX3" fmla="*/ 10000 w 10000"/>
              <a:gd name="connsiteY3" fmla="*/ 6117 h 9836"/>
              <a:gd name="connsiteX0" fmla="*/ 0 w 10000"/>
              <a:gd name="connsiteY0" fmla="*/ 8936 h 8936"/>
              <a:gd name="connsiteX1" fmla="*/ 3052 w 10000"/>
              <a:gd name="connsiteY1" fmla="*/ 6 h 8936"/>
              <a:gd name="connsiteX2" fmla="*/ 6841 w 10000"/>
              <a:gd name="connsiteY2" fmla="*/ 7517 h 8936"/>
              <a:gd name="connsiteX3" fmla="*/ 10000 w 10000"/>
              <a:gd name="connsiteY3" fmla="*/ 5155 h 8936"/>
              <a:gd name="connsiteX0" fmla="*/ 0 w 10137"/>
              <a:gd name="connsiteY0" fmla="*/ 5654 h 8622"/>
              <a:gd name="connsiteX1" fmla="*/ 3189 w 10137"/>
              <a:gd name="connsiteY1" fmla="*/ 29 h 8622"/>
              <a:gd name="connsiteX2" fmla="*/ 6978 w 10137"/>
              <a:gd name="connsiteY2" fmla="*/ 8434 h 8622"/>
              <a:gd name="connsiteX3" fmla="*/ 10137 w 10137"/>
              <a:gd name="connsiteY3" fmla="*/ 5791 h 8622"/>
            </a:gdLst>
            <a:ahLst/>
            <a:cxnLst>
              <a:cxn ang="0">
                <a:pos x="connsiteX0" y="connsiteY0"/>
              </a:cxn>
              <a:cxn ang="0">
                <a:pos x="connsiteX1" y="connsiteY1"/>
              </a:cxn>
              <a:cxn ang="0">
                <a:pos x="connsiteX2" y="connsiteY2"/>
              </a:cxn>
              <a:cxn ang="0">
                <a:pos x="connsiteX3" y="connsiteY3"/>
              </a:cxn>
            </a:cxnLst>
            <a:rect l="l" t="t" r="r" b="b"/>
            <a:pathLst>
              <a:path w="10137" h="8622">
                <a:moveTo>
                  <a:pt x="0" y="5654"/>
                </a:moveTo>
                <a:cubicBezTo>
                  <a:pt x="1053" y="4749"/>
                  <a:pt x="2026" y="-434"/>
                  <a:pt x="3189" y="29"/>
                </a:cubicBezTo>
                <a:cubicBezTo>
                  <a:pt x="4352" y="492"/>
                  <a:pt x="5820" y="7474"/>
                  <a:pt x="6978" y="8434"/>
                </a:cubicBezTo>
                <a:cubicBezTo>
                  <a:pt x="8136" y="9394"/>
                  <a:pt x="9318" y="6396"/>
                  <a:pt x="10137" y="5791"/>
                </a:cubicBezTo>
              </a:path>
            </a:pathLst>
          </a:custGeom>
          <a:no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44" name="Text Box 21"/>
          <p:cNvSpPr txBox="1">
            <a:spLocks noChangeArrowheads="1"/>
          </p:cNvSpPr>
          <p:nvPr/>
        </p:nvSpPr>
        <p:spPr bwMode="auto">
          <a:xfrm>
            <a:off x="2501066" y="1670364"/>
            <a:ext cx="1890981" cy="242219"/>
          </a:xfrm>
          <a:prstGeom prst="rect">
            <a:avLst/>
          </a:prstGeom>
          <a:noFill/>
          <a:ln w="9525">
            <a:noFill/>
            <a:miter lim="800000"/>
            <a:headEnd/>
            <a:tailEnd/>
          </a:ln>
        </p:spPr>
        <p:txBody>
          <a:bodyPr wrap="none" lIns="64008" tIns="32004" rIns="64008" bIns="32004" anchor="ctr">
            <a:noAutofit/>
          </a:bodyPr>
          <a:lstStyle/>
          <a:p>
            <a:pPr algn="ctr" defTabSz="639731" fontAlgn="base">
              <a:spcBef>
                <a:spcPct val="0"/>
              </a:spcBef>
              <a:spcAft>
                <a:spcPct val="0"/>
              </a:spcAft>
              <a:defRPr/>
            </a:pPr>
            <a:r>
              <a:rPr lang="en-US" sz="1600" b="1" kern="0" dirty="0">
                <a:solidFill>
                  <a:srgbClr val="0000FF"/>
                </a:solidFill>
                <a:latin typeface="Arial" pitchFamily="34" charset="0"/>
                <a:cs typeface="Arial" pitchFamily="34" charset="0"/>
              </a:rPr>
              <a:t>430 21-</a:t>
            </a:r>
            <a:r>
              <a:rPr lang="en-US" sz="1600" b="1" i="1" kern="0" dirty="0">
                <a:solidFill>
                  <a:srgbClr val="0000FF"/>
                </a:solidFill>
                <a:latin typeface="Arial" pitchFamily="34" charset="0"/>
                <a:cs typeface="Arial" pitchFamily="34" charset="0"/>
              </a:rPr>
              <a:t>PHAS</a:t>
            </a:r>
            <a:r>
              <a:rPr lang="en-US" sz="1600" b="1" kern="0" dirty="0">
                <a:solidFill>
                  <a:srgbClr val="0000FF"/>
                </a:solidFill>
                <a:latin typeface="Arial" pitchFamily="34" charset="0"/>
                <a:cs typeface="Arial" pitchFamily="34" charset="0"/>
              </a:rPr>
              <a:t> loci</a:t>
            </a:r>
          </a:p>
        </p:txBody>
      </p:sp>
      <p:sp>
        <p:nvSpPr>
          <p:cNvPr id="45" name="Text Box 16"/>
          <p:cNvSpPr txBox="1">
            <a:spLocks noChangeArrowheads="1"/>
          </p:cNvSpPr>
          <p:nvPr/>
        </p:nvSpPr>
        <p:spPr bwMode="auto">
          <a:xfrm>
            <a:off x="2053470" y="1912582"/>
            <a:ext cx="351187" cy="270668"/>
          </a:xfrm>
          <a:prstGeom prst="rect">
            <a:avLst/>
          </a:prstGeom>
          <a:noFill/>
          <a:ln w="9525">
            <a:noFill/>
            <a:miter lim="800000"/>
            <a:headEnd/>
            <a:tailEnd/>
          </a:ln>
        </p:spPr>
        <p:txBody>
          <a:bodyPr wrap="none" lIns="64008" tIns="32004" rIns="64008" bIns="32004">
            <a:noAutofit/>
          </a:bodyPr>
          <a:lstStyle/>
          <a:p>
            <a:pPr algn="ctr" defTabSz="639731" fontAlgn="base">
              <a:lnSpc>
                <a:spcPts val="900"/>
              </a:lnSpc>
              <a:spcBef>
                <a:spcPct val="0"/>
              </a:spcBef>
              <a:spcAft>
                <a:spcPct val="0"/>
              </a:spcAft>
              <a:defRPr/>
            </a:pPr>
            <a:r>
              <a:rPr lang="en-US" sz="1200" b="1" kern="0" dirty="0">
                <a:latin typeface="Helvetica"/>
                <a:cs typeface="Helvetica"/>
              </a:rPr>
              <a:t>m</a:t>
            </a:r>
            <a:r>
              <a:rPr lang="en-US" sz="1200" b="1" kern="0" baseline="30000" dirty="0">
                <a:latin typeface="Helvetica"/>
                <a:cs typeface="Helvetica"/>
              </a:rPr>
              <a:t>7</a:t>
            </a:r>
            <a:r>
              <a:rPr lang="en-US" sz="1200" b="1" kern="0" dirty="0">
                <a:latin typeface="Helvetica"/>
                <a:cs typeface="Helvetica"/>
              </a:rPr>
              <a:t>G</a:t>
            </a:r>
          </a:p>
          <a:p>
            <a:pPr algn="ctr" defTabSz="639731" fontAlgn="base">
              <a:lnSpc>
                <a:spcPts val="900"/>
              </a:lnSpc>
              <a:spcBef>
                <a:spcPct val="0"/>
              </a:spcBef>
              <a:spcAft>
                <a:spcPct val="0"/>
              </a:spcAft>
              <a:defRPr/>
            </a:pPr>
            <a:r>
              <a:rPr lang="en-US" sz="1200" b="1" kern="0" dirty="0">
                <a:latin typeface="Helvetica"/>
                <a:cs typeface="Helvetica"/>
              </a:rPr>
              <a:t>cap</a:t>
            </a:r>
          </a:p>
        </p:txBody>
      </p:sp>
      <p:sp>
        <p:nvSpPr>
          <p:cNvPr id="46" name="Text Box 17"/>
          <p:cNvSpPr txBox="1">
            <a:spLocks noChangeArrowheads="1"/>
          </p:cNvSpPr>
          <p:nvPr/>
        </p:nvSpPr>
        <p:spPr bwMode="auto">
          <a:xfrm>
            <a:off x="4602072" y="1928250"/>
            <a:ext cx="663356"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200" b="1" kern="0" dirty="0">
                <a:latin typeface="Helvetica"/>
                <a:cs typeface="Helvetica"/>
              </a:rPr>
              <a:t>(A)</a:t>
            </a:r>
            <a:r>
              <a:rPr lang="en-US" sz="1200" b="1" kern="0" baseline="-25000" dirty="0">
                <a:latin typeface="Helvetica"/>
                <a:cs typeface="Helvetica"/>
              </a:rPr>
              <a:t>n</a:t>
            </a:r>
            <a:endParaRPr lang="en-US" sz="1200" b="1" kern="0" dirty="0">
              <a:latin typeface="Helvetica"/>
              <a:cs typeface="Helvetica"/>
            </a:endParaRPr>
          </a:p>
        </p:txBody>
      </p:sp>
      <p:sp>
        <p:nvSpPr>
          <p:cNvPr id="47" name="Freeform 13"/>
          <p:cNvSpPr>
            <a:spLocks/>
          </p:cNvSpPr>
          <p:nvPr/>
        </p:nvSpPr>
        <p:spPr bwMode="auto">
          <a:xfrm>
            <a:off x="2373581" y="2011199"/>
            <a:ext cx="2289643" cy="66580"/>
          </a:xfrm>
          <a:custGeom>
            <a:avLst/>
            <a:gdLst>
              <a:gd name="T0" fmla="*/ 0 w 1412"/>
              <a:gd name="T1" fmla="*/ 2147483647 h 46"/>
              <a:gd name="T2" fmla="*/ 2147483647 w 1412"/>
              <a:gd name="T3" fmla="*/ 2147483647 h 46"/>
              <a:gd name="T4" fmla="*/ 2147483647 w 1412"/>
              <a:gd name="T5" fmla="*/ 2147483647 h 46"/>
              <a:gd name="T6" fmla="*/ 2147483647 w 1412"/>
              <a:gd name="T7" fmla="*/ 2147483647 h 46"/>
              <a:gd name="T8" fmla="*/ 2147483647 w 1412"/>
              <a:gd name="T9" fmla="*/ 2147483647 h 46"/>
              <a:gd name="T10" fmla="*/ 2147483647 w 1412"/>
              <a:gd name="T11" fmla="*/ 2147483647 h 46"/>
              <a:gd name="T12" fmla="*/ 2147483647 w 1412"/>
              <a:gd name="T13" fmla="*/ 0 h 46"/>
              <a:gd name="T14" fmla="*/ 2147483647 w 1412"/>
              <a:gd name="T15" fmla="*/ 2147483647 h 46"/>
              <a:gd name="T16" fmla="*/ 2147483647 w 1412"/>
              <a:gd name="T17" fmla="*/ 2147483647 h 46"/>
              <a:gd name="T18" fmla="*/ 2147483647 w 1412"/>
              <a:gd name="T19" fmla="*/ 2147483647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12"/>
              <a:gd name="T31" fmla="*/ 0 h 46"/>
              <a:gd name="T32" fmla="*/ 1412 w 1412"/>
              <a:gd name="T33" fmla="*/ 46 h 46"/>
              <a:gd name="connsiteX0" fmla="*/ 0 w 10000"/>
              <a:gd name="connsiteY0" fmla="*/ 4441 h 7353"/>
              <a:gd name="connsiteX1" fmla="*/ 1806 w 10000"/>
              <a:gd name="connsiteY1" fmla="*/ 7267 h 7353"/>
              <a:gd name="connsiteX2" fmla="*/ 2847 w 10000"/>
              <a:gd name="connsiteY2" fmla="*/ 1180 h 7353"/>
              <a:gd name="connsiteX3" fmla="*/ 3796 w 10000"/>
              <a:gd name="connsiteY3" fmla="*/ 3789 h 7353"/>
              <a:gd name="connsiteX4" fmla="*/ 4540 w 10000"/>
              <a:gd name="connsiteY4" fmla="*/ 2049 h 7353"/>
              <a:gd name="connsiteX5" fmla="*/ 5722 w 10000"/>
              <a:gd name="connsiteY5" fmla="*/ 5962 h 7353"/>
              <a:gd name="connsiteX6" fmla="*/ 6877 w 10000"/>
              <a:gd name="connsiteY6" fmla="*/ 0 h 7353"/>
              <a:gd name="connsiteX7" fmla="*/ 8208 w 10000"/>
              <a:gd name="connsiteY7" fmla="*/ 5962 h 7353"/>
              <a:gd name="connsiteX8" fmla="*/ 9356 w 10000"/>
              <a:gd name="connsiteY8" fmla="*/ 2919 h 7353"/>
              <a:gd name="connsiteX9" fmla="*/ 10000 w 10000"/>
              <a:gd name="connsiteY9" fmla="*/ 2919 h 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7353">
                <a:moveTo>
                  <a:pt x="0" y="4441"/>
                </a:moveTo>
                <a:cubicBezTo>
                  <a:pt x="559" y="4658"/>
                  <a:pt x="1331" y="7919"/>
                  <a:pt x="1806" y="7267"/>
                </a:cubicBezTo>
                <a:cubicBezTo>
                  <a:pt x="2280" y="6832"/>
                  <a:pt x="2514" y="1832"/>
                  <a:pt x="2847" y="1180"/>
                </a:cubicBezTo>
                <a:cubicBezTo>
                  <a:pt x="3180" y="528"/>
                  <a:pt x="3513" y="3571"/>
                  <a:pt x="3796" y="3789"/>
                </a:cubicBezTo>
                <a:lnTo>
                  <a:pt x="4540" y="2049"/>
                </a:lnTo>
                <a:cubicBezTo>
                  <a:pt x="5198" y="2484"/>
                  <a:pt x="5333" y="6303"/>
                  <a:pt x="5722" y="5962"/>
                </a:cubicBezTo>
                <a:cubicBezTo>
                  <a:pt x="6111" y="5621"/>
                  <a:pt x="6467" y="0"/>
                  <a:pt x="6877" y="0"/>
                </a:cubicBezTo>
                <a:cubicBezTo>
                  <a:pt x="7288" y="0"/>
                  <a:pt x="7795" y="5475"/>
                  <a:pt x="8208" y="5962"/>
                </a:cubicBezTo>
                <a:cubicBezTo>
                  <a:pt x="8621" y="6449"/>
                  <a:pt x="9058" y="3354"/>
                  <a:pt x="9356" y="2919"/>
                </a:cubicBezTo>
                <a:cubicBezTo>
                  <a:pt x="9653" y="2484"/>
                  <a:pt x="9865" y="2919"/>
                  <a:pt x="10000" y="2919"/>
                </a:cubicBezTo>
              </a:path>
            </a:pathLst>
          </a:custGeom>
          <a:solidFill>
            <a:schemeClr val="accent2"/>
          </a:solidFill>
          <a:ln w="38100">
            <a:solidFill>
              <a:schemeClr val="tx2"/>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48" name="Text Box 21"/>
          <p:cNvSpPr txBox="1">
            <a:spLocks noChangeArrowheads="1"/>
          </p:cNvSpPr>
          <p:nvPr/>
        </p:nvSpPr>
        <p:spPr bwMode="auto">
          <a:xfrm>
            <a:off x="2587599" y="2094683"/>
            <a:ext cx="1890981" cy="242219"/>
          </a:xfrm>
          <a:prstGeom prst="rect">
            <a:avLst/>
          </a:prstGeom>
          <a:noFill/>
          <a:ln w="9525">
            <a:noFill/>
            <a:miter lim="800000"/>
            <a:headEnd/>
            <a:tailEnd/>
          </a:ln>
        </p:spPr>
        <p:txBody>
          <a:bodyPr wrap="none" lIns="64008" tIns="32004" rIns="64008" bIns="32004">
            <a:noAutofit/>
          </a:bodyPr>
          <a:lstStyle/>
          <a:p>
            <a:pPr algn="ctr" defTabSz="639731" fontAlgn="base">
              <a:spcBef>
                <a:spcPct val="0"/>
              </a:spcBef>
              <a:spcAft>
                <a:spcPct val="0"/>
              </a:spcAft>
              <a:defRPr/>
            </a:pPr>
            <a:r>
              <a:rPr lang="en-US" sz="1200" b="1" kern="0" dirty="0">
                <a:latin typeface="Helvetica"/>
                <a:cs typeface="Helvetica"/>
              </a:rPr>
              <a:t>Long-noncoding RNA</a:t>
            </a:r>
          </a:p>
        </p:txBody>
      </p:sp>
      <p:sp>
        <p:nvSpPr>
          <p:cNvPr id="49" name="Text Box 20"/>
          <p:cNvSpPr txBox="1">
            <a:spLocks noChangeArrowheads="1"/>
          </p:cNvSpPr>
          <p:nvPr/>
        </p:nvSpPr>
        <p:spPr bwMode="auto">
          <a:xfrm>
            <a:off x="2097014" y="6047175"/>
            <a:ext cx="2315669" cy="445566"/>
          </a:xfrm>
          <a:prstGeom prst="rect">
            <a:avLst/>
          </a:prstGeom>
          <a:solidFill>
            <a:schemeClr val="bg2"/>
          </a:solidFill>
          <a:ln w="9525">
            <a:solidFill>
              <a:srgbClr val="0000FF"/>
            </a:solidFill>
            <a:miter lim="800000"/>
            <a:headEnd/>
            <a:tailEnd/>
          </a:ln>
        </p:spPr>
        <p:txBody>
          <a:bodyPr lIns="64008" tIns="32004" rIns="64008" bIns="32004">
            <a:noAutofit/>
          </a:bodyPr>
          <a:lstStyle/>
          <a:p>
            <a:pPr algn="ctr" defTabSz="639731" fontAlgn="base">
              <a:spcBef>
                <a:spcPct val="0"/>
              </a:spcBef>
              <a:spcAft>
                <a:spcPct val="0"/>
              </a:spcAft>
              <a:defRPr/>
            </a:pPr>
            <a:r>
              <a:rPr lang="en-US" b="1" kern="0" dirty="0">
                <a:solidFill>
                  <a:srgbClr val="0000FF"/>
                </a:solidFill>
                <a:latin typeface="Arial" pitchFamily="34" charset="0"/>
                <a:cs typeface="Arial" pitchFamily="34" charset="0"/>
              </a:rPr>
              <a:t>21 nt phasiRNAs</a:t>
            </a:r>
          </a:p>
        </p:txBody>
      </p:sp>
      <p:grpSp>
        <p:nvGrpSpPr>
          <p:cNvPr id="40" name="Group 49"/>
          <p:cNvGrpSpPr/>
          <p:nvPr/>
        </p:nvGrpSpPr>
        <p:grpSpPr>
          <a:xfrm rot="363096">
            <a:off x="10501784" y="2790622"/>
            <a:ext cx="420421" cy="409779"/>
            <a:chOff x="8572247" y="3781677"/>
            <a:chExt cx="299615" cy="257474"/>
          </a:xfrm>
        </p:grpSpPr>
        <p:sp>
          <p:nvSpPr>
            <p:cNvPr id="310" name="Chord 309"/>
            <p:cNvSpPr/>
            <p:nvPr/>
          </p:nvSpPr>
          <p:spPr>
            <a:xfrm rot="17100000">
              <a:off x="8573232" y="3781677"/>
              <a:ext cx="257474" cy="257474"/>
            </a:xfrm>
            <a:prstGeom prst="chord">
              <a:avLst/>
            </a:prstGeom>
            <a:solidFill>
              <a:schemeClr val="accent3">
                <a:lumMod val="40000"/>
                <a:lumOff val="60000"/>
              </a:schemeClr>
            </a:solidFill>
            <a:ln w="3175" cap="flat" cmpd="sng" algn="ctr">
              <a:solidFill>
                <a:sysClr val="windowText" lastClr="000000"/>
              </a:solidFill>
              <a:prstDash val="solid"/>
            </a:ln>
            <a:effectLst/>
          </p:spPr>
          <p:txBody>
            <a:bodyPr rtlCol="0" anchor="ctr">
              <a:noAutofit/>
            </a:bodyPr>
            <a:lstStyle/>
            <a:p>
              <a:pPr algn="ctr" defTabSz="914356"/>
              <a:endParaRPr lang="en-US" sz="1200" kern="0" dirty="0">
                <a:latin typeface="Helvetica"/>
                <a:cs typeface="Helvetica"/>
              </a:endParaRPr>
            </a:p>
          </p:txBody>
        </p:sp>
        <p:sp>
          <p:nvSpPr>
            <p:cNvPr id="311" name="TextBox 310"/>
            <p:cNvSpPr txBox="1"/>
            <p:nvPr/>
          </p:nvSpPr>
          <p:spPr>
            <a:xfrm rot="21236904">
              <a:off x="8572247" y="3888105"/>
              <a:ext cx="299615" cy="140919"/>
            </a:xfrm>
            <a:prstGeom prst="rect">
              <a:avLst/>
            </a:prstGeom>
            <a:noFill/>
          </p:spPr>
          <p:txBody>
            <a:bodyPr wrap="square" lIns="0" tIns="0" rIns="0" bIns="0" rtlCol="0">
              <a:noAutofit/>
            </a:bodyPr>
            <a:lstStyle/>
            <a:p>
              <a:pPr algn="ctr" defTabSz="914356">
                <a:defRPr/>
              </a:pPr>
              <a:r>
                <a:rPr lang="en-US" sz="1200" b="1" kern="0" dirty="0">
                  <a:latin typeface="Helvetica"/>
                  <a:cs typeface="Helvetica"/>
                </a:rPr>
                <a:t>AGO</a:t>
              </a:r>
            </a:p>
          </p:txBody>
        </p:sp>
      </p:grpSp>
      <p:cxnSp>
        <p:nvCxnSpPr>
          <p:cNvPr id="51" name="Straight Connector 112"/>
          <p:cNvCxnSpPr>
            <a:cxnSpLocks noChangeShapeType="1"/>
          </p:cNvCxnSpPr>
          <p:nvPr/>
        </p:nvCxnSpPr>
        <p:spPr bwMode="auto">
          <a:xfrm rot="4859976">
            <a:off x="9324654" y="4747274"/>
            <a:ext cx="103992" cy="2519"/>
          </a:xfrm>
          <a:prstGeom prst="line">
            <a:avLst/>
          </a:prstGeom>
          <a:noFill/>
          <a:ln w="12700" algn="ctr">
            <a:solidFill>
              <a:schemeClr val="tx1">
                <a:lumMod val="50000"/>
                <a:lumOff val="50000"/>
              </a:schemeClr>
            </a:solidFill>
            <a:round/>
            <a:headEnd/>
            <a:tailEnd/>
          </a:ln>
        </p:spPr>
      </p:cxnSp>
      <p:cxnSp>
        <p:nvCxnSpPr>
          <p:cNvPr id="52" name="Straight Connector 112"/>
          <p:cNvCxnSpPr>
            <a:cxnSpLocks noChangeShapeType="1"/>
          </p:cNvCxnSpPr>
          <p:nvPr/>
        </p:nvCxnSpPr>
        <p:spPr bwMode="auto">
          <a:xfrm rot="4859976">
            <a:off x="11238248" y="4852037"/>
            <a:ext cx="103992" cy="2519"/>
          </a:xfrm>
          <a:prstGeom prst="line">
            <a:avLst/>
          </a:prstGeom>
          <a:noFill/>
          <a:ln w="12700" algn="ctr">
            <a:solidFill>
              <a:schemeClr val="tx1">
                <a:lumMod val="50000"/>
                <a:lumOff val="50000"/>
              </a:schemeClr>
            </a:solidFill>
            <a:round/>
            <a:headEnd/>
            <a:tailEnd/>
          </a:ln>
        </p:spPr>
      </p:cxnSp>
      <p:sp>
        <p:nvSpPr>
          <p:cNvPr id="56" name="Freeform 13"/>
          <p:cNvSpPr>
            <a:spLocks/>
          </p:cNvSpPr>
          <p:nvPr/>
        </p:nvSpPr>
        <p:spPr bwMode="auto">
          <a:xfrm>
            <a:off x="11154441" y="3601877"/>
            <a:ext cx="956892" cy="63661"/>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8211"/>
              <a:gd name="connsiteY0" fmla="*/ 4634 h 9180"/>
              <a:gd name="connsiteX1" fmla="*/ 1779 w 8211"/>
              <a:gd name="connsiteY1" fmla="*/ 9024 h 9180"/>
              <a:gd name="connsiteX2" fmla="*/ 3461 w 8211"/>
              <a:gd name="connsiteY2" fmla="*/ 0 h 9180"/>
              <a:gd name="connsiteX3" fmla="*/ 5517 w 8211"/>
              <a:gd name="connsiteY3" fmla="*/ 9024 h 9180"/>
              <a:gd name="connsiteX4" fmla="*/ 7242 w 8211"/>
              <a:gd name="connsiteY4" fmla="*/ 5610 h 9180"/>
              <a:gd name="connsiteX5" fmla="*/ 8211 w 8211"/>
              <a:gd name="connsiteY5" fmla="*/ 5610 h 9180"/>
              <a:gd name="connsiteX0" fmla="*/ 0 w 7833"/>
              <a:gd name="connsiteY0" fmla="*/ 9830 h 9999"/>
              <a:gd name="connsiteX1" fmla="*/ 2048 w 7833"/>
              <a:gd name="connsiteY1" fmla="*/ 0 h 9999"/>
              <a:gd name="connsiteX2" fmla="*/ 4552 w 7833"/>
              <a:gd name="connsiteY2" fmla="*/ 9830 h 9999"/>
              <a:gd name="connsiteX3" fmla="*/ 6653 w 7833"/>
              <a:gd name="connsiteY3" fmla="*/ 6111 h 9999"/>
              <a:gd name="connsiteX4" fmla="*/ 7833 w 7833"/>
              <a:gd name="connsiteY4" fmla="*/ 6111 h 9999"/>
              <a:gd name="connsiteX0" fmla="*/ 0 w 8494"/>
              <a:gd name="connsiteY0" fmla="*/ 9831 h 10000"/>
              <a:gd name="connsiteX1" fmla="*/ 2615 w 8494"/>
              <a:gd name="connsiteY1" fmla="*/ 0 h 10000"/>
              <a:gd name="connsiteX2" fmla="*/ 5811 w 8494"/>
              <a:gd name="connsiteY2" fmla="*/ 9831 h 10000"/>
              <a:gd name="connsiteX3" fmla="*/ 8494 w 8494"/>
              <a:gd name="connsiteY3" fmla="*/ 6112 h 10000"/>
              <a:gd name="connsiteX0" fmla="*/ 0 w 10000"/>
              <a:gd name="connsiteY0" fmla="*/ 9836 h 9836"/>
              <a:gd name="connsiteX1" fmla="*/ 3079 w 10000"/>
              <a:gd name="connsiteY1" fmla="*/ 5 h 9836"/>
              <a:gd name="connsiteX2" fmla="*/ 6841 w 10000"/>
              <a:gd name="connsiteY2" fmla="*/ 8440 h 9836"/>
              <a:gd name="connsiteX3" fmla="*/ 10000 w 10000"/>
              <a:gd name="connsiteY3" fmla="*/ 6117 h 9836"/>
              <a:gd name="connsiteX0" fmla="*/ 0 w 10000"/>
              <a:gd name="connsiteY0" fmla="*/ 8936 h 8936"/>
              <a:gd name="connsiteX1" fmla="*/ 3052 w 10000"/>
              <a:gd name="connsiteY1" fmla="*/ 6 h 8936"/>
              <a:gd name="connsiteX2" fmla="*/ 6841 w 10000"/>
              <a:gd name="connsiteY2" fmla="*/ 7517 h 8936"/>
              <a:gd name="connsiteX3" fmla="*/ 10000 w 10000"/>
              <a:gd name="connsiteY3" fmla="*/ 5155 h 8936"/>
              <a:gd name="connsiteX0" fmla="*/ 0 w 10137"/>
              <a:gd name="connsiteY0" fmla="*/ 5654 h 8622"/>
              <a:gd name="connsiteX1" fmla="*/ 3189 w 10137"/>
              <a:gd name="connsiteY1" fmla="*/ 29 h 8622"/>
              <a:gd name="connsiteX2" fmla="*/ 6978 w 10137"/>
              <a:gd name="connsiteY2" fmla="*/ 8434 h 8622"/>
              <a:gd name="connsiteX3" fmla="*/ 10137 w 10137"/>
              <a:gd name="connsiteY3" fmla="*/ 5791 h 8622"/>
            </a:gdLst>
            <a:ahLst/>
            <a:cxnLst>
              <a:cxn ang="0">
                <a:pos x="connsiteX0" y="connsiteY0"/>
              </a:cxn>
              <a:cxn ang="0">
                <a:pos x="connsiteX1" y="connsiteY1"/>
              </a:cxn>
              <a:cxn ang="0">
                <a:pos x="connsiteX2" y="connsiteY2"/>
              </a:cxn>
              <a:cxn ang="0">
                <a:pos x="connsiteX3" y="connsiteY3"/>
              </a:cxn>
            </a:cxnLst>
            <a:rect l="l" t="t" r="r" b="b"/>
            <a:pathLst>
              <a:path w="10137" h="8622">
                <a:moveTo>
                  <a:pt x="0" y="5654"/>
                </a:moveTo>
                <a:cubicBezTo>
                  <a:pt x="1053" y="4749"/>
                  <a:pt x="2026" y="-434"/>
                  <a:pt x="3189" y="29"/>
                </a:cubicBezTo>
                <a:cubicBezTo>
                  <a:pt x="4352" y="492"/>
                  <a:pt x="5820" y="7474"/>
                  <a:pt x="6978" y="8434"/>
                </a:cubicBezTo>
                <a:cubicBezTo>
                  <a:pt x="8136" y="9394"/>
                  <a:pt x="9318" y="6396"/>
                  <a:pt x="10137" y="5791"/>
                </a:cubicBezTo>
              </a:path>
            </a:pathLst>
          </a:custGeom>
          <a:noFill/>
          <a:ln w="38100">
            <a:solidFill>
              <a:schemeClr val="accent1">
                <a:lumMod val="75000"/>
              </a:scheme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57" name="Text Box 16"/>
          <p:cNvSpPr txBox="1">
            <a:spLocks noChangeArrowheads="1"/>
          </p:cNvSpPr>
          <p:nvPr/>
        </p:nvSpPr>
        <p:spPr bwMode="auto">
          <a:xfrm>
            <a:off x="9326366" y="2595325"/>
            <a:ext cx="351187" cy="270668"/>
          </a:xfrm>
          <a:prstGeom prst="rect">
            <a:avLst/>
          </a:prstGeom>
          <a:noFill/>
          <a:ln w="9525">
            <a:noFill/>
            <a:miter lim="800000"/>
            <a:headEnd/>
            <a:tailEnd/>
          </a:ln>
        </p:spPr>
        <p:txBody>
          <a:bodyPr wrap="none" lIns="64008" tIns="32004" rIns="64008" bIns="32004">
            <a:noAutofit/>
          </a:bodyPr>
          <a:lstStyle/>
          <a:p>
            <a:pPr algn="ctr" defTabSz="639731" fontAlgn="base">
              <a:lnSpc>
                <a:spcPts val="900"/>
              </a:lnSpc>
              <a:spcBef>
                <a:spcPct val="0"/>
              </a:spcBef>
              <a:spcAft>
                <a:spcPct val="0"/>
              </a:spcAft>
              <a:defRPr/>
            </a:pPr>
            <a:r>
              <a:rPr lang="en-US" sz="1200" b="1" kern="0" dirty="0">
                <a:latin typeface="Helvetica"/>
                <a:cs typeface="Helvetica"/>
              </a:rPr>
              <a:t>m</a:t>
            </a:r>
            <a:r>
              <a:rPr lang="en-US" sz="1200" b="1" kern="0" baseline="30000" dirty="0">
                <a:latin typeface="Helvetica"/>
                <a:cs typeface="Helvetica"/>
              </a:rPr>
              <a:t>7</a:t>
            </a:r>
            <a:r>
              <a:rPr lang="en-US" sz="1200" b="1" kern="0" dirty="0">
                <a:latin typeface="Helvetica"/>
                <a:cs typeface="Helvetica"/>
              </a:rPr>
              <a:t>G</a:t>
            </a:r>
          </a:p>
          <a:p>
            <a:pPr algn="ctr" defTabSz="639731" fontAlgn="base">
              <a:lnSpc>
                <a:spcPts val="900"/>
              </a:lnSpc>
              <a:spcBef>
                <a:spcPct val="0"/>
              </a:spcBef>
              <a:spcAft>
                <a:spcPct val="0"/>
              </a:spcAft>
              <a:defRPr/>
            </a:pPr>
            <a:r>
              <a:rPr lang="en-US" sz="1200" b="1" kern="0" dirty="0">
                <a:latin typeface="Helvetica"/>
                <a:cs typeface="Helvetica"/>
              </a:rPr>
              <a:t>cap</a:t>
            </a:r>
          </a:p>
        </p:txBody>
      </p:sp>
      <p:sp>
        <p:nvSpPr>
          <p:cNvPr id="58" name="Text Box 17"/>
          <p:cNvSpPr txBox="1">
            <a:spLocks noChangeArrowheads="1"/>
          </p:cNvSpPr>
          <p:nvPr/>
        </p:nvSpPr>
        <p:spPr bwMode="auto">
          <a:xfrm>
            <a:off x="11807433" y="2734522"/>
            <a:ext cx="663356"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200" b="1" kern="0" dirty="0">
                <a:latin typeface="Helvetica"/>
                <a:cs typeface="Helvetica"/>
              </a:rPr>
              <a:t>(A)</a:t>
            </a:r>
            <a:r>
              <a:rPr lang="en-US" sz="1200" b="1" kern="0" baseline="-25000" dirty="0">
                <a:latin typeface="Helvetica"/>
                <a:cs typeface="Helvetica"/>
              </a:rPr>
              <a:t>n</a:t>
            </a:r>
            <a:endParaRPr lang="en-US" sz="1200" b="1" kern="0" dirty="0">
              <a:latin typeface="Helvetica"/>
              <a:cs typeface="Helvetica"/>
            </a:endParaRPr>
          </a:p>
        </p:txBody>
      </p:sp>
      <p:sp>
        <p:nvSpPr>
          <p:cNvPr id="59" name="Text Box 21"/>
          <p:cNvSpPr txBox="1">
            <a:spLocks noChangeArrowheads="1"/>
          </p:cNvSpPr>
          <p:nvPr/>
        </p:nvSpPr>
        <p:spPr bwMode="auto">
          <a:xfrm>
            <a:off x="10972697" y="2784933"/>
            <a:ext cx="733778" cy="242219"/>
          </a:xfrm>
          <a:prstGeom prst="rect">
            <a:avLst/>
          </a:prstGeom>
          <a:noFill/>
          <a:ln w="9525">
            <a:noFill/>
            <a:miter lim="800000"/>
            <a:headEnd/>
            <a:tailEnd/>
          </a:ln>
        </p:spPr>
        <p:txBody>
          <a:bodyPr wrap="none" lIns="64008" tIns="32004" rIns="64008" bIns="32004">
            <a:noAutofit/>
          </a:bodyPr>
          <a:lstStyle/>
          <a:p>
            <a:pPr algn="ctr" defTabSz="639731" fontAlgn="base">
              <a:spcBef>
                <a:spcPct val="0"/>
              </a:spcBef>
              <a:spcAft>
                <a:spcPct val="0"/>
              </a:spcAft>
              <a:defRPr/>
            </a:pPr>
            <a:r>
              <a:rPr lang="en-US" sz="1600" b="1" kern="0" dirty="0">
                <a:solidFill>
                  <a:srgbClr val="FF0000"/>
                </a:solidFill>
                <a:latin typeface="Arial" pitchFamily="34" charset="0"/>
                <a:cs typeface="Arial" pitchFamily="34" charset="0"/>
              </a:rPr>
              <a:t>miR2275</a:t>
            </a:r>
          </a:p>
        </p:txBody>
      </p:sp>
      <p:grpSp>
        <p:nvGrpSpPr>
          <p:cNvPr id="54" name="Group 61"/>
          <p:cNvGrpSpPr/>
          <p:nvPr/>
        </p:nvGrpSpPr>
        <p:grpSpPr>
          <a:xfrm>
            <a:off x="10425150" y="2769771"/>
            <a:ext cx="433122" cy="81315"/>
            <a:chOff x="2932885" y="1447794"/>
            <a:chExt cx="580649" cy="108507"/>
          </a:xfrm>
        </p:grpSpPr>
        <p:sp>
          <p:nvSpPr>
            <p:cNvPr id="262" name="Freeform 29"/>
            <p:cNvSpPr>
              <a:spLocks/>
            </p:cNvSpPr>
            <p:nvPr/>
          </p:nvSpPr>
          <p:spPr bwMode="auto">
            <a:xfrm rot="21540000">
              <a:off x="2932885" y="1530200"/>
              <a:ext cx="580649" cy="10908"/>
            </a:xfrm>
            <a:custGeom>
              <a:avLst/>
              <a:gdLst>
                <a:gd name="T0" fmla="*/ 0 w 354"/>
                <a:gd name="T1" fmla="*/ 2147483647 h 17"/>
                <a:gd name="T2" fmla="*/ 2147483647 w 354"/>
                <a:gd name="T3" fmla="*/ 2147483647 h 17"/>
                <a:gd name="T4" fmla="*/ 2147483647 w 354"/>
                <a:gd name="T5" fmla="*/ 2147483647 h 17"/>
                <a:gd name="T6" fmla="*/ 0 60000 65536"/>
                <a:gd name="T7" fmla="*/ 0 60000 65536"/>
                <a:gd name="T8" fmla="*/ 0 60000 65536"/>
                <a:gd name="T9" fmla="*/ 0 w 354"/>
                <a:gd name="T10" fmla="*/ 0 h 17"/>
                <a:gd name="T11" fmla="*/ 354 w 354"/>
                <a:gd name="T12" fmla="*/ 17 h 17"/>
                <a:gd name="connsiteX0" fmla="*/ 0 w 10006"/>
                <a:gd name="connsiteY0" fmla="*/ 153 h 3542"/>
                <a:gd name="connsiteX1" fmla="*/ 6893 w 10006"/>
                <a:gd name="connsiteY1" fmla="*/ 2506 h 3542"/>
                <a:gd name="connsiteX2" fmla="*/ 10006 w 10006"/>
                <a:gd name="connsiteY2" fmla="*/ 3247 h 3542"/>
              </a:gdLst>
              <a:ahLst/>
              <a:cxnLst>
                <a:cxn ang="0">
                  <a:pos x="connsiteX0" y="connsiteY0"/>
                </a:cxn>
                <a:cxn ang="0">
                  <a:pos x="connsiteX1" y="connsiteY1"/>
                </a:cxn>
                <a:cxn ang="0">
                  <a:pos x="connsiteX2" y="connsiteY2"/>
                </a:cxn>
              </a:cxnLst>
              <a:rect l="l" t="t" r="r" b="b"/>
              <a:pathLst>
                <a:path w="10006" h="3542">
                  <a:moveTo>
                    <a:pt x="0" y="153"/>
                  </a:moveTo>
                  <a:cubicBezTo>
                    <a:pt x="1921" y="-435"/>
                    <a:pt x="5226" y="741"/>
                    <a:pt x="6893" y="2506"/>
                  </a:cubicBezTo>
                  <a:cubicBezTo>
                    <a:pt x="8559" y="4271"/>
                    <a:pt x="9328" y="3247"/>
                    <a:pt x="10006" y="3247"/>
                  </a:cubicBezTo>
                </a:path>
              </a:pathLst>
            </a:custGeom>
            <a:noFill/>
            <a:ln w="28575">
              <a:solidFill>
                <a:schemeClr val="accent6">
                  <a:lumMod val="75000"/>
                </a:schemeClr>
              </a:solidFill>
              <a:round/>
              <a:headEnd/>
              <a:tailEnd/>
            </a:ln>
          </p:spPr>
          <p:txBody>
            <a:bodyPr>
              <a:noAutofit/>
            </a:bodyPr>
            <a:lstStyle/>
            <a:p>
              <a:pPr algn="ctr" defTabSz="914356" eaLnBrk="0" fontAlgn="base" hangingPunct="0">
                <a:spcBef>
                  <a:spcPct val="0"/>
                </a:spcBef>
                <a:spcAft>
                  <a:spcPct val="0"/>
                </a:spcAft>
                <a:defRPr/>
              </a:pPr>
              <a:endParaRPr lang="en-US" sz="1200" b="1" kern="0" dirty="0">
                <a:solidFill>
                  <a:schemeClr val="accent6">
                    <a:lumMod val="75000"/>
                  </a:schemeClr>
                </a:solidFill>
                <a:latin typeface="Helvetica"/>
                <a:cs typeface="Helvetica"/>
              </a:endParaRPr>
            </a:p>
          </p:txBody>
        </p:sp>
        <p:cxnSp>
          <p:nvCxnSpPr>
            <p:cNvPr id="263" name="Straight Connector 107"/>
            <p:cNvCxnSpPr>
              <a:cxnSpLocks noChangeShapeType="1"/>
            </p:cNvCxnSpPr>
            <p:nvPr/>
          </p:nvCxnSpPr>
          <p:spPr bwMode="auto">
            <a:xfrm rot="5400000">
              <a:off x="2921389" y="1500582"/>
              <a:ext cx="107033" cy="1469"/>
            </a:xfrm>
            <a:prstGeom prst="line">
              <a:avLst/>
            </a:prstGeom>
            <a:noFill/>
            <a:ln w="12700" algn="ctr">
              <a:solidFill>
                <a:schemeClr val="accent6">
                  <a:lumMod val="75000"/>
                </a:schemeClr>
              </a:solidFill>
              <a:round/>
              <a:headEnd/>
              <a:tailEnd/>
            </a:ln>
          </p:spPr>
        </p:cxnSp>
        <p:cxnSp>
          <p:nvCxnSpPr>
            <p:cNvPr id="264" name="Straight Connector 110"/>
            <p:cNvCxnSpPr>
              <a:cxnSpLocks noChangeShapeType="1"/>
            </p:cNvCxnSpPr>
            <p:nvPr/>
          </p:nvCxnSpPr>
          <p:spPr bwMode="auto">
            <a:xfrm rot="5400000">
              <a:off x="2884662" y="1500582"/>
              <a:ext cx="107033" cy="1469"/>
            </a:xfrm>
            <a:prstGeom prst="line">
              <a:avLst/>
            </a:prstGeom>
            <a:noFill/>
            <a:ln w="12700" algn="ctr">
              <a:solidFill>
                <a:schemeClr val="accent6">
                  <a:lumMod val="75000"/>
                </a:schemeClr>
              </a:solidFill>
              <a:round/>
              <a:headEnd/>
              <a:tailEnd/>
            </a:ln>
          </p:spPr>
        </p:cxnSp>
        <p:cxnSp>
          <p:nvCxnSpPr>
            <p:cNvPr id="265" name="Straight Connector 111"/>
            <p:cNvCxnSpPr>
              <a:cxnSpLocks noChangeShapeType="1"/>
            </p:cNvCxnSpPr>
            <p:nvPr/>
          </p:nvCxnSpPr>
          <p:spPr bwMode="auto">
            <a:xfrm rot="5400000">
              <a:off x="2956648" y="1500582"/>
              <a:ext cx="107033" cy="1469"/>
            </a:xfrm>
            <a:prstGeom prst="line">
              <a:avLst/>
            </a:prstGeom>
            <a:noFill/>
            <a:ln w="12700" algn="ctr">
              <a:solidFill>
                <a:schemeClr val="accent6">
                  <a:lumMod val="75000"/>
                </a:schemeClr>
              </a:solidFill>
              <a:round/>
              <a:headEnd/>
              <a:tailEnd/>
            </a:ln>
          </p:spPr>
        </p:cxnSp>
        <p:cxnSp>
          <p:nvCxnSpPr>
            <p:cNvPr id="266" name="Straight Connector 112"/>
            <p:cNvCxnSpPr>
              <a:cxnSpLocks noChangeShapeType="1"/>
            </p:cNvCxnSpPr>
            <p:nvPr/>
          </p:nvCxnSpPr>
          <p:spPr bwMode="auto">
            <a:xfrm rot="5400000">
              <a:off x="2992639" y="1499846"/>
              <a:ext cx="107031" cy="2938"/>
            </a:xfrm>
            <a:prstGeom prst="line">
              <a:avLst/>
            </a:prstGeom>
            <a:noFill/>
            <a:ln w="12700" algn="ctr">
              <a:solidFill>
                <a:schemeClr val="accent6">
                  <a:lumMod val="75000"/>
                </a:schemeClr>
              </a:solidFill>
              <a:round/>
              <a:headEnd/>
              <a:tailEnd/>
            </a:ln>
          </p:spPr>
        </p:cxnSp>
        <p:cxnSp>
          <p:nvCxnSpPr>
            <p:cNvPr id="267" name="Straight Connector 113"/>
            <p:cNvCxnSpPr>
              <a:cxnSpLocks noChangeShapeType="1"/>
            </p:cNvCxnSpPr>
            <p:nvPr/>
          </p:nvCxnSpPr>
          <p:spPr bwMode="auto">
            <a:xfrm rot="5400000">
              <a:off x="3028628" y="1500580"/>
              <a:ext cx="107031" cy="1469"/>
            </a:xfrm>
            <a:prstGeom prst="line">
              <a:avLst/>
            </a:prstGeom>
            <a:noFill/>
            <a:ln w="12700" algn="ctr">
              <a:solidFill>
                <a:schemeClr val="accent6">
                  <a:lumMod val="75000"/>
                </a:schemeClr>
              </a:solidFill>
              <a:round/>
              <a:headEnd/>
              <a:tailEnd/>
            </a:ln>
          </p:spPr>
        </p:cxnSp>
        <p:cxnSp>
          <p:nvCxnSpPr>
            <p:cNvPr id="268" name="Straight Connector 114"/>
            <p:cNvCxnSpPr>
              <a:cxnSpLocks noChangeShapeType="1"/>
            </p:cNvCxnSpPr>
            <p:nvPr/>
          </p:nvCxnSpPr>
          <p:spPr bwMode="auto">
            <a:xfrm rot="5400000">
              <a:off x="3063158" y="1501314"/>
              <a:ext cx="108499" cy="1469"/>
            </a:xfrm>
            <a:prstGeom prst="line">
              <a:avLst/>
            </a:prstGeom>
            <a:noFill/>
            <a:ln w="12700" algn="ctr">
              <a:solidFill>
                <a:schemeClr val="accent6">
                  <a:lumMod val="75000"/>
                </a:schemeClr>
              </a:solidFill>
              <a:round/>
              <a:headEnd/>
              <a:tailEnd/>
            </a:ln>
          </p:spPr>
        </p:cxnSp>
        <p:cxnSp>
          <p:nvCxnSpPr>
            <p:cNvPr id="269" name="Straight Connector 115"/>
            <p:cNvCxnSpPr>
              <a:cxnSpLocks noChangeShapeType="1"/>
            </p:cNvCxnSpPr>
            <p:nvPr/>
          </p:nvCxnSpPr>
          <p:spPr bwMode="auto">
            <a:xfrm rot="5400000">
              <a:off x="3100615" y="1500582"/>
              <a:ext cx="107033" cy="1469"/>
            </a:xfrm>
            <a:prstGeom prst="line">
              <a:avLst/>
            </a:prstGeom>
            <a:noFill/>
            <a:ln w="12700" algn="ctr">
              <a:solidFill>
                <a:schemeClr val="accent6">
                  <a:lumMod val="75000"/>
                </a:schemeClr>
              </a:solidFill>
              <a:round/>
              <a:headEnd/>
              <a:tailEnd/>
            </a:ln>
          </p:spPr>
        </p:cxnSp>
        <p:cxnSp>
          <p:nvCxnSpPr>
            <p:cNvPr id="270" name="Straight Connector 116"/>
            <p:cNvCxnSpPr>
              <a:cxnSpLocks noChangeShapeType="1"/>
            </p:cNvCxnSpPr>
            <p:nvPr/>
          </p:nvCxnSpPr>
          <p:spPr bwMode="auto">
            <a:xfrm rot="5400000">
              <a:off x="3135866" y="1500582"/>
              <a:ext cx="107033" cy="1469"/>
            </a:xfrm>
            <a:prstGeom prst="line">
              <a:avLst/>
            </a:prstGeom>
            <a:noFill/>
            <a:ln w="12700" algn="ctr">
              <a:solidFill>
                <a:schemeClr val="accent6">
                  <a:lumMod val="75000"/>
                </a:schemeClr>
              </a:solidFill>
              <a:round/>
              <a:headEnd/>
              <a:tailEnd/>
            </a:ln>
          </p:spPr>
        </p:cxnSp>
        <p:cxnSp>
          <p:nvCxnSpPr>
            <p:cNvPr id="271" name="Straight Connector 117"/>
            <p:cNvCxnSpPr>
              <a:cxnSpLocks noChangeShapeType="1"/>
            </p:cNvCxnSpPr>
            <p:nvPr/>
          </p:nvCxnSpPr>
          <p:spPr bwMode="auto">
            <a:xfrm rot="5400000">
              <a:off x="3171122" y="1500582"/>
              <a:ext cx="107033" cy="1469"/>
            </a:xfrm>
            <a:prstGeom prst="line">
              <a:avLst/>
            </a:prstGeom>
            <a:noFill/>
            <a:ln w="12700" algn="ctr">
              <a:solidFill>
                <a:schemeClr val="accent6">
                  <a:lumMod val="75000"/>
                </a:schemeClr>
              </a:solidFill>
              <a:round/>
              <a:headEnd/>
              <a:tailEnd/>
            </a:ln>
          </p:spPr>
        </p:cxnSp>
        <p:cxnSp>
          <p:nvCxnSpPr>
            <p:cNvPr id="272" name="Straight Connector 118"/>
            <p:cNvCxnSpPr>
              <a:cxnSpLocks noChangeShapeType="1"/>
            </p:cNvCxnSpPr>
            <p:nvPr/>
          </p:nvCxnSpPr>
          <p:spPr bwMode="auto">
            <a:xfrm rot="5400000">
              <a:off x="3207840" y="1500582"/>
              <a:ext cx="107033" cy="1469"/>
            </a:xfrm>
            <a:prstGeom prst="line">
              <a:avLst/>
            </a:prstGeom>
            <a:noFill/>
            <a:ln w="12700" algn="ctr">
              <a:solidFill>
                <a:schemeClr val="accent6">
                  <a:lumMod val="75000"/>
                </a:schemeClr>
              </a:solidFill>
              <a:round/>
              <a:headEnd/>
              <a:tailEnd/>
            </a:ln>
          </p:spPr>
        </p:cxnSp>
        <p:cxnSp>
          <p:nvCxnSpPr>
            <p:cNvPr id="273" name="Straight Connector 119"/>
            <p:cNvCxnSpPr>
              <a:cxnSpLocks noChangeShapeType="1"/>
            </p:cNvCxnSpPr>
            <p:nvPr/>
          </p:nvCxnSpPr>
          <p:spPr bwMode="auto">
            <a:xfrm rot="5400000">
              <a:off x="3242371" y="1501314"/>
              <a:ext cx="108499" cy="1469"/>
            </a:xfrm>
            <a:prstGeom prst="line">
              <a:avLst/>
            </a:prstGeom>
            <a:noFill/>
            <a:ln w="12700" algn="ctr">
              <a:solidFill>
                <a:schemeClr val="accent6">
                  <a:lumMod val="75000"/>
                </a:schemeClr>
              </a:solidFill>
              <a:round/>
              <a:headEnd/>
              <a:tailEnd/>
            </a:ln>
          </p:spPr>
        </p:cxnSp>
        <p:cxnSp>
          <p:nvCxnSpPr>
            <p:cNvPr id="274" name="Straight Connector 120"/>
            <p:cNvCxnSpPr>
              <a:cxnSpLocks noChangeShapeType="1"/>
            </p:cNvCxnSpPr>
            <p:nvPr/>
          </p:nvCxnSpPr>
          <p:spPr bwMode="auto">
            <a:xfrm rot="5400000">
              <a:off x="3277634" y="1501317"/>
              <a:ext cx="108499" cy="1469"/>
            </a:xfrm>
            <a:prstGeom prst="line">
              <a:avLst/>
            </a:prstGeom>
            <a:noFill/>
            <a:ln w="12700" algn="ctr">
              <a:solidFill>
                <a:schemeClr val="accent6">
                  <a:lumMod val="75000"/>
                </a:schemeClr>
              </a:solidFill>
              <a:round/>
              <a:headEnd/>
              <a:tailEnd/>
            </a:ln>
          </p:spPr>
        </p:cxnSp>
        <p:cxnSp>
          <p:nvCxnSpPr>
            <p:cNvPr id="275" name="Straight Connector 121"/>
            <p:cNvCxnSpPr>
              <a:cxnSpLocks noChangeShapeType="1"/>
            </p:cNvCxnSpPr>
            <p:nvPr/>
          </p:nvCxnSpPr>
          <p:spPr bwMode="auto">
            <a:xfrm rot="5400000">
              <a:off x="3315078" y="1500585"/>
              <a:ext cx="107033" cy="1469"/>
            </a:xfrm>
            <a:prstGeom prst="line">
              <a:avLst/>
            </a:prstGeom>
            <a:noFill/>
            <a:ln w="12700" algn="ctr">
              <a:solidFill>
                <a:schemeClr val="accent6">
                  <a:lumMod val="75000"/>
                </a:schemeClr>
              </a:solidFill>
              <a:round/>
              <a:headEnd/>
              <a:tailEnd/>
            </a:ln>
          </p:spPr>
        </p:cxnSp>
        <p:cxnSp>
          <p:nvCxnSpPr>
            <p:cNvPr id="276" name="Straight Connector 122"/>
            <p:cNvCxnSpPr>
              <a:cxnSpLocks noChangeShapeType="1"/>
            </p:cNvCxnSpPr>
            <p:nvPr/>
          </p:nvCxnSpPr>
          <p:spPr bwMode="auto">
            <a:xfrm rot="5400000">
              <a:off x="3349609" y="1501314"/>
              <a:ext cx="108499" cy="1469"/>
            </a:xfrm>
            <a:prstGeom prst="line">
              <a:avLst/>
            </a:prstGeom>
            <a:noFill/>
            <a:ln w="12700" algn="ctr">
              <a:solidFill>
                <a:schemeClr val="accent6">
                  <a:lumMod val="75000"/>
                </a:schemeClr>
              </a:solidFill>
              <a:round/>
              <a:headEnd/>
              <a:tailEnd/>
            </a:ln>
          </p:spPr>
        </p:cxnSp>
        <p:cxnSp>
          <p:nvCxnSpPr>
            <p:cNvPr id="277" name="Straight Connector 123"/>
            <p:cNvCxnSpPr>
              <a:cxnSpLocks noChangeShapeType="1"/>
            </p:cNvCxnSpPr>
            <p:nvPr/>
          </p:nvCxnSpPr>
          <p:spPr bwMode="auto">
            <a:xfrm rot="5400000">
              <a:off x="3385593" y="1500575"/>
              <a:ext cx="107032" cy="1469"/>
            </a:xfrm>
            <a:prstGeom prst="line">
              <a:avLst/>
            </a:prstGeom>
            <a:noFill/>
            <a:ln w="12700" algn="ctr">
              <a:solidFill>
                <a:schemeClr val="accent6">
                  <a:lumMod val="75000"/>
                </a:schemeClr>
              </a:solidFill>
              <a:round/>
              <a:headEnd/>
              <a:tailEnd/>
            </a:ln>
          </p:spPr>
        </p:cxnSp>
        <p:cxnSp>
          <p:nvCxnSpPr>
            <p:cNvPr id="278" name="Straight Connector 124"/>
            <p:cNvCxnSpPr>
              <a:cxnSpLocks noChangeShapeType="1"/>
            </p:cNvCxnSpPr>
            <p:nvPr/>
          </p:nvCxnSpPr>
          <p:spPr bwMode="auto">
            <a:xfrm rot="5400000">
              <a:off x="3422254" y="1500584"/>
              <a:ext cx="107033" cy="1469"/>
            </a:xfrm>
            <a:prstGeom prst="line">
              <a:avLst/>
            </a:prstGeom>
            <a:noFill/>
            <a:ln w="12700" algn="ctr">
              <a:solidFill>
                <a:schemeClr val="accent6">
                  <a:lumMod val="75000"/>
                </a:schemeClr>
              </a:solidFill>
              <a:round/>
              <a:headEnd/>
              <a:tailEnd/>
            </a:ln>
          </p:spPr>
        </p:cxnSp>
        <p:cxnSp>
          <p:nvCxnSpPr>
            <p:cNvPr id="279" name="Straight Connector 125"/>
            <p:cNvCxnSpPr>
              <a:cxnSpLocks noChangeShapeType="1"/>
            </p:cNvCxnSpPr>
            <p:nvPr/>
          </p:nvCxnSpPr>
          <p:spPr bwMode="auto">
            <a:xfrm rot="5400000">
              <a:off x="3458305" y="1500583"/>
              <a:ext cx="107033" cy="1469"/>
            </a:xfrm>
            <a:prstGeom prst="line">
              <a:avLst/>
            </a:prstGeom>
            <a:noFill/>
            <a:ln w="12700" algn="ctr">
              <a:solidFill>
                <a:schemeClr val="accent6">
                  <a:lumMod val="75000"/>
                </a:schemeClr>
              </a:solidFill>
              <a:round/>
              <a:headEnd/>
              <a:tailEnd/>
            </a:ln>
          </p:spPr>
        </p:cxnSp>
      </p:grpSp>
      <p:sp>
        <p:nvSpPr>
          <p:cNvPr id="63" name="Freeform 13"/>
          <p:cNvSpPr>
            <a:spLocks/>
          </p:cNvSpPr>
          <p:nvPr/>
        </p:nvSpPr>
        <p:spPr bwMode="auto">
          <a:xfrm>
            <a:off x="9677553" y="2675038"/>
            <a:ext cx="2289643" cy="66580"/>
          </a:xfrm>
          <a:custGeom>
            <a:avLst/>
            <a:gdLst>
              <a:gd name="T0" fmla="*/ 0 w 1412"/>
              <a:gd name="T1" fmla="*/ 2147483647 h 46"/>
              <a:gd name="T2" fmla="*/ 2147483647 w 1412"/>
              <a:gd name="T3" fmla="*/ 2147483647 h 46"/>
              <a:gd name="T4" fmla="*/ 2147483647 w 1412"/>
              <a:gd name="T5" fmla="*/ 2147483647 h 46"/>
              <a:gd name="T6" fmla="*/ 2147483647 w 1412"/>
              <a:gd name="T7" fmla="*/ 2147483647 h 46"/>
              <a:gd name="T8" fmla="*/ 2147483647 w 1412"/>
              <a:gd name="T9" fmla="*/ 2147483647 h 46"/>
              <a:gd name="T10" fmla="*/ 2147483647 w 1412"/>
              <a:gd name="T11" fmla="*/ 2147483647 h 46"/>
              <a:gd name="T12" fmla="*/ 2147483647 w 1412"/>
              <a:gd name="T13" fmla="*/ 0 h 46"/>
              <a:gd name="T14" fmla="*/ 2147483647 w 1412"/>
              <a:gd name="T15" fmla="*/ 2147483647 h 46"/>
              <a:gd name="T16" fmla="*/ 2147483647 w 1412"/>
              <a:gd name="T17" fmla="*/ 2147483647 h 46"/>
              <a:gd name="T18" fmla="*/ 2147483647 w 1412"/>
              <a:gd name="T19" fmla="*/ 2147483647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12"/>
              <a:gd name="T31" fmla="*/ 0 h 46"/>
              <a:gd name="T32" fmla="*/ 1412 w 1412"/>
              <a:gd name="T33" fmla="*/ 46 h 46"/>
              <a:gd name="connsiteX0" fmla="*/ 0 w 10000"/>
              <a:gd name="connsiteY0" fmla="*/ 4441 h 7353"/>
              <a:gd name="connsiteX1" fmla="*/ 1806 w 10000"/>
              <a:gd name="connsiteY1" fmla="*/ 7267 h 7353"/>
              <a:gd name="connsiteX2" fmla="*/ 2847 w 10000"/>
              <a:gd name="connsiteY2" fmla="*/ 1180 h 7353"/>
              <a:gd name="connsiteX3" fmla="*/ 3796 w 10000"/>
              <a:gd name="connsiteY3" fmla="*/ 3789 h 7353"/>
              <a:gd name="connsiteX4" fmla="*/ 4540 w 10000"/>
              <a:gd name="connsiteY4" fmla="*/ 2049 h 7353"/>
              <a:gd name="connsiteX5" fmla="*/ 5722 w 10000"/>
              <a:gd name="connsiteY5" fmla="*/ 5962 h 7353"/>
              <a:gd name="connsiteX6" fmla="*/ 6877 w 10000"/>
              <a:gd name="connsiteY6" fmla="*/ 0 h 7353"/>
              <a:gd name="connsiteX7" fmla="*/ 8208 w 10000"/>
              <a:gd name="connsiteY7" fmla="*/ 5962 h 7353"/>
              <a:gd name="connsiteX8" fmla="*/ 9356 w 10000"/>
              <a:gd name="connsiteY8" fmla="*/ 2919 h 7353"/>
              <a:gd name="connsiteX9" fmla="*/ 10000 w 10000"/>
              <a:gd name="connsiteY9" fmla="*/ 2919 h 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7353">
                <a:moveTo>
                  <a:pt x="0" y="4441"/>
                </a:moveTo>
                <a:cubicBezTo>
                  <a:pt x="559" y="4658"/>
                  <a:pt x="1331" y="7919"/>
                  <a:pt x="1806" y="7267"/>
                </a:cubicBezTo>
                <a:cubicBezTo>
                  <a:pt x="2280" y="6832"/>
                  <a:pt x="2514" y="1832"/>
                  <a:pt x="2847" y="1180"/>
                </a:cubicBezTo>
                <a:cubicBezTo>
                  <a:pt x="3180" y="528"/>
                  <a:pt x="3513" y="3571"/>
                  <a:pt x="3796" y="3789"/>
                </a:cubicBezTo>
                <a:lnTo>
                  <a:pt x="4540" y="2049"/>
                </a:lnTo>
                <a:cubicBezTo>
                  <a:pt x="5198" y="2484"/>
                  <a:pt x="5333" y="6303"/>
                  <a:pt x="5722" y="5962"/>
                </a:cubicBezTo>
                <a:cubicBezTo>
                  <a:pt x="6111" y="5621"/>
                  <a:pt x="6467" y="0"/>
                  <a:pt x="6877" y="0"/>
                </a:cubicBezTo>
                <a:cubicBezTo>
                  <a:pt x="7288" y="0"/>
                  <a:pt x="7795" y="5475"/>
                  <a:pt x="8208" y="5962"/>
                </a:cubicBezTo>
                <a:cubicBezTo>
                  <a:pt x="8621" y="6449"/>
                  <a:pt x="9058" y="3354"/>
                  <a:pt x="9356" y="2919"/>
                </a:cubicBezTo>
                <a:cubicBezTo>
                  <a:pt x="9653" y="2484"/>
                  <a:pt x="9865" y="2919"/>
                  <a:pt x="10000" y="2919"/>
                </a:cubicBezTo>
              </a:path>
            </a:pathLst>
          </a:custGeom>
          <a:solidFill>
            <a:schemeClr val="accent2"/>
          </a:solidFill>
          <a:ln w="38100">
            <a:solidFill>
              <a:schemeClr val="tx2"/>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grpSp>
        <p:nvGrpSpPr>
          <p:cNvPr id="55" name="Group 63"/>
          <p:cNvGrpSpPr/>
          <p:nvPr/>
        </p:nvGrpSpPr>
        <p:grpSpPr>
          <a:xfrm rot="21070270">
            <a:off x="11326647" y="4860097"/>
            <a:ext cx="276921" cy="105419"/>
            <a:chOff x="3010020" y="1447800"/>
            <a:chExt cx="323269" cy="108499"/>
          </a:xfrm>
        </p:grpSpPr>
        <p:cxnSp>
          <p:nvCxnSpPr>
            <p:cNvPr id="25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75000"/>
                </a:srgbClr>
              </a:solidFill>
              <a:round/>
              <a:headEnd/>
              <a:tailEnd/>
            </a:ln>
          </p:spPr>
        </p:cxnSp>
        <p:cxnSp>
          <p:nvCxnSpPr>
            <p:cNvPr id="25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75000"/>
                </a:srgbClr>
              </a:solidFill>
              <a:round/>
              <a:headEnd/>
              <a:tailEnd/>
            </a:ln>
          </p:spPr>
        </p:cxnSp>
        <p:cxnSp>
          <p:nvCxnSpPr>
            <p:cNvPr id="25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75000"/>
                </a:srgbClr>
              </a:solidFill>
              <a:round/>
              <a:headEnd/>
              <a:tailEnd/>
            </a:ln>
          </p:spPr>
        </p:cxnSp>
        <p:cxnSp>
          <p:nvCxnSpPr>
            <p:cNvPr id="25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75000"/>
                </a:srgbClr>
              </a:solidFill>
              <a:round/>
              <a:headEnd/>
              <a:tailEnd/>
            </a:ln>
          </p:spPr>
        </p:cxnSp>
        <p:cxnSp>
          <p:nvCxnSpPr>
            <p:cNvPr id="25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75000"/>
                </a:srgbClr>
              </a:solidFill>
              <a:round/>
              <a:headEnd/>
              <a:tailEnd/>
            </a:ln>
          </p:spPr>
        </p:cxnSp>
        <p:cxnSp>
          <p:nvCxnSpPr>
            <p:cNvPr id="25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75000"/>
                </a:srgbClr>
              </a:solidFill>
              <a:round/>
              <a:headEnd/>
              <a:tailEnd/>
            </a:ln>
          </p:spPr>
        </p:cxnSp>
        <p:cxnSp>
          <p:nvCxnSpPr>
            <p:cNvPr id="25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75000"/>
                </a:srgbClr>
              </a:solidFill>
              <a:round/>
              <a:headEnd/>
              <a:tailEnd/>
            </a:ln>
          </p:spPr>
        </p:cxnSp>
        <p:cxnSp>
          <p:nvCxnSpPr>
            <p:cNvPr id="25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75000"/>
                </a:srgbClr>
              </a:solidFill>
              <a:round/>
              <a:headEnd/>
              <a:tailEnd/>
            </a:ln>
          </p:spPr>
        </p:cxnSp>
        <p:cxnSp>
          <p:nvCxnSpPr>
            <p:cNvPr id="26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75000"/>
                </a:srgbClr>
              </a:solidFill>
              <a:round/>
              <a:headEnd/>
              <a:tailEnd/>
            </a:ln>
          </p:spPr>
        </p:cxnSp>
        <p:cxnSp>
          <p:nvCxnSpPr>
            <p:cNvPr id="26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75000"/>
                </a:srgbClr>
              </a:solidFill>
              <a:round/>
              <a:headEnd/>
              <a:tailEnd/>
            </a:ln>
          </p:spPr>
        </p:cxnSp>
      </p:grpSp>
      <p:grpSp>
        <p:nvGrpSpPr>
          <p:cNvPr id="62" name="Group 64"/>
          <p:cNvGrpSpPr/>
          <p:nvPr/>
        </p:nvGrpSpPr>
        <p:grpSpPr>
          <a:xfrm rot="320971">
            <a:off x="11661814" y="4828438"/>
            <a:ext cx="276921" cy="105419"/>
            <a:chOff x="3010020" y="1447800"/>
            <a:chExt cx="323269" cy="108499"/>
          </a:xfrm>
        </p:grpSpPr>
        <p:cxnSp>
          <p:nvCxnSpPr>
            <p:cNvPr id="24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75000"/>
                </a:srgbClr>
              </a:solidFill>
              <a:round/>
              <a:headEnd/>
              <a:tailEnd/>
            </a:ln>
          </p:spPr>
        </p:cxnSp>
        <p:cxnSp>
          <p:nvCxnSpPr>
            <p:cNvPr id="24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75000"/>
                </a:srgbClr>
              </a:solidFill>
              <a:round/>
              <a:headEnd/>
              <a:tailEnd/>
            </a:ln>
          </p:spPr>
        </p:cxnSp>
        <p:cxnSp>
          <p:nvCxnSpPr>
            <p:cNvPr id="24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75000"/>
                </a:srgbClr>
              </a:solidFill>
              <a:round/>
              <a:headEnd/>
              <a:tailEnd/>
            </a:ln>
          </p:spPr>
        </p:cxnSp>
        <p:cxnSp>
          <p:nvCxnSpPr>
            <p:cNvPr id="24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75000"/>
                </a:srgbClr>
              </a:solidFill>
              <a:round/>
              <a:headEnd/>
              <a:tailEnd/>
            </a:ln>
          </p:spPr>
        </p:cxnSp>
        <p:cxnSp>
          <p:nvCxnSpPr>
            <p:cNvPr id="24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75000"/>
                </a:srgbClr>
              </a:solidFill>
              <a:round/>
              <a:headEnd/>
              <a:tailEnd/>
            </a:ln>
          </p:spPr>
        </p:cxnSp>
        <p:cxnSp>
          <p:nvCxnSpPr>
            <p:cNvPr id="24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75000"/>
                </a:srgbClr>
              </a:solidFill>
              <a:round/>
              <a:headEnd/>
              <a:tailEnd/>
            </a:ln>
          </p:spPr>
        </p:cxnSp>
        <p:cxnSp>
          <p:nvCxnSpPr>
            <p:cNvPr id="24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75000"/>
                </a:srgbClr>
              </a:solidFill>
              <a:round/>
              <a:headEnd/>
              <a:tailEnd/>
            </a:ln>
          </p:spPr>
        </p:cxnSp>
        <p:cxnSp>
          <p:nvCxnSpPr>
            <p:cNvPr id="24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75000"/>
                </a:srgbClr>
              </a:solidFill>
              <a:round/>
              <a:headEnd/>
              <a:tailEnd/>
            </a:ln>
          </p:spPr>
        </p:cxnSp>
        <p:cxnSp>
          <p:nvCxnSpPr>
            <p:cNvPr id="25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75000"/>
                </a:srgbClr>
              </a:solidFill>
              <a:round/>
              <a:headEnd/>
              <a:tailEnd/>
            </a:ln>
          </p:spPr>
        </p:cxnSp>
        <p:cxnSp>
          <p:nvCxnSpPr>
            <p:cNvPr id="25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75000"/>
                </a:srgbClr>
              </a:solidFill>
              <a:round/>
              <a:headEnd/>
              <a:tailEnd/>
            </a:ln>
          </p:spPr>
        </p:cxnSp>
      </p:grpSp>
      <p:grpSp>
        <p:nvGrpSpPr>
          <p:cNvPr id="64" name="Group 65"/>
          <p:cNvGrpSpPr/>
          <p:nvPr/>
        </p:nvGrpSpPr>
        <p:grpSpPr>
          <a:xfrm rot="21059976">
            <a:off x="11469773" y="4842798"/>
            <a:ext cx="276921" cy="105419"/>
            <a:chOff x="3010020" y="1447800"/>
            <a:chExt cx="323269" cy="108499"/>
          </a:xfrm>
        </p:grpSpPr>
        <p:cxnSp>
          <p:nvCxnSpPr>
            <p:cNvPr id="23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75000"/>
                </a:srgbClr>
              </a:solidFill>
              <a:round/>
              <a:headEnd/>
              <a:tailEnd/>
            </a:ln>
          </p:spPr>
        </p:cxnSp>
        <p:cxnSp>
          <p:nvCxnSpPr>
            <p:cNvPr id="23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75000"/>
                </a:srgbClr>
              </a:solidFill>
              <a:round/>
              <a:headEnd/>
              <a:tailEnd/>
            </a:ln>
          </p:spPr>
        </p:cxnSp>
        <p:cxnSp>
          <p:nvCxnSpPr>
            <p:cNvPr id="23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75000"/>
                </a:srgbClr>
              </a:solidFill>
              <a:round/>
              <a:headEnd/>
              <a:tailEnd/>
            </a:ln>
          </p:spPr>
        </p:cxnSp>
        <p:cxnSp>
          <p:nvCxnSpPr>
            <p:cNvPr id="23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75000"/>
                </a:srgbClr>
              </a:solidFill>
              <a:round/>
              <a:headEnd/>
              <a:tailEnd/>
            </a:ln>
          </p:spPr>
        </p:cxnSp>
        <p:cxnSp>
          <p:nvCxnSpPr>
            <p:cNvPr id="23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75000"/>
                </a:srgbClr>
              </a:solidFill>
              <a:round/>
              <a:headEnd/>
              <a:tailEnd/>
            </a:ln>
          </p:spPr>
        </p:cxnSp>
        <p:cxnSp>
          <p:nvCxnSpPr>
            <p:cNvPr id="23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75000"/>
                </a:srgbClr>
              </a:solidFill>
              <a:round/>
              <a:headEnd/>
              <a:tailEnd/>
            </a:ln>
          </p:spPr>
        </p:cxnSp>
        <p:cxnSp>
          <p:nvCxnSpPr>
            <p:cNvPr id="23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75000"/>
                </a:srgbClr>
              </a:solidFill>
              <a:round/>
              <a:headEnd/>
              <a:tailEnd/>
            </a:ln>
          </p:spPr>
        </p:cxnSp>
        <p:cxnSp>
          <p:nvCxnSpPr>
            <p:cNvPr id="23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75000"/>
                </a:srgbClr>
              </a:solidFill>
              <a:round/>
              <a:headEnd/>
              <a:tailEnd/>
            </a:ln>
          </p:spPr>
        </p:cxnSp>
        <p:cxnSp>
          <p:nvCxnSpPr>
            <p:cNvPr id="24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75000"/>
                </a:srgbClr>
              </a:solidFill>
              <a:round/>
              <a:headEnd/>
              <a:tailEnd/>
            </a:ln>
          </p:spPr>
        </p:cxnSp>
        <p:cxnSp>
          <p:nvCxnSpPr>
            <p:cNvPr id="24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75000"/>
                </a:srgbClr>
              </a:solidFill>
              <a:round/>
              <a:headEnd/>
              <a:tailEnd/>
            </a:ln>
          </p:spPr>
        </p:cxnSp>
      </p:grpSp>
      <p:sp>
        <p:nvSpPr>
          <p:cNvPr id="70" name="Curved Down Arrow 69"/>
          <p:cNvSpPr/>
          <p:nvPr/>
        </p:nvSpPr>
        <p:spPr>
          <a:xfrm>
            <a:off x="10931971" y="4230432"/>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cxnSp>
        <p:nvCxnSpPr>
          <p:cNvPr id="71" name="Straight Connector 112"/>
          <p:cNvCxnSpPr>
            <a:cxnSpLocks noChangeShapeType="1"/>
          </p:cNvCxnSpPr>
          <p:nvPr/>
        </p:nvCxnSpPr>
        <p:spPr bwMode="auto">
          <a:xfrm rot="4859976">
            <a:off x="11555873" y="4977805"/>
            <a:ext cx="103992" cy="2519"/>
          </a:xfrm>
          <a:prstGeom prst="line">
            <a:avLst/>
          </a:prstGeom>
          <a:noFill/>
          <a:ln w="12700" algn="ctr">
            <a:solidFill>
              <a:schemeClr val="tx1">
                <a:lumMod val="50000"/>
                <a:lumOff val="50000"/>
              </a:schemeClr>
            </a:solidFill>
            <a:round/>
            <a:headEnd/>
            <a:tailEnd/>
          </a:ln>
        </p:spPr>
      </p:cxnSp>
      <p:cxnSp>
        <p:nvCxnSpPr>
          <p:cNvPr id="72" name="Straight Connector 112"/>
          <p:cNvCxnSpPr>
            <a:cxnSpLocks noChangeShapeType="1"/>
          </p:cNvCxnSpPr>
          <p:nvPr/>
        </p:nvCxnSpPr>
        <p:spPr bwMode="auto">
          <a:xfrm rot="4859976">
            <a:off x="11823078" y="4922077"/>
            <a:ext cx="103992" cy="2519"/>
          </a:xfrm>
          <a:prstGeom prst="line">
            <a:avLst/>
          </a:prstGeom>
          <a:noFill/>
          <a:ln w="12700" algn="ctr">
            <a:solidFill>
              <a:schemeClr val="bg1">
                <a:lumMod val="50000"/>
              </a:schemeClr>
            </a:solidFill>
            <a:round/>
            <a:headEnd/>
            <a:tailEnd/>
          </a:ln>
        </p:spPr>
      </p:cxnSp>
      <p:grpSp>
        <p:nvGrpSpPr>
          <p:cNvPr id="65" name="Group 72"/>
          <p:cNvGrpSpPr/>
          <p:nvPr/>
        </p:nvGrpSpPr>
        <p:grpSpPr>
          <a:xfrm rot="21070270">
            <a:off x="10992063" y="4852428"/>
            <a:ext cx="276921" cy="105419"/>
            <a:chOff x="3010020" y="1447800"/>
            <a:chExt cx="323269" cy="108499"/>
          </a:xfrm>
        </p:grpSpPr>
        <p:cxnSp>
          <p:nvCxnSpPr>
            <p:cNvPr id="22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65000"/>
                </a:srgbClr>
              </a:solidFill>
              <a:round/>
              <a:headEnd/>
              <a:tailEnd/>
            </a:ln>
          </p:spPr>
        </p:cxnSp>
        <p:cxnSp>
          <p:nvCxnSpPr>
            <p:cNvPr id="22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65000"/>
                </a:srgbClr>
              </a:solidFill>
              <a:round/>
              <a:headEnd/>
              <a:tailEnd/>
            </a:ln>
          </p:spPr>
        </p:cxnSp>
        <p:cxnSp>
          <p:nvCxnSpPr>
            <p:cNvPr id="22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65000"/>
                </a:srgbClr>
              </a:solidFill>
              <a:round/>
              <a:headEnd/>
              <a:tailEnd/>
            </a:ln>
          </p:spPr>
        </p:cxnSp>
        <p:cxnSp>
          <p:nvCxnSpPr>
            <p:cNvPr id="22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65000"/>
                </a:srgbClr>
              </a:solidFill>
              <a:round/>
              <a:headEnd/>
              <a:tailEnd/>
            </a:ln>
          </p:spPr>
        </p:cxnSp>
        <p:cxnSp>
          <p:nvCxnSpPr>
            <p:cNvPr id="22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65000"/>
                </a:srgbClr>
              </a:solidFill>
              <a:round/>
              <a:headEnd/>
              <a:tailEnd/>
            </a:ln>
          </p:spPr>
        </p:cxnSp>
        <p:cxnSp>
          <p:nvCxnSpPr>
            <p:cNvPr id="22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65000"/>
                </a:srgbClr>
              </a:solidFill>
              <a:round/>
              <a:headEnd/>
              <a:tailEnd/>
            </a:ln>
          </p:spPr>
        </p:cxnSp>
        <p:cxnSp>
          <p:nvCxnSpPr>
            <p:cNvPr id="22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65000"/>
                </a:srgbClr>
              </a:solidFill>
              <a:round/>
              <a:headEnd/>
              <a:tailEnd/>
            </a:ln>
          </p:spPr>
        </p:cxnSp>
        <p:cxnSp>
          <p:nvCxnSpPr>
            <p:cNvPr id="22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65000"/>
                </a:srgbClr>
              </a:solidFill>
              <a:round/>
              <a:headEnd/>
              <a:tailEnd/>
            </a:ln>
          </p:spPr>
        </p:cxnSp>
        <p:cxnSp>
          <p:nvCxnSpPr>
            <p:cNvPr id="23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65000"/>
                </a:srgbClr>
              </a:solidFill>
              <a:round/>
              <a:headEnd/>
              <a:tailEnd/>
            </a:ln>
          </p:spPr>
        </p:cxnSp>
        <p:cxnSp>
          <p:nvCxnSpPr>
            <p:cNvPr id="23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65000"/>
                </a:srgbClr>
              </a:solidFill>
              <a:round/>
              <a:headEnd/>
              <a:tailEnd/>
            </a:ln>
          </p:spPr>
        </p:cxnSp>
      </p:grpSp>
      <p:grpSp>
        <p:nvGrpSpPr>
          <p:cNvPr id="66" name="Group 73"/>
          <p:cNvGrpSpPr/>
          <p:nvPr/>
        </p:nvGrpSpPr>
        <p:grpSpPr>
          <a:xfrm rot="320971">
            <a:off x="11312387" y="4858829"/>
            <a:ext cx="276921" cy="105419"/>
            <a:chOff x="3010020" y="1447800"/>
            <a:chExt cx="323269" cy="108499"/>
          </a:xfrm>
        </p:grpSpPr>
        <p:cxnSp>
          <p:nvCxnSpPr>
            <p:cNvPr id="21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65000"/>
                </a:srgbClr>
              </a:solidFill>
              <a:round/>
              <a:headEnd/>
              <a:tailEnd/>
            </a:ln>
          </p:spPr>
        </p:cxnSp>
        <p:cxnSp>
          <p:nvCxnSpPr>
            <p:cNvPr id="21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65000"/>
                </a:srgbClr>
              </a:solidFill>
              <a:round/>
              <a:headEnd/>
              <a:tailEnd/>
            </a:ln>
          </p:spPr>
        </p:cxnSp>
        <p:cxnSp>
          <p:nvCxnSpPr>
            <p:cNvPr id="21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65000"/>
                </a:srgbClr>
              </a:solidFill>
              <a:round/>
              <a:headEnd/>
              <a:tailEnd/>
            </a:ln>
          </p:spPr>
        </p:cxnSp>
        <p:cxnSp>
          <p:nvCxnSpPr>
            <p:cNvPr id="21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65000"/>
                </a:srgbClr>
              </a:solidFill>
              <a:round/>
              <a:headEnd/>
              <a:tailEnd/>
            </a:ln>
          </p:spPr>
        </p:cxnSp>
        <p:cxnSp>
          <p:nvCxnSpPr>
            <p:cNvPr id="21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65000"/>
                </a:srgbClr>
              </a:solidFill>
              <a:round/>
              <a:headEnd/>
              <a:tailEnd/>
            </a:ln>
          </p:spPr>
        </p:cxnSp>
        <p:cxnSp>
          <p:nvCxnSpPr>
            <p:cNvPr id="21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65000"/>
                </a:srgbClr>
              </a:solidFill>
              <a:round/>
              <a:headEnd/>
              <a:tailEnd/>
            </a:ln>
          </p:spPr>
        </p:cxnSp>
        <p:cxnSp>
          <p:nvCxnSpPr>
            <p:cNvPr id="21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65000"/>
                </a:srgbClr>
              </a:solidFill>
              <a:round/>
              <a:headEnd/>
              <a:tailEnd/>
            </a:ln>
          </p:spPr>
        </p:cxnSp>
        <p:cxnSp>
          <p:nvCxnSpPr>
            <p:cNvPr id="21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65000"/>
                </a:srgbClr>
              </a:solidFill>
              <a:round/>
              <a:headEnd/>
              <a:tailEnd/>
            </a:ln>
          </p:spPr>
        </p:cxnSp>
        <p:cxnSp>
          <p:nvCxnSpPr>
            <p:cNvPr id="22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65000"/>
                </a:srgbClr>
              </a:solidFill>
              <a:round/>
              <a:headEnd/>
              <a:tailEnd/>
            </a:ln>
          </p:spPr>
        </p:cxnSp>
        <p:cxnSp>
          <p:nvCxnSpPr>
            <p:cNvPr id="22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65000"/>
                </a:srgbClr>
              </a:solidFill>
              <a:round/>
              <a:headEnd/>
              <a:tailEnd/>
            </a:ln>
          </p:spPr>
        </p:cxnSp>
      </p:grpSp>
      <p:grpSp>
        <p:nvGrpSpPr>
          <p:cNvPr id="73" name="Group 74"/>
          <p:cNvGrpSpPr/>
          <p:nvPr/>
        </p:nvGrpSpPr>
        <p:grpSpPr>
          <a:xfrm rot="21059976">
            <a:off x="11645671" y="4929242"/>
            <a:ext cx="276921" cy="105419"/>
            <a:chOff x="3010020" y="1447800"/>
            <a:chExt cx="323269" cy="108499"/>
          </a:xfrm>
        </p:grpSpPr>
        <p:cxnSp>
          <p:nvCxnSpPr>
            <p:cNvPr id="202" name="Straight Connector 111"/>
            <p:cNvCxnSpPr>
              <a:cxnSpLocks noChangeShapeType="1"/>
            </p:cNvCxnSpPr>
            <p:nvPr/>
          </p:nvCxnSpPr>
          <p:spPr bwMode="auto">
            <a:xfrm rot="5400000">
              <a:off x="2957238" y="1500582"/>
              <a:ext cx="107033" cy="1469"/>
            </a:xfrm>
            <a:prstGeom prst="line">
              <a:avLst/>
            </a:prstGeom>
            <a:noFill/>
            <a:ln w="12700" algn="ctr">
              <a:solidFill>
                <a:srgbClr val="FFFFFF">
                  <a:lumMod val="65000"/>
                </a:srgbClr>
              </a:solidFill>
              <a:round/>
              <a:headEnd/>
              <a:tailEnd/>
            </a:ln>
          </p:spPr>
        </p:cxnSp>
        <p:cxnSp>
          <p:nvCxnSpPr>
            <p:cNvPr id="203" name="Straight Connector 112"/>
            <p:cNvCxnSpPr>
              <a:cxnSpLocks noChangeShapeType="1"/>
            </p:cNvCxnSpPr>
            <p:nvPr/>
          </p:nvCxnSpPr>
          <p:spPr bwMode="auto">
            <a:xfrm rot="5400000">
              <a:off x="2993238" y="1499847"/>
              <a:ext cx="107032" cy="2939"/>
            </a:xfrm>
            <a:prstGeom prst="line">
              <a:avLst/>
            </a:prstGeom>
            <a:noFill/>
            <a:ln w="12700" algn="ctr">
              <a:solidFill>
                <a:srgbClr val="FFFFFF">
                  <a:lumMod val="65000"/>
                </a:srgbClr>
              </a:solidFill>
              <a:round/>
              <a:headEnd/>
              <a:tailEnd/>
            </a:ln>
          </p:spPr>
        </p:cxnSp>
        <p:cxnSp>
          <p:nvCxnSpPr>
            <p:cNvPr id="204" name="Straight Connector 113"/>
            <p:cNvCxnSpPr>
              <a:cxnSpLocks noChangeShapeType="1"/>
            </p:cNvCxnSpPr>
            <p:nvPr/>
          </p:nvCxnSpPr>
          <p:spPr bwMode="auto">
            <a:xfrm rot="5400000">
              <a:off x="3029238" y="1500581"/>
              <a:ext cx="107032" cy="1470"/>
            </a:xfrm>
            <a:prstGeom prst="line">
              <a:avLst/>
            </a:prstGeom>
            <a:noFill/>
            <a:ln w="12700" algn="ctr">
              <a:solidFill>
                <a:srgbClr val="FFFFFF">
                  <a:lumMod val="65000"/>
                </a:srgbClr>
              </a:solidFill>
              <a:round/>
              <a:headEnd/>
              <a:tailEnd/>
            </a:ln>
          </p:spPr>
        </p:cxnSp>
        <p:cxnSp>
          <p:nvCxnSpPr>
            <p:cNvPr id="205" name="Straight Connector 114"/>
            <p:cNvCxnSpPr>
              <a:cxnSpLocks noChangeShapeType="1"/>
            </p:cNvCxnSpPr>
            <p:nvPr/>
          </p:nvCxnSpPr>
          <p:spPr bwMode="auto">
            <a:xfrm rot="5400000">
              <a:off x="3063770" y="1501315"/>
              <a:ext cx="108499" cy="1470"/>
            </a:xfrm>
            <a:prstGeom prst="line">
              <a:avLst/>
            </a:prstGeom>
            <a:noFill/>
            <a:ln w="12700" algn="ctr">
              <a:solidFill>
                <a:srgbClr val="FFFFFF">
                  <a:lumMod val="65000"/>
                </a:srgbClr>
              </a:solidFill>
              <a:round/>
              <a:headEnd/>
              <a:tailEnd/>
            </a:ln>
          </p:spPr>
        </p:cxnSp>
        <p:cxnSp>
          <p:nvCxnSpPr>
            <p:cNvPr id="206" name="Straight Connector 115"/>
            <p:cNvCxnSpPr>
              <a:cxnSpLocks noChangeShapeType="1"/>
            </p:cNvCxnSpPr>
            <p:nvPr/>
          </p:nvCxnSpPr>
          <p:spPr bwMode="auto">
            <a:xfrm rot="5400000">
              <a:off x="3101239" y="1500582"/>
              <a:ext cx="107033" cy="1469"/>
            </a:xfrm>
            <a:prstGeom prst="line">
              <a:avLst/>
            </a:prstGeom>
            <a:noFill/>
            <a:ln w="12700" algn="ctr">
              <a:solidFill>
                <a:srgbClr val="FFFFFF">
                  <a:lumMod val="65000"/>
                </a:srgbClr>
              </a:solidFill>
              <a:round/>
              <a:headEnd/>
              <a:tailEnd/>
            </a:ln>
          </p:spPr>
        </p:cxnSp>
        <p:cxnSp>
          <p:nvCxnSpPr>
            <p:cNvPr id="207" name="Straight Connector 116"/>
            <p:cNvCxnSpPr>
              <a:cxnSpLocks noChangeShapeType="1"/>
            </p:cNvCxnSpPr>
            <p:nvPr/>
          </p:nvCxnSpPr>
          <p:spPr bwMode="auto">
            <a:xfrm rot="5400000">
              <a:off x="3136505" y="1500582"/>
              <a:ext cx="107033" cy="1469"/>
            </a:xfrm>
            <a:prstGeom prst="line">
              <a:avLst/>
            </a:prstGeom>
            <a:noFill/>
            <a:ln w="12700" algn="ctr">
              <a:solidFill>
                <a:srgbClr val="FFFFFF">
                  <a:lumMod val="65000"/>
                </a:srgbClr>
              </a:solidFill>
              <a:round/>
              <a:headEnd/>
              <a:tailEnd/>
            </a:ln>
          </p:spPr>
        </p:cxnSp>
        <p:cxnSp>
          <p:nvCxnSpPr>
            <p:cNvPr id="208" name="Straight Connector 117"/>
            <p:cNvCxnSpPr>
              <a:cxnSpLocks noChangeShapeType="1"/>
            </p:cNvCxnSpPr>
            <p:nvPr/>
          </p:nvCxnSpPr>
          <p:spPr bwMode="auto">
            <a:xfrm rot="5400000">
              <a:off x="3171771" y="1500582"/>
              <a:ext cx="107033" cy="1469"/>
            </a:xfrm>
            <a:prstGeom prst="line">
              <a:avLst/>
            </a:prstGeom>
            <a:noFill/>
            <a:ln w="12700" algn="ctr">
              <a:solidFill>
                <a:srgbClr val="FFFFFF">
                  <a:lumMod val="65000"/>
                </a:srgbClr>
              </a:solidFill>
              <a:round/>
              <a:headEnd/>
              <a:tailEnd/>
            </a:ln>
          </p:spPr>
        </p:cxnSp>
        <p:cxnSp>
          <p:nvCxnSpPr>
            <p:cNvPr id="209" name="Straight Connector 118"/>
            <p:cNvCxnSpPr>
              <a:cxnSpLocks noChangeShapeType="1"/>
            </p:cNvCxnSpPr>
            <p:nvPr/>
          </p:nvCxnSpPr>
          <p:spPr bwMode="auto">
            <a:xfrm rot="5400000">
              <a:off x="3208506" y="1500582"/>
              <a:ext cx="107033" cy="1470"/>
            </a:xfrm>
            <a:prstGeom prst="line">
              <a:avLst/>
            </a:prstGeom>
            <a:noFill/>
            <a:ln w="12700" algn="ctr">
              <a:solidFill>
                <a:srgbClr val="FFFFFF">
                  <a:lumMod val="65000"/>
                </a:srgbClr>
              </a:solidFill>
              <a:round/>
              <a:headEnd/>
              <a:tailEnd/>
            </a:ln>
          </p:spPr>
        </p:cxnSp>
        <p:cxnSp>
          <p:nvCxnSpPr>
            <p:cNvPr id="210" name="Straight Connector 119"/>
            <p:cNvCxnSpPr>
              <a:cxnSpLocks noChangeShapeType="1"/>
            </p:cNvCxnSpPr>
            <p:nvPr/>
          </p:nvCxnSpPr>
          <p:spPr bwMode="auto">
            <a:xfrm rot="5400000">
              <a:off x="3243038" y="1501315"/>
              <a:ext cx="108499" cy="1470"/>
            </a:xfrm>
            <a:prstGeom prst="line">
              <a:avLst/>
            </a:prstGeom>
            <a:noFill/>
            <a:ln w="12700" algn="ctr">
              <a:solidFill>
                <a:srgbClr val="FFFFFF">
                  <a:lumMod val="65000"/>
                </a:srgbClr>
              </a:solidFill>
              <a:round/>
              <a:headEnd/>
              <a:tailEnd/>
            </a:ln>
          </p:spPr>
        </p:cxnSp>
        <p:cxnSp>
          <p:nvCxnSpPr>
            <p:cNvPr id="211" name="Straight Connector 120"/>
            <p:cNvCxnSpPr>
              <a:cxnSpLocks noChangeShapeType="1"/>
            </p:cNvCxnSpPr>
            <p:nvPr/>
          </p:nvCxnSpPr>
          <p:spPr bwMode="auto">
            <a:xfrm rot="5400000">
              <a:off x="3278304" y="1501315"/>
              <a:ext cx="108499" cy="1470"/>
            </a:xfrm>
            <a:prstGeom prst="line">
              <a:avLst/>
            </a:prstGeom>
            <a:noFill/>
            <a:ln w="12700" algn="ctr">
              <a:solidFill>
                <a:srgbClr val="FFFFFF">
                  <a:lumMod val="65000"/>
                </a:srgbClr>
              </a:solidFill>
              <a:round/>
              <a:headEnd/>
              <a:tailEnd/>
            </a:ln>
          </p:spPr>
        </p:cxnSp>
      </p:grpSp>
      <p:sp>
        <p:nvSpPr>
          <p:cNvPr id="76" name="Freeform 13"/>
          <p:cNvSpPr>
            <a:spLocks/>
          </p:cNvSpPr>
          <p:nvPr/>
        </p:nvSpPr>
        <p:spPr bwMode="auto">
          <a:xfrm>
            <a:off x="10988775" y="4961806"/>
            <a:ext cx="956892" cy="63661"/>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8211"/>
              <a:gd name="connsiteY0" fmla="*/ 4634 h 9180"/>
              <a:gd name="connsiteX1" fmla="*/ 1779 w 8211"/>
              <a:gd name="connsiteY1" fmla="*/ 9024 h 9180"/>
              <a:gd name="connsiteX2" fmla="*/ 3461 w 8211"/>
              <a:gd name="connsiteY2" fmla="*/ 0 h 9180"/>
              <a:gd name="connsiteX3" fmla="*/ 5517 w 8211"/>
              <a:gd name="connsiteY3" fmla="*/ 9024 h 9180"/>
              <a:gd name="connsiteX4" fmla="*/ 7242 w 8211"/>
              <a:gd name="connsiteY4" fmla="*/ 5610 h 9180"/>
              <a:gd name="connsiteX5" fmla="*/ 8211 w 8211"/>
              <a:gd name="connsiteY5" fmla="*/ 5610 h 9180"/>
              <a:gd name="connsiteX0" fmla="*/ 0 w 7833"/>
              <a:gd name="connsiteY0" fmla="*/ 9830 h 9999"/>
              <a:gd name="connsiteX1" fmla="*/ 2048 w 7833"/>
              <a:gd name="connsiteY1" fmla="*/ 0 h 9999"/>
              <a:gd name="connsiteX2" fmla="*/ 4552 w 7833"/>
              <a:gd name="connsiteY2" fmla="*/ 9830 h 9999"/>
              <a:gd name="connsiteX3" fmla="*/ 6653 w 7833"/>
              <a:gd name="connsiteY3" fmla="*/ 6111 h 9999"/>
              <a:gd name="connsiteX4" fmla="*/ 7833 w 7833"/>
              <a:gd name="connsiteY4" fmla="*/ 6111 h 9999"/>
              <a:gd name="connsiteX0" fmla="*/ 0 w 8494"/>
              <a:gd name="connsiteY0" fmla="*/ 9831 h 10000"/>
              <a:gd name="connsiteX1" fmla="*/ 2615 w 8494"/>
              <a:gd name="connsiteY1" fmla="*/ 0 h 10000"/>
              <a:gd name="connsiteX2" fmla="*/ 5811 w 8494"/>
              <a:gd name="connsiteY2" fmla="*/ 9831 h 10000"/>
              <a:gd name="connsiteX3" fmla="*/ 8494 w 8494"/>
              <a:gd name="connsiteY3" fmla="*/ 6112 h 10000"/>
              <a:gd name="connsiteX0" fmla="*/ 0 w 10000"/>
              <a:gd name="connsiteY0" fmla="*/ 9836 h 9836"/>
              <a:gd name="connsiteX1" fmla="*/ 3079 w 10000"/>
              <a:gd name="connsiteY1" fmla="*/ 5 h 9836"/>
              <a:gd name="connsiteX2" fmla="*/ 6841 w 10000"/>
              <a:gd name="connsiteY2" fmla="*/ 8440 h 9836"/>
              <a:gd name="connsiteX3" fmla="*/ 10000 w 10000"/>
              <a:gd name="connsiteY3" fmla="*/ 6117 h 9836"/>
              <a:gd name="connsiteX0" fmla="*/ 0 w 10000"/>
              <a:gd name="connsiteY0" fmla="*/ 8936 h 8936"/>
              <a:gd name="connsiteX1" fmla="*/ 3052 w 10000"/>
              <a:gd name="connsiteY1" fmla="*/ 6 h 8936"/>
              <a:gd name="connsiteX2" fmla="*/ 6841 w 10000"/>
              <a:gd name="connsiteY2" fmla="*/ 7517 h 8936"/>
              <a:gd name="connsiteX3" fmla="*/ 10000 w 10000"/>
              <a:gd name="connsiteY3" fmla="*/ 5155 h 8936"/>
              <a:gd name="connsiteX0" fmla="*/ 0 w 10137"/>
              <a:gd name="connsiteY0" fmla="*/ 5654 h 8622"/>
              <a:gd name="connsiteX1" fmla="*/ 3189 w 10137"/>
              <a:gd name="connsiteY1" fmla="*/ 29 h 8622"/>
              <a:gd name="connsiteX2" fmla="*/ 6978 w 10137"/>
              <a:gd name="connsiteY2" fmla="*/ 8434 h 8622"/>
              <a:gd name="connsiteX3" fmla="*/ 10137 w 10137"/>
              <a:gd name="connsiteY3" fmla="*/ 5791 h 8622"/>
            </a:gdLst>
            <a:ahLst/>
            <a:cxnLst>
              <a:cxn ang="0">
                <a:pos x="connsiteX0" y="connsiteY0"/>
              </a:cxn>
              <a:cxn ang="0">
                <a:pos x="connsiteX1" y="connsiteY1"/>
              </a:cxn>
              <a:cxn ang="0">
                <a:pos x="connsiteX2" y="connsiteY2"/>
              </a:cxn>
              <a:cxn ang="0">
                <a:pos x="connsiteX3" y="connsiteY3"/>
              </a:cxn>
            </a:cxnLst>
            <a:rect l="l" t="t" r="r" b="b"/>
            <a:pathLst>
              <a:path w="10137" h="8622">
                <a:moveTo>
                  <a:pt x="0" y="5654"/>
                </a:moveTo>
                <a:cubicBezTo>
                  <a:pt x="1053" y="4749"/>
                  <a:pt x="2026" y="-434"/>
                  <a:pt x="3189" y="29"/>
                </a:cubicBezTo>
                <a:cubicBezTo>
                  <a:pt x="4352" y="492"/>
                  <a:pt x="5820" y="7474"/>
                  <a:pt x="6978" y="8434"/>
                </a:cubicBezTo>
                <a:cubicBezTo>
                  <a:pt x="8136" y="9394"/>
                  <a:pt x="9318" y="6396"/>
                  <a:pt x="10137" y="5791"/>
                </a:cubicBezTo>
              </a:path>
            </a:pathLst>
          </a:custGeom>
          <a:no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77" name="Freeform 13"/>
          <p:cNvSpPr>
            <a:spLocks/>
          </p:cNvSpPr>
          <p:nvPr/>
        </p:nvSpPr>
        <p:spPr bwMode="auto">
          <a:xfrm>
            <a:off x="10970409" y="4797607"/>
            <a:ext cx="956892" cy="63661"/>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8211"/>
              <a:gd name="connsiteY0" fmla="*/ 4634 h 9180"/>
              <a:gd name="connsiteX1" fmla="*/ 1779 w 8211"/>
              <a:gd name="connsiteY1" fmla="*/ 9024 h 9180"/>
              <a:gd name="connsiteX2" fmla="*/ 3461 w 8211"/>
              <a:gd name="connsiteY2" fmla="*/ 0 h 9180"/>
              <a:gd name="connsiteX3" fmla="*/ 5517 w 8211"/>
              <a:gd name="connsiteY3" fmla="*/ 9024 h 9180"/>
              <a:gd name="connsiteX4" fmla="*/ 7242 w 8211"/>
              <a:gd name="connsiteY4" fmla="*/ 5610 h 9180"/>
              <a:gd name="connsiteX5" fmla="*/ 8211 w 8211"/>
              <a:gd name="connsiteY5" fmla="*/ 5610 h 9180"/>
              <a:gd name="connsiteX0" fmla="*/ 0 w 7833"/>
              <a:gd name="connsiteY0" fmla="*/ 9830 h 9999"/>
              <a:gd name="connsiteX1" fmla="*/ 2048 w 7833"/>
              <a:gd name="connsiteY1" fmla="*/ 0 h 9999"/>
              <a:gd name="connsiteX2" fmla="*/ 4552 w 7833"/>
              <a:gd name="connsiteY2" fmla="*/ 9830 h 9999"/>
              <a:gd name="connsiteX3" fmla="*/ 6653 w 7833"/>
              <a:gd name="connsiteY3" fmla="*/ 6111 h 9999"/>
              <a:gd name="connsiteX4" fmla="*/ 7833 w 7833"/>
              <a:gd name="connsiteY4" fmla="*/ 6111 h 9999"/>
              <a:gd name="connsiteX0" fmla="*/ 0 w 8494"/>
              <a:gd name="connsiteY0" fmla="*/ 9831 h 10000"/>
              <a:gd name="connsiteX1" fmla="*/ 2615 w 8494"/>
              <a:gd name="connsiteY1" fmla="*/ 0 h 10000"/>
              <a:gd name="connsiteX2" fmla="*/ 5811 w 8494"/>
              <a:gd name="connsiteY2" fmla="*/ 9831 h 10000"/>
              <a:gd name="connsiteX3" fmla="*/ 8494 w 8494"/>
              <a:gd name="connsiteY3" fmla="*/ 6112 h 10000"/>
              <a:gd name="connsiteX0" fmla="*/ 0 w 10000"/>
              <a:gd name="connsiteY0" fmla="*/ 9836 h 9836"/>
              <a:gd name="connsiteX1" fmla="*/ 3079 w 10000"/>
              <a:gd name="connsiteY1" fmla="*/ 5 h 9836"/>
              <a:gd name="connsiteX2" fmla="*/ 6841 w 10000"/>
              <a:gd name="connsiteY2" fmla="*/ 8440 h 9836"/>
              <a:gd name="connsiteX3" fmla="*/ 10000 w 10000"/>
              <a:gd name="connsiteY3" fmla="*/ 6117 h 9836"/>
              <a:gd name="connsiteX0" fmla="*/ 0 w 10000"/>
              <a:gd name="connsiteY0" fmla="*/ 8936 h 8936"/>
              <a:gd name="connsiteX1" fmla="*/ 3052 w 10000"/>
              <a:gd name="connsiteY1" fmla="*/ 6 h 8936"/>
              <a:gd name="connsiteX2" fmla="*/ 6841 w 10000"/>
              <a:gd name="connsiteY2" fmla="*/ 7517 h 8936"/>
              <a:gd name="connsiteX3" fmla="*/ 10000 w 10000"/>
              <a:gd name="connsiteY3" fmla="*/ 5155 h 8936"/>
              <a:gd name="connsiteX0" fmla="*/ 0 w 10137"/>
              <a:gd name="connsiteY0" fmla="*/ 5654 h 8622"/>
              <a:gd name="connsiteX1" fmla="*/ 3189 w 10137"/>
              <a:gd name="connsiteY1" fmla="*/ 29 h 8622"/>
              <a:gd name="connsiteX2" fmla="*/ 6978 w 10137"/>
              <a:gd name="connsiteY2" fmla="*/ 8434 h 8622"/>
              <a:gd name="connsiteX3" fmla="*/ 10137 w 10137"/>
              <a:gd name="connsiteY3" fmla="*/ 5791 h 8622"/>
            </a:gdLst>
            <a:ahLst/>
            <a:cxnLst>
              <a:cxn ang="0">
                <a:pos x="connsiteX0" y="connsiteY0"/>
              </a:cxn>
              <a:cxn ang="0">
                <a:pos x="connsiteX1" y="connsiteY1"/>
              </a:cxn>
              <a:cxn ang="0">
                <a:pos x="connsiteX2" y="connsiteY2"/>
              </a:cxn>
              <a:cxn ang="0">
                <a:pos x="connsiteX3" y="connsiteY3"/>
              </a:cxn>
            </a:cxnLst>
            <a:rect l="l" t="t" r="r" b="b"/>
            <a:pathLst>
              <a:path w="10137" h="8622">
                <a:moveTo>
                  <a:pt x="0" y="5654"/>
                </a:moveTo>
                <a:cubicBezTo>
                  <a:pt x="1053" y="4749"/>
                  <a:pt x="2026" y="-434"/>
                  <a:pt x="3189" y="29"/>
                </a:cubicBezTo>
                <a:cubicBezTo>
                  <a:pt x="4352" y="492"/>
                  <a:pt x="5820" y="7474"/>
                  <a:pt x="6978" y="8434"/>
                </a:cubicBezTo>
                <a:cubicBezTo>
                  <a:pt x="8136" y="9394"/>
                  <a:pt x="9318" y="6396"/>
                  <a:pt x="10137" y="5791"/>
                </a:cubicBezTo>
              </a:path>
            </a:pathLst>
          </a:custGeom>
          <a:no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78" name="Text Box 21"/>
          <p:cNvSpPr txBox="1">
            <a:spLocks noChangeArrowheads="1"/>
          </p:cNvSpPr>
          <p:nvPr/>
        </p:nvSpPr>
        <p:spPr bwMode="auto">
          <a:xfrm>
            <a:off x="9916849" y="1581787"/>
            <a:ext cx="1890981" cy="242219"/>
          </a:xfrm>
          <a:prstGeom prst="rect">
            <a:avLst/>
          </a:prstGeom>
          <a:noFill/>
          <a:ln w="9525">
            <a:noFill/>
            <a:miter lim="800000"/>
            <a:headEnd/>
            <a:tailEnd/>
          </a:ln>
        </p:spPr>
        <p:txBody>
          <a:bodyPr wrap="none" lIns="64008" tIns="32004" rIns="64008" bIns="32004" anchor="ctr">
            <a:noAutofit/>
          </a:bodyPr>
          <a:lstStyle/>
          <a:p>
            <a:pPr algn="ctr" defTabSz="639731" fontAlgn="base">
              <a:spcBef>
                <a:spcPct val="0"/>
              </a:spcBef>
              <a:spcAft>
                <a:spcPct val="0"/>
              </a:spcAft>
              <a:defRPr/>
            </a:pPr>
            <a:r>
              <a:rPr lang="en-US" sz="1600" b="1" kern="0" dirty="0">
                <a:solidFill>
                  <a:srgbClr val="FF0000"/>
                </a:solidFill>
                <a:latin typeface="Arial" pitchFamily="34" charset="0"/>
                <a:cs typeface="Arial" pitchFamily="34" charset="0"/>
              </a:rPr>
              <a:t>170 24-</a:t>
            </a:r>
            <a:r>
              <a:rPr lang="en-US" sz="1600" b="1" i="1" kern="0" dirty="0">
                <a:solidFill>
                  <a:srgbClr val="FF0000"/>
                </a:solidFill>
                <a:latin typeface="Arial" pitchFamily="34" charset="0"/>
                <a:cs typeface="Arial" pitchFamily="34" charset="0"/>
              </a:rPr>
              <a:t>PHAS</a:t>
            </a:r>
            <a:r>
              <a:rPr lang="en-US" sz="1600" b="1" kern="0" dirty="0">
                <a:solidFill>
                  <a:srgbClr val="FF0000"/>
                </a:solidFill>
                <a:latin typeface="Arial" pitchFamily="34" charset="0"/>
                <a:cs typeface="Arial" pitchFamily="34" charset="0"/>
              </a:rPr>
              <a:t> loci</a:t>
            </a:r>
          </a:p>
        </p:txBody>
      </p:sp>
      <p:sp>
        <p:nvSpPr>
          <p:cNvPr id="79" name="Text Box 16"/>
          <p:cNvSpPr txBox="1">
            <a:spLocks noChangeArrowheads="1"/>
          </p:cNvSpPr>
          <p:nvPr/>
        </p:nvSpPr>
        <p:spPr bwMode="auto">
          <a:xfrm>
            <a:off x="8955401" y="1863178"/>
            <a:ext cx="743918" cy="231505"/>
          </a:xfrm>
          <a:prstGeom prst="rect">
            <a:avLst/>
          </a:prstGeom>
          <a:noFill/>
          <a:ln w="9525">
            <a:noFill/>
            <a:miter lim="800000"/>
            <a:headEnd/>
            <a:tailEnd/>
          </a:ln>
        </p:spPr>
        <p:txBody>
          <a:bodyPr wrap="none" lIns="64008" tIns="32004" rIns="64008" bIns="32004">
            <a:noAutofit/>
          </a:bodyPr>
          <a:lstStyle/>
          <a:p>
            <a:pPr algn="ctr" defTabSz="639731" fontAlgn="base">
              <a:lnSpc>
                <a:spcPts val="900"/>
              </a:lnSpc>
              <a:spcBef>
                <a:spcPct val="0"/>
              </a:spcBef>
              <a:spcAft>
                <a:spcPct val="0"/>
              </a:spcAft>
              <a:defRPr/>
            </a:pPr>
            <a:r>
              <a:rPr lang="en-US" sz="1200" b="1" kern="0" dirty="0">
                <a:latin typeface="Helvetica"/>
                <a:cs typeface="Helvetica"/>
              </a:rPr>
              <a:t>m</a:t>
            </a:r>
            <a:r>
              <a:rPr lang="en-US" sz="1200" b="1" kern="0" baseline="30000" dirty="0">
                <a:latin typeface="Helvetica"/>
                <a:cs typeface="Helvetica"/>
              </a:rPr>
              <a:t>7</a:t>
            </a:r>
            <a:r>
              <a:rPr lang="en-US" sz="1200" b="1" kern="0" dirty="0">
                <a:latin typeface="Helvetica"/>
                <a:cs typeface="Helvetica"/>
              </a:rPr>
              <a:t>G</a:t>
            </a:r>
          </a:p>
          <a:p>
            <a:pPr algn="ctr" defTabSz="639731" fontAlgn="base">
              <a:lnSpc>
                <a:spcPts val="900"/>
              </a:lnSpc>
              <a:spcBef>
                <a:spcPct val="0"/>
              </a:spcBef>
              <a:spcAft>
                <a:spcPct val="0"/>
              </a:spcAft>
              <a:defRPr/>
            </a:pPr>
            <a:r>
              <a:rPr lang="en-US" sz="1200" b="1" kern="0" dirty="0">
                <a:latin typeface="Helvetica"/>
                <a:cs typeface="Helvetica"/>
              </a:rPr>
              <a:t>cap</a:t>
            </a:r>
          </a:p>
        </p:txBody>
      </p:sp>
      <p:sp>
        <p:nvSpPr>
          <p:cNvPr id="80" name="Text Box 17"/>
          <p:cNvSpPr txBox="1">
            <a:spLocks noChangeArrowheads="1"/>
          </p:cNvSpPr>
          <p:nvPr/>
        </p:nvSpPr>
        <p:spPr bwMode="auto">
          <a:xfrm>
            <a:off x="9895409" y="1928250"/>
            <a:ext cx="663356"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200" b="1" kern="0" dirty="0">
                <a:latin typeface="Helvetica"/>
                <a:cs typeface="Helvetica"/>
              </a:rPr>
              <a:t>(A)</a:t>
            </a:r>
            <a:r>
              <a:rPr lang="en-US" sz="1200" b="1" kern="0" baseline="-25000" dirty="0">
                <a:latin typeface="Helvetica"/>
                <a:cs typeface="Helvetica"/>
              </a:rPr>
              <a:t>n</a:t>
            </a:r>
            <a:endParaRPr lang="en-US" sz="1200" b="1" kern="0" dirty="0">
              <a:latin typeface="Helvetica"/>
              <a:cs typeface="Helvetica"/>
            </a:endParaRPr>
          </a:p>
        </p:txBody>
      </p:sp>
      <p:sp>
        <p:nvSpPr>
          <p:cNvPr id="81" name="Freeform 13"/>
          <p:cNvSpPr>
            <a:spLocks/>
          </p:cNvSpPr>
          <p:nvPr/>
        </p:nvSpPr>
        <p:spPr bwMode="auto">
          <a:xfrm>
            <a:off x="9562744" y="2011998"/>
            <a:ext cx="2289643" cy="66580"/>
          </a:xfrm>
          <a:custGeom>
            <a:avLst/>
            <a:gdLst>
              <a:gd name="T0" fmla="*/ 0 w 1412"/>
              <a:gd name="T1" fmla="*/ 2147483647 h 46"/>
              <a:gd name="T2" fmla="*/ 2147483647 w 1412"/>
              <a:gd name="T3" fmla="*/ 2147483647 h 46"/>
              <a:gd name="T4" fmla="*/ 2147483647 w 1412"/>
              <a:gd name="T5" fmla="*/ 2147483647 h 46"/>
              <a:gd name="T6" fmla="*/ 2147483647 w 1412"/>
              <a:gd name="T7" fmla="*/ 2147483647 h 46"/>
              <a:gd name="T8" fmla="*/ 2147483647 w 1412"/>
              <a:gd name="T9" fmla="*/ 2147483647 h 46"/>
              <a:gd name="T10" fmla="*/ 2147483647 w 1412"/>
              <a:gd name="T11" fmla="*/ 2147483647 h 46"/>
              <a:gd name="T12" fmla="*/ 2147483647 w 1412"/>
              <a:gd name="T13" fmla="*/ 0 h 46"/>
              <a:gd name="T14" fmla="*/ 2147483647 w 1412"/>
              <a:gd name="T15" fmla="*/ 2147483647 h 46"/>
              <a:gd name="T16" fmla="*/ 2147483647 w 1412"/>
              <a:gd name="T17" fmla="*/ 2147483647 h 46"/>
              <a:gd name="T18" fmla="*/ 2147483647 w 1412"/>
              <a:gd name="T19" fmla="*/ 2147483647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12"/>
              <a:gd name="T31" fmla="*/ 0 h 46"/>
              <a:gd name="T32" fmla="*/ 1412 w 1412"/>
              <a:gd name="T33" fmla="*/ 46 h 46"/>
              <a:gd name="connsiteX0" fmla="*/ 0 w 10000"/>
              <a:gd name="connsiteY0" fmla="*/ 4441 h 7353"/>
              <a:gd name="connsiteX1" fmla="*/ 1806 w 10000"/>
              <a:gd name="connsiteY1" fmla="*/ 7267 h 7353"/>
              <a:gd name="connsiteX2" fmla="*/ 2847 w 10000"/>
              <a:gd name="connsiteY2" fmla="*/ 1180 h 7353"/>
              <a:gd name="connsiteX3" fmla="*/ 3796 w 10000"/>
              <a:gd name="connsiteY3" fmla="*/ 3789 h 7353"/>
              <a:gd name="connsiteX4" fmla="*/ 4540 w 10000"/>
              <a:gd name="connsiteY4" fmla="*/ 2049 h 7353"/>
              <a:gd name="connsiteX5" fmla="*/ 5722 w 10000"/>
              <a:gd name="connsiteY5" fmla="*/ 5962 h 7353"/>
              <a:gd name="connsiteX6" fmla="*/ 6877 w 10000"/>
              <a:gd name="connsiteY6" fmla="*/ 0 h 7353"/>
              <a:gd name="connsiteX7" fmla="*/ 8208 w 10000"/>
              <a:gd name="connsiteY7" fmla="*/ 5962 h 7353"/>
              <a:gd name="connsiteX8" fmla="*/ 9356 w 10000"/>
              <a:gd name="connsiteY8" fmla="*/ 2919 h 7353"/>
              <a:gd name="connsiteX9" fmla="*/ 10000 w 10000"/>
              <a:gd name="connsiteY9" fmla="*/ 2919 h 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7353">
                <a:moveTo>
                  <a:pt x="0" y="4441"/>
                </a:moveTo>
                <a:cubicBezTo>
                  <a:pt x="559" y="4658"/>
                  <a:pt x="1331" y="7919"/>
                  <a:pt x="1806" y="7267"/>
                </a:cubicBezTo>
                <a:cubicBezTo>
                  <a:pt x="2280" y="6832"/>
                  <a:pt x="2514" y="1832"/>
                  <a:pt x="2847" y="1180"/>
                </a:cubicBezTo>
                <a:cubicBezTo>
                  <a:pt x="3180" y="528"/>
                  <a:pt x="3513" y="3571"/>
                  <a:pt x="3796" y="3789"/>
                </a:cubicBezTo>
                <a:lnTo>
                  <a:pt x="4540" y="2049"/>
                </a:lnTo>
                <a:cubicBezTo>
                  <a:pt x="5198" y="2484"/>
                  <a:pt x="5333" y="6303"/>
                  <a:pt x="5722" y="5962"/>
                </a:cubicBezTo>
                <a:cubicBezTo>
                  <a:pt x="6111" y="5621"/>
                  <a:pt x="6467" y="0"/>
                  <a:pt x="6877" y="0"/>
                </a:cubicBezTo>
                <a:cubicBezTo>
                  <a:pt x="7288" y="0"/>
                  <a:pt x="7795" y="5475"/>
                  <a:pt x="8208" y="5962"/>
                </a:cubicBezTo>
                <a:cubicBezTo>
                  <a:pt x="8621" y="6449"/>
                  <a:pt x="9058" y="3354"/>
                  <a:pt x="9356" y="2919"/>
                </a:cubicBezTo>
                <a:cubicBezTo>
                  <a:pt x="9653" y="2484"/>
                  <a:pt x="9865" y="2919"/>
                  <a:pt x="10000" y="2919"/>
                </a:cubicBezTo>
              </a:path>
            </a:pathLst>
          </a:custGeom>
          <a:solidFill>
            <a:schemeClr val="accent2"/>
          </a:solidFill>
          <a:ln w="38100">
            <a:solidFill>
              <a:schemeClr val="tx2"/>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82" name="Text Box 21"/>
          <p:cNvSpPr txBox="1">
            <a:spLocks noChangeArrowheads="1"/>
          </p:cNvSpPr>
          <p:nvPr/>
        </p:nvSpPr>
        <p:spPr bwMode="auto">
          <a:xfrm>
            <a:off x="9920232" y="2146897"/>
            <a:ext cx="1890981" cy="242219"/>
          </a:xfrm>
          <a:prstGeom prst="rect">
            <a:avLst/>
          </a:prstGeom>
          <a:noFill/>
          <a:ln w="9525">
            <a:noFill/>
            <a:miter lim="800000"/>
            <a:headEnd/>
            <a:tailEnd/>
          </a:ln>
        </p:spPr>
        <p:txBody>
          <a:bodyPr wrap="none" lIns="64008" tIns="32004" rIns="64008" bIns="32004">
            <a:noAutofit/>
          </a:bodyPr>
          <a:lstStyle/>
          <a:p>
            <a:pPr algn="ctr" defTabSz="639731" fontAlgn="base">
              <a:spcBef>
                <a:spcPct val="0"/>
              </a:spcBef>
              <a:spcAft>
                <a:spcPct val="0"/>
              </a:spcAft>
              <a:defRPr/>
            </a:pPr>
            <a:r>
              <a:rPr lang="en-US" sz="1200" b="1" kern="0" dirty="0">
                <a:latin typeface="Helvetica"/>
                <a:cs typeface="Helvetica"/>
              </a:rPr>
              <a:t>Long-noncoding RNA</a:t>
            </a:r>
          </a:p>
        </p:txBody>
      </p:sp>
      <p:sp>
        <p:nvSpPr>
          <p:cNvPr id="83" name="Text Box 20"/>
          <p:cNvSpPr txBox="1">
            <a:spLocks noChangeArrowheads="1"/>
          </p:cNvSpPr>
          <p:nvPr/>
        </p:nvSpPr>
        <p:spPr bwMode="auto">
          <a:xfrm>
            <a:off x="9794956" y="6213226"/>
            <a:ext cx="2222479" cy="410615"/>
          </a:xfrm>
          <a:prstGeom prst="rect">
            <a:avLst/>
          </a:prstGeom>
          <a:solidFill>
            <a:schemeClr val="accent4">
              <a:lumMod val="20000"/>
              <a:lumOff val="80000"/>
            </a:schemeClr>
          </a:solidFill>
          <a:ln w="9525">
            <a:solidFill>
              <a:srgbClr val="FF0000"/>
            </a:solidFill>
            <a:miter lim="800000"/>
            <a:headEnd/>
            <a:tailEnd/>
          </a:ln>
        </p:spPr>
        <p:txBody>
          <a:bodyPr lIns="64008" tIns="32004" rIns="64008" bIns="32004">
            <a:noAutofit/>
          </a:bodyPr>
          <a:lstStyle/>
          <a:p>
            <a:pPr algn="ctr" defTabSz="639731" fontAlgn="base">
              <a:spcBef>
                <a:spcPct val="0"/>
              </a:spcBef>
              <a:spcAft>
                <a:spcPct val="0"/>
              </a:spcAft>
              <a:defRPr/>
            </a:pPr>
            <a:r>
              <a:rPr lang="en-US" b="1" kern="0" dirty="0">
                <a:solidFill>
                  <a:srgbClr val="FF0000"/>
                </a:solidFill>
                <a:latin typeface="Arial" pitchFamily="34" charset="0"/>
                <a:cs typeface="Arial" pitchFamily="34" charset="0"/>
              </a:rPr>
              <a:t>24 nt phasiRNAs</a:t>
            </a:r>
          </a:p>
        </p:txBody>
      </p:sp>
      <p:sp>
        <p:nvSpPr>
          <p:cNvPr id="84" name="Teardrop 83"/>
          <p:cNvSpPr/>
          <p:nvPr/>
        </p:nvSpPr>
        <p:spPr>
          <a:xfrm rot="14539192">
            <a:off x="3717174" y="3820589"/>
            <a:ext cx="573999" cy="469794"/>
          </a:xfrm>
          <a:prstGeom prst="teardrop">
            <a:avLst>
              <a:gd name="adj" fmla="val 128842"/>
            </a:avLst>
          </a:prstGeom>
          <a:gradFill flip="none" rotWithShape="1">
            <a:gsLst>
              <a:gs pos="0">
                <a:schemeClr val="accent3">
                  <a:lumMod val="60000"/>
                  <a:lumOff val="40000"/>
                </a:schemeClr>
              </a:gs>
              <a:gs pos="100000">
                <a:schemeClr val="accent3">
                  <a:lumMod val="20000"/>
                  <a:lumOff val="80000"/>
                </a:schemeClr>
              </a:gs>
            </a:gsLst>
            <a:path path="circle">
              <a:fillToRect l="50000" t="50000" r="50000" b="50000"/>
            </a:path>
            <a:tileRect/>
          </a:gradFill>
          <a:ln w="3175" cap="flat" cmpd="sng" algn="ctr">
            <a:solidFill>
              <a:sysClr val="windowText" lastClr="000000"/>
            </a:solidFill>
            <a:prstDash val="solid"/>
          </a:ln>
          <a:effectLst/>
        </p:spPr>
        <p:txBody>
          <a:bodyPr rtlCol="0" anchor="ctr">
            <a:noAutofit/>
          </a:bodyPr>
          <a:lstStyle/>
          <a:p>
            <a:pPr algn="ctr" defTabSz="914356"/>
            <a:endParaRPr lang="en-US" sz="1200" kern="0" dirty="0">
              <a:latin typeface="Helvetica"/>
              <a:cs typeface="Helvetica"/>
            </a:endParaRPr>
          </a:p>
        </p:txBody>
      </p:sp>
      <p:sp>
        <p:nvSpPr>
          <p:cNvPr id="85" name="TextBox 84"/>
          <p:cNvSpPr txBox="1"/>
          <p:nvPr/>
        </p:nvSpPr>
        <p:spPr>
          <a:xfrm>
            <a:off x="3671309" y="3870725"/>
            <a:ext cx="555469" cy="329799"/>
          </a:xfrm>
          <a:prstGeom prst="rect">
            <a:avLst/>
          </a:prstGeom>
          <a:noFill/>
        </p:spPr>
        <p:txBody>
          <a:bodyPr wrap="square" lIns="0" tIns="0" rIns="0" bIns="0" rtlCol="0" anchor="ctr">
            <a:noAutofit/>
          </a:bodyPr>
          <a:lstStyle/>
          <a:p>
            <a:pPr algn="ctr" defTabSz="914356">
              <a:defRPr/>
            </a:pPr>
            <a:r>
              <a:rPr lang="en-US" sz="1600" b="1" kern="0" dirty="0">
                <a:latin typeface="Arial" pitchFamily="34" charset="0"/>
                <a:cs typeface="Arial" pitchFamily="34" charset="0"/>
              </a:rPr>
              <a:t>RDR6</a:t>
            </a:r>
          </a:p>
        </p:txBody>
      </p:sp>
      <p:sp>
        <p:nvSpPr>
          <p:cNvPr id="86" name="Isosceles Triangle 85"/>
          <p:cNvSpPr/>
          <p:nvPr/>
        </p:nvSpPr>
        <p:spPr>
          <a:xfrm flipV="1">
            <a:off x="3132109" y="2781374"/>
            <a:ext cx="65885" cy="92946"/>
          </a:xfrm>
          <a:prstGeom prst="triangle">
            <a:avLst/>
          </a:prstGeom>
          <a:solidFill>
            <a:schemeClr val="tx2">
              <a:lumMod val="20000"/>
              <a:lumOff val="80000"/>
            </a:scheme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Helvetica"/>
              <a:cs typeface="Helvetica"/>
            </a:endParaRPr>
          </a:p>
        </p:txBody>
      </p:sp>
      <p:sp>
        <p:nvSpPr>
          <p:cNvPr id="87" name="Isosceles Triangle 86"/>
          <p:cNvSpPr/>
          <p:nvPr/>
        </p:nvSpPr>
        <p:spPr>
          <a:xfrm flipV="1">
            <a:off x="2787514" y="3632544"/>
            <a:ext cx="65885" cy="92946"/>
          </a:xfrm>
          <a:prstGeom prst="triangle">
            <a:avLst/>
          </a:prstGeom>
          <a:solidFill>
            <a:schemeClr val="tx2">
              <a:lumMod val="20000"/>
              <a:lumOff val="80000"/>
            </a:scheme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Helvetica"/>
              <a:cs typeface="Helvetica"/>
            </a:endParaRPr>
          </a:p>
        </p:txBody>
      </p:sp>
      <p:grpSp>
        <p:nvGrpSpPr>
          <p:cNvPr id="74" name="Group 87"/>
          <p:cNvGrpSpPr/>
          <p:nvPr/>
        </p:nvGrpSpPr>
        <p:grpSpPr>
          <a:xfrm>
            <a:off x="2556599" y="4652240"/>
            <a:ext cx="286554" cy="156520"/>
            <a:chOff x="994475" y="5279438"/>
            <a:chExt cx="204214" cy="98345"/>
          </a:xfrm>
        </p:grpSpPr>
        <p:cxnSp>
          <p:nvCxnSpPr>
            <p:cNvPr id="190" name="Straight Connector 112"/>
            <p:cNvCxnSpPr>
              <a:cxnSpLocks noChangeShapeType="1"/>
            </p:cNvCxnSpPr>
            <p:nvPr/>
          </p:nvCxnSpPr>
          <p:spPr bwMode="auto">
            <a:xfrm>
              <a:off x="1018934" y="5336719"/>
              <a:ext cx="4058" cy="34209"/>
            </a:xfrm>
            <a:prstGeom prst="line">
              <a:avLst/>
            </a:prstGeom>
            <a:solidFill>
              <a:schemeClr val="bg1">
                <a:lumMod val="50000"/>
              </a:schemeClr>
            </a:solidFill>
            <a:ln w="12700" algn="ctr">
              <a:solidFill>
                <a:srgbClr val="0192FF"/>
              </a:solidFill>
              <a:round/>
              <a:headEnd/>
              <a:tailEnd/>
            </a:ln>
          </p:spPr>
        </p:cxnSp>
        <p:cxnSp>
          <p:nvCxnSpPr>
            <p:cNvPr id="191" name="Straight Connector 113"/>
            <p:cNvCxnSpPr>
              <a:cxnSpLocks noChangeShapeType="1"/>
            </p:cNvCxnSpPr>
            <p:nvPr/>
          </p:nvCxnSpPr>
          <p:spPr bwMode="auto">
            <a:xfrm rot="4870270">
              <a:off x="1007911" y="5334685"/>
              <a:ext cx="65341" cy="897"/>
            </a:xfrm>
            <a:prstGeom prst="line">
              <a:avLst/>
            </a:prstGeom>
            <a:solidFill>
              <a:schemeClr val="bg1">
                <a:lumMod val="50000"/>
              </a:schemeClr>
            </a:solidFill>
            <a:ln w="12700" algn="ctr">
              <a:solidFill>
                <a:srgbClr val="0192FF"/>
              </a:solidFill>
              <a:round/>
              <a:headEnd/>
              <a:tailEnd/>
            </a:ln>
          </p:spPr>
        </p:cxnSp>
        <p:cxnSp>
          <p:nvCxnSpPr>
            <p:cNvPr id="192" name="Straight Connector 114"/>
            <p:cNvCxnSpPr>
              <a:cxnSpLocks noChangeShapeType="1"/>
            </p:cNvCxnSpPr>
            <p:nvPr/>
          </p:nvCxnSpPr>
          <p:spPr bwMode="auto">
            <a:xfrm rot="4870270">
              <a:off x="1028806" y="5331823"/>
              <a:ext cx="66237" cy="897"/>
            </a:xfrm>
            <a:prstGeom prst="line">
              <a:avLst/>
            </a:prstGeom>
            <a:solidFill>
              <a:schemeClr val="bg1">
                <a:lumMod val="50000"/>
              </a:schemeClr>
            </a:solidFill>
            <a:ln w="12700" algn="ctr">
              <a:solidFill>
                <a:srgbClr val="0192FF"/>
              </a:solidFill>
              <a:round/>
              <a:headEnd/>
              <a:tailEnd/>
            </a:ln>
          </p:spPr>
        </p:cxnSp>
        <p:cxnSp>
          <p:nvCxnSpPr>
            <p:cNvPr id="193" name="Straight Connector 115"/>
            <p:cNvCxnSpPr>
              <a:cxnSpLocks noChangeShapeType="1"/>
            </p:cNvCxnSpPr>
            <p:nvPr/>
          </p:nvCxnSpPr>
          <p:spPr bwMode="auto">
            <a:xfrm rot="4870270">
              <a:off x="1051346" y="5327939"/>
              <a:ext cx="65342" cy="897"/>
            </a:xfrm>
            <a:prstGeom prst="line">
              <a:avLst/>
            </a:prstGeom>
            <a:solidFill>
              <a:schemeClr val="bg1">
                <a:lumMod val="50000"/>
              </a:schemeClr>
            </a:solidFill>
            <a:ln w="12700" algn="ctr">
              <a:solidFill>
                <a:srgbClr val="0192FF"/>
              </a:solidFill>
              <a:round/>
              <a:headEnd/>
              <a:tailEnd/>
            </a:ln>
          </p:spPr>
        </p:cxnSp>
        <p:cxnSp>
          <p:nvCxnSpPr>
            <p:cNvPr id="194" name="Straight Connector 116"/>
            <p:cNvCxnSpPr>
              <a:cxnSpLocks noChangeShapeType="1"/>
            </p:cNvCxnSpPr>
            <p:nvPr/>
          </p:nvCxnSpPr>
          <p:spPr bwMode="auto">
            <a:xfrm rot="4870270">
              <a:off x="1072620" y="5324635"/>
              <a:ext cx="65342" cy="897"/>
            </a:xfrm>
            <a:prstGeom prst="line">
              <a:avLst/>
            </a:prstGeom>
            <a:solidFill>
              <a:schemeClr val="bg1">
                <a:lumMod val="50000"/>
              </a:schemeClr>
            </a:solidFill>
            <a:ln w="12700" algn="ctr">
              <a:solidFill>
                <a:srgbClr val="0192FF"/>
              </a:solidFill>
              <a:round/>
              <a:headEnd/>
              <a:tailEnd/>
            </a:ln>
          </p:spPr>
        </p:cxnSp>
        <p:cxnSp>
          <p:nvCxnSpPr>
            <p:cNvPr id="195" name="Straight Connector 117"/>
            <p:cNvCxnSpPr>
              <a:cxnSpLocks noChangeShapeType="1"/>
            </p:cNvCxnSpPr>
            <p:nvPr/>
          </p:nvCxnSpPr>
          <p:spPr bwMode="auto">
            <a:xfrm rot="4870270">
              <a:off x="1093894" y="5321330"/>
              <a:ext cx="65342" cy="897"/>
            </a:xfrm>
            <a:prstGeom prst="line">
              <a:avLst/>
            </a:prstGeom>
            <a:solidFill>
              <a:schemeClr val="bg1">
                <a:lumMod val="50000"/>
              </a:schemeClr>
            </a:solidFill>
            <a:ln w="12700" algn="ctr">
              <a:solidFill>
                <a:srgbClr val="0192FF"/>
              </a:solidFill>
              <a:round/>
              <a:headEnd/>
              <a:tailEnd/>
            </a:ln>
          </p:spPr>
        </p:cxnSp>
        <p:cxnSp>
          <p:nvCxnSpPr>
            <p:cNvPr id="196" name="Straight Connector 118"/>
            <p:cNvCxnSpPr>
              <a:cxnSpLocks noChangeShapeType="1"/>
            </p:cNvCxnSpPr>
            <p:nvPr/>
          </p:nvCxnSpPr>
          <p:spPr bwMode="auto">
            <a:xfrm rot="4870270">
              <a:off x="1116055" y="5317888"/>
              <a:ext cx="65342" cy="897"/>
            </a:xfrm>
            <a:prstGeom prst="line">
              <a:avLst/>
            </a:prstGeom>
            <a:solidFill>
              <a:schemeClr val="bg1">
                <a:lumMod val="50000"/>
              </a:schemeClr>
            </a:solidFill>
            <a:ln w="12700" algn="ctr">
              <a:solidFill>
                <a:srgbClr val="0192FF"/>
              </a:solidFill>
              <a:round/>
              <a:headEnd/>
              <a:tailEnd/>
            </a:ln>
          </p:spPr>
        </p:cxnSp>
        <p:cxnSp>
          <p:nvCxnSpPr>
            <p:cNvPr id="197" name="Straight Connector 112"/>
            <p:cNvCxnSpPr>
              <a:cxnSpLocks noChangeShapeType="1"/>
            </p:cNvCxnSpPr>
            <p:nvPr/>
          </p:nvCxnSpPr>
          <p:spPr bwMode="auto">
            <a:xfrm>
              <a:off x="998996" y="5341481"/>
              <a:ext cx="4058" cy="34209"/>
            </a:xfrm>
            <a:prstGeom prst="line">
              <a:avLst/>
            </a:prstGeom>
            <a:solidFill>
              <a:schemeClr val="bg1">
                <a:lumMod val="50000"/>
              </a:schemeClr>
            </a:solidFill>
            <a:ln w="12700" algn="ctr">
              <a:solidFill>
                <a:srgbClr val="0192FF"/>
              </a:solidFill>
              <a:round/>
              <a:headEnd/>
              <a:tailEnd/>
            </a:ln>
          </p:spPr>
        </p:cxnSp>
        <p:cxnSp>
          <p:nvCxnSpPr>
            <p:cNvPr id="198" name="Straight Connector 197"/>
            <p:cNvCxnSpPr/>
            <p:nvPr/>
          </p:nvCxnSpPr>
          <p:spPr>
            <a:xfrm flipV="1">
              <a:off x="994475" y="5345885"/>
              <a:ext cx="172779" cy="31898"/>
            </a:xfrm>
            <a:prstGeom prst="line">
              <a:avLst/>
            </a:prstGeom>
            <a:grpFill/>
            <a:ln w="12700" algn="ctr">
              <a:solidFill>
                <a:srgbClr val="0192FF"/>
              </a:solidFill>
              <a:round/>
              <a:headEnd/>
              <a:tailEnd/>
            </a:ln>
          </p:spPr>
        </p:cxnSp>
        <p:cxnSp>
          <p:nvCxnSpPr>
            <p:cNvPr id="199" name="Straight Connector 198"/>
            <p:cNvCxnSpPr/>
            <p:nvPr/>
          </p:nvCxnSpPr>
          <p:spPr>
            <a:xfrm flipV="1">
              <a:off x="1025910" y="5279438"/>
              <a:ext cx="172779" cy="31898"/>
            </a:xfrm>
            <a:prstGeom prst="line">
              <a:avLst/>
            </a:prstGeom>
            <a:grpFill/>
            <a:ln w="12700" algn="ctr">
              <a:solidFill>
                <a:srgbClr val="0192FF"/>
              </a:solidFill>
              <a:round/>
              <a:headEnd/>
              <a:tailEnd/>
            </a:ln>
          </p:spPr>
        </p:cxnSp>
        <p:cxnSp>
          <p:nvCxnSpPr>
            <p:cNvPr id="200" name="Straight Connector 112"/>
            <p:cNvCxnSpPr>
              <a:cxnSpLocks noChangeShapeType="1"/>
            </p:cNvCxnSpPr>
            <p:nvPr/>
          </p:nvCxnSpPr>
          <p:spPr bwMode="auto">
            <a:xfrm>
              <a:off x="1185163" y="5279584"/>
              <a:ext cx="4058" cy="34209"/>
            </a:xfrm>
            <a:prstGeom prst="line">
              <a:avLst/>
            </a:prstGeom>
            <a:solidFill>
              <a:schemeClr val="bg1">
                <a:lumMod val="50000"/>
              </a:schemeClr>
            </a:solidFill>
            <a:ln w="12700" algn="ctr">
              <a:solidFill>
                <a:srgbClr val="0192FF"/>
              </a:solidFill>
              <a:round/>
              <a:headEnd/>
              <a:tailEnd/>
            </a:ln>
          </p:spPr>
        </p:cxnSp>
        <p:cxnSp>
          <p:nvCxnSpPr>
            <p:cNvPr id="201" name="Straight Connector 112"/>
            <p:cNvCxnSpPr>
              <a:cxnSpLocks noChangeShapeType="1"/>
            </p:cNvCxnSpPr>
            <p:nvPr/>
          </p:nvCxnSpPr>
          <p:spPr bwMode="auto">
            <a:xfrm>
              <a:off x="1165225" y="5284346"/>
              <a:ext cx="4058" cy="34209"/>
            </a:xfrm>
            <a:prstGeom prst="line">
              <a:avLst/>
            </a:prstGeom>
            <a:solidFill>
              <a:schemeClr val="bg1">
                <a:lumMod val="50000"/>
              </a:schemeClr>
            </a:solidFill>
            <a:ln w="12700" algn="ctr">
              <a:solidFill>
                <a:srgbClr val="0192FF"/>
              </a:solidFill>
              <a:round/>
              <a:headEnd/>
              <a:tailEnd/>
            </a:ln>
          </p:spPr>
        </p:cxnSp>
      </p:grpSp>
      <p:grpSp>
        <p:nvGrpSpPr>
          <p:cNvPr id="75" name="Group 88"/>
          <p:cNvGrpSpPr/>
          <p:nvPr/>
        </p:nvGrpSpPr>
        <p:grpSpPr>
          <a:xfrm>
            <a:off x="2928169" y="4652240"/>
            <a:ext cx="286554" cy="156520"/>
            <a:chOff x="994475" y="5279438"/>
            <a:chExt cx="204214" cy="98345"/>
          </a:xfrm>
        </p:grpSpPr>
        <p:cxnSp>
          <p:nvCxnSpPr>
            <p:cNvPr id="178" name="Straight Connector 112"/>
            <p:cNvCxnSpPr>
              <a:cxnSpLocks noChangeShapeType="1"/>
            </p:cNvCxnSpPr>
            <p:nvPr/>
          </p:nvCxnSpPr>
          <p:spPr bwMode="auto">
            <a:xfrm>
              <a:off x="1018934" y="5336719"/>
              <a:ext cx="4058" cy="34209"/>
            </a:xfrm>
            <a:prstGeom prst="line">
              <a:avLst/>
            </a:prstGeom>
            <a:solidFill>
              <a:schemeClr val="bg1">
                <a:lumMod val="50000"/>
              </a:schemeClr>
            </a:solidFill>
            <a:ln w="12700" algn="ctr">
              <a:solidFill>
                <a:srgbClr val="0192FF"/>
              </a:solidFill>
              <a:round/>
              <a:headEnd/>
              <a:tailEnd/>
            </a:ln>
          </p:spPr>
        </p:cxnSp>
        <p:cxnSp>
          <p:nvCxnSpPr>
            <p:cNvPr id="179" name="Straight Connector 113"/>
            <p:cNvCxnSpPr>
              <a:cxnSpLocks noChangeShapeType="1"/>
            </p:cNvCxnSpPr>
            <p:nvPr/>
          </p:nvCxnSpPr>
          <p:spPr bwMode="auto">
            <a:xfrm rot="4870270">
              <a:off x="1007911" y="5334685"/>
              <a:ext cx="65341" cy="897"/>
            </a:xfrm>
            <a:prstGeom prst="line">
              <a:avLst/>
            </a:prstGeom>
            <a:solidFill>
              <a:schemeClr val="bg1">
                <a:lumMod val="50000"/>
              </a:schemeClr>
            </a:solidFill>
            <a:ln w="12700" algn="ctr">
              <a:solidFill>
                <a:srgbClr val="0192FF"/>
              </a:solidFill>
              <a:round/>
              <a:headEnd/>
              <a:tailEnd/>
            </a:ln>
          </p:spPr>
        </p:cxnSp>
        <p:cxnSp>
          <p:nvCxnSpPr>
            <p:cNvPr id="180" name="Straight Connector 114"/>
            <p:cNvCxnSpPr>
              <a:cxnSpLocks noChangeShapeType="1"/>
            </p:cNvCxnSpPr>
            <p:nvPr/>
          </p:nvCxnSpPr>
          <p:spPr bwMode="auto">
            <a:xfrm rot="4870270">
              <a:off x="1028806" y="5331823"/>
              <a:ext cx="66237" cy="897"/>
            </a:xfrm>
            <a:prstGeom prst="line">
              <a:avLst/>
            </a:prstGeom>
            <a:solidFill>
              <a:schemeClr val="bg1">
                <a:lumMod val="50000"/>
              </a:schemeClr>
            </a:solidFill>
            <a:ln w="12700" algn="ctr">
              <a:solidFill>
                <a:srgbClr val="0192FF"/>
              </a:solidFill>
              <a:round/>
              <a:headEnd/>
              <a:tailEnd/>
            </a:ln>
          </p:spPr>
        </p:cxnSp>
        <p:cxnSp>
          <p:nvCxnSpPr>
            <p:cNvPr id="181" name="Straight Connector 115"/>
            <p:cNvCxnSpPr>
              <a:cxnSpLocks noChangeShapeType="1"/>
            </p:cNvCxnSpPr>
            <p:nvPr/>
          </p:nvCxnSpPr>
          <p:spPr bwMode="auto">
            <a:xfrm rot="4870270">
              <a:off x="1051346" y="5327939"/>
              <a:ext cx="65342" cy="897"/>
            </a:xfrm>
            <a:prstGeom prst="line">
              <a:avLst/>
            </a:prstGeom>
            <a:solidFill>
              <a:schemeClr val="bg1">
                <a:lumMod val="50000"/>
              </a:schemeClr>
            </a:solidFill>
            <a:ln w="12700" algn="ctr">
              <a:solidFill>
                <a:srgbClr val="0192FF"/>
              </a:solidFill>
              <a:round/>
              <a:headEnd/>
              <a:tailEnd/>
            </a:ln>
          </p:spPr>
        </p:cxnSp>
        <p:cxnSp>
          <p:nvCxnSpPr>
            <p:cNvPr id="182" name="Straight Connector 116"/>
            <p:cNvCxnSpPr>
              <a:cxnSpLocks noChangeShapeType="1"/>
            </p:cNvCxnSpPr>
            <p:nvPr/>
          </p:nvCxnSpPr>
          <p:spPr bwMode="auto">
            <a:xfrm rot="4870270">
              <a:off x="1072620" y="5324635"/>
              <a:ext cx="65342" cy="897"/>
            </a:xfrm>
            <a:prstGeom prst="line">
              <a:avLst/>
            </a:prstGeom>
            <a:solidFill>
              <a:schemeClr val="bg1">
                <a:lumMod val="50000"/>
              </a:schemeClr>
            </a:solidFill>
            <a:ln w="12700" algn="ctr">
              <a:solidFill>
                <a:srgbClr val="0192FF"/>
              </a:solidFill>
              <a:round/>
              <a:headEnd/>
              <a:tailEnd/>
            </a:ln>
          </p:spPr>
        </p:cxnSp>
        <p:cxnSp>
          <p:nvCxnSpPr>
            <p:cNvPr id="183" name="Straight Connector 117"/>
            <p:cNvCxnSpPr>
              <a:cxnSpLocks noChangeShapeType="1"/>
            </p:cNvCxnSpPr>
            <p:nvPr/>
          </p:nvCxnSpPr>
          <p:spPr bwMode="auto">
            <a:xfrm rot="4870270">
              <a:off x="1093894" y="5321330"/>
              <a:ext cx="65342" cy="897"/>
            </a:xfrm>
            <a:prstGeom prst="line">
              <a:avLst/>
            </a:prstGeom>
            <a:solidFill>
              <a:schemeClr val="bg1">
                <a:lumMod val="50000"/>
              </a:schemeClr>
            </a:solidFill>
            <a:ln w="12700" algn="ctr">
              <a:solidFill>
                <a:srgbClr val="0192FF"/>
              </a:solidFill>
              <a:round/>
              <a:headEnd/>
              <a:tailEnd/>
            </a:ln>
          </p:spPr>
        </p:cxnSp>
        <p:cxnSp>
          <p:nvCxnSpPr>
            <p:cNvPr id="184" name="Straight Connector 118"/>
            <p:cNvCxnSpPr>
              <a:cxnSpLocks noChangeShapeType="1"/>
            </p:cNvCxnSpPr>
            <p:nvPr/>
          </p:nvCxnSpPr>
          <p:spPr bwMode="auto">
            <a:xfrm rot="4870270">
              <a:off x="1116055" y="5317888"/>
              <a:ext cx="65342" cy="897"/>
            </a:xfrm>
            <a:prstGeom prst="line">
              <a:avLst/>
            </a:prstGeom>
            <a:solidFill>
              <a:schemeClr val="bg1">
                <a:lumMod val="50000"/>
              </a:schemeClr>
            </a:solidFill>
            <a:ln w="12700" algn="ctr">
              <a:solidFill>
                <a:srgbClr val="0192FF"/>
              </a:solidFill>
              <a:round/>
              <a:headEnd/>
              <a:tailEnd/>
            </a:ln>
          </p:spPr>
        </p:cxnSp>
        <p:cxnSp>
          <p:nvCxnSpPr>
            <p:cNvPr id="185" name="Straight Connector 112"/>
            <p:cNvCxnSpPr>
              <a:cxnSpLocks noChangeShapeType="1"/>
            </p:cNvCxnSpPr>
            <p:nvPr/>
          </p:nvCxnSpPr>
          <p:spPr bwMode="auto">
            <a:xfrm>
              <a:off x="998996" y="5341481"/>
              <a:ext cx="4058" cy="34209"/>
            </a:xfrm>
            <a:prstGeom prst="line">
              <a:avLst/>
            </a:prstGeom>
            <a:solidFill>
              <a:schemeClr val="bg1">
                <a:lumMod val="50000"/>
              </a:schemeClr>
            </a:solidFill>
            <a:ln w="12700" algn="ctr">
              <a:solidFill>
                <a:srgbClr val="0192FF"/>
              </a:solidFill>
              <a:round/>
              <a:headEnd/>
              <a:tailEnd/>
            </a:ln>
          </p:spPr>
        </p:cxnSp>
        <p:cxnSp>
          <p:nvCxnSpPr>
            <p:cNvPr id="186" name="Straight Connector 185"/>
            <p:cNvCxnSpPr/>
            <p:nvPr/>
          </p:nvCxnSpPr>
          <p:spPr>
            <a:xfrm flipV="1">
              <a:off x="994475" y="5345885"/>
              <a:ext cx="172779" cy="31898"/>
            </a:xfrm>
            <a:prstGeom prst="line">
              <a:avLst/>
            </a:prstGeom>
            <a:grpFill/>
            <a:ln w="12700" algn="ctr">
              <a:solidFill>
                <a:srgbClr val="0192FF"/>
              </a:solidFill>
              <a:round/>
              <a:headEnd/>
              <a:tailEnd/>
            </a:ln>
          </p:spPr>
        </p:cxnSp>
        <p:cxnSp>
          <p:nvCxnSpPr>
            <p:cNvPr id="187" name="Straight Connector 186"/>
            <p:cNvCxnSpPr/>
            <p:nvPr/>
          </p:nvCxnSpPr>
          <p:spPr>
            <a:xfrm flipV="1">
              <a:off x="1025910" y="5279438"/>
              <a:ext cx="172779" cy="31898"/>
            </a:xfrm>
            <a:prstGeom prst="line">
              <a:avLst/>
            </a:prstGeom>
            <a:grpFill/>
            <a:ln w="12700" algn="ctr">
              <a:solidFill>
                <a:srgbClr val="0192FF"/>
              </a:solidFill>
              <a:round/>
              <a:headEnd/>
              <a:tailEnd/>
            </a:ln>
          </p:spPr>
        </p:cxnSp>
        <p:cxnSp>
          <p:nvCxnSpPr>
            <p:cNvPr id="188" name="Straight Connector 112"/>
            <p:cNvCxnSpPr>
              <a:cxnSpLocks noChangeShapeType="1"/>
            </p:cNvCxnSpPr>
            <p:nvPr/>
          </p:nvCxnSpPr>
          <p:spPr bwMode="auto">
            <a:xfrm>
              <a:off x="1185163" y="5279584"/>
              <a:ext cx="4058" cy="34209"/>
            </a:xfrm>
            <a:prstGeom prst="line">
              <a:avLst/>
            </a:prstGeom>
            <a:solidFill>
              <a:schemeClr val="bg1">
                <a:lumMod val="50000"/>
              </a:schemeClr>
            </a:solidFill>
            <a:ln w="12700" algn="ctr">
              <a:solidFill>
                <a:srgbClr val="0192FF"/>
              </a:solidFill>
              <a:round/>
              <a:headEnd/>
              <a:tailEnd/>
            </a:ln>
          </p:spPr>
        </p:cxnSp>
        <p:cxnSp>
          <p:nvCxnSpPr>
            <p:cNvPr id="189" name="Straight Connector 112"/>
            <p:cNvCxnSpPr>
              <a:cxnSpLocks noChangeShapeType="1"/>
            </p:cNvCxnSpPr>
            <p:nvPr/>
          </p:nvCxnSpPr>
          <p:spPr bwMode="auto">
            <a:xfrm>
              <a:off x="1165225" y="5284346"/>
              <a:ext cx="4058" cy="34209"/>
            </a:xfrm>
            <a:prstGeom prst="line">
              <a:avLst/>
            </a:prstGeom>
            <a:solidFill>
              <a:schemeClr val="bg1">
                <a:lumMod val="50000"/>
              </a:schemeClr>
            </a:solidFill>
            <a:ln w="12700" algn="ctr">
              <a:solidFill>
                <a:srgbClr val="0192FF"/>
              </a:solidFill>
              <a:round/>
              <a:headEnd/>
              <a:tailEnd/>
            </a:ln>
          </p:spPr>
        </p:cxnSp>
      </p:grpSp>
      <p:grpSp>
        <p:nvGrpSpPr>
          <p:cNvPr id="88" name="Group 89"/>
          <p:cNvGrpSpPr/>
          <p:nvPr/>
        </p:nvGrpSpPr>
        <p:grpSpPr>
          <a:xfrm>
            <a:off x="3299739" y="4652240"/>
            <a:ext cx="286554" cy="156520"/>
            <a:chOff x="994475" y="5279438"/>
            <a:chExt cx="204214" cy="98345"/>
          </a:xfrm>
        </p:grpSpPr>
        <p:cxnSp>
          <p:nvCxnSpPr>
            <p:cNvPr id="166" name="Straight Connector 112"/>
            <p:cNvCxnSpPr>
              <a:cxnSpLocks noChangeShapeType="1"/>
            </p:cNvCxnSpPr>
            <p:nvPr/>
          </p:nvCxnSpPr>
          <p:spPr bwMode="auto">
            <a:xfrm>
              <a:off x="1018934" y="5336719"/>
              <a:ext cx="4058" cy="34209"/>
            </a:xfrm>
            <a:prstGeom prst="line">
              <a:avLst/>
            </a:prstGeom>
            <a:solidFill>
              <a:schemeClr val="bg1">
                <a:lumMod val="50000"/>
              </a:schemeClr>
            </a:solidFill>
            <a:ln w="12700" algn="ctr">
              <a:solidFill>
                <a:srgbClr val="0192FF"/>
              </a:solidFill>
              <a:round/>
              <a:headEnd/>
              <a:tailEnd/>
            </a:ln>
          </p:spPr>
        </p:cxnSp>
        <p:cxnSp>
          <p:nvCxnSpPr>
            <p:cNvPr id="167" name="Straight Connector 113"/>
            <p:cNvCxnSpPr>
              <a:cxnSpLocks noChangeShapeType="1"/>
            </p:cNvCxnSpPr>
            <p:nvPr/>
          </p:nvCxnSpPr>
          <p:spPr bwMode="auto">
            <a:xfrm rot="4870270">
              <a:off x="1007911" y="5334685"/>
              <a:ext cx="65341" cy="897"/>
            </a:xfrm>
            <a:prstGeom prst="line">
              <a:avLst/>
            </a:prstGeom>
            <a:solidFill>
              <a:schemeClr val="bg1">
                <a:lumMod val="50000"/>
              </a:schemeClr>
            </a:solidFill>
            <a:ln w="12700" algn="ctr">
              <a:solidFill>
                <a:srgbClr val="0192FF"/>
              </a:solidFill>
              <a:round/>
              <a:headEnd/>
              <a:tailEnd/>
            </a:ln>
          </p:spPr>
        </p:cxnSp>
        <p:cxnSp>
          <p:nvCxnSpPr>
            <p:cNvPr id="168" name="Straight Connector 114"/>
            <p:cNvCxnSpPr>
              <a:cxnSpLocks noChangeShapeType="1"/>
            </p:cNvCxnSpPr>
            <p:nvPr/>
          </p:nvCxnSpPr>
          <p:spPr bwMode="auto">
            <a:xfrm rot="4870270">
              <a:off x="1028806" y="5331823"/>
              <a:ext cx="66237" cy="897"/>
            </a:xfrm>
            <a:prstGeom prst="line">
              <a:avLst/>
            </a:prstGeom>
            <a:solidFill>
              <a:schemeClr val="bg1">
                <a:lumMod val="50000"/>
              </a:schemeClr>
            </a:solidFill>
            <a:ln w="12700" algn="ctr">
              <a:solidFill>
                <a:srgbClr val="0192FF"/>
              </a:solidFill>
              <a:round/>
              <a:headEnd/>
              <a:tailEnd/>
            </a:ln>
          </p:spPr>
        </p:cxnSp>
        <p:cxnSp>
          <p:nvCxnSpPr>
            <p:cNvPr id="169" name="Straight Connector 115"/>
            <p:cNvCxnSpPr>
              <a:cxnSpLocks noChangeShapeType="1"/>
            </p:cNvCxnSpPr>
            <p:nvPr/>
          </p:nvCxnSpPr>
          <p:spPr bwMode="auto">
            <a:xfrm rot="4870270">
              <a:off x="1051346" y="5327939"/>
              <a:ext cx="65342" cy="897"/>
            </a:xfrm>
            <a:prstGeom prst="line">
              <a:avLst/>
            </a:prstGeom>
            <a:solidFill>
              <a:schemeClr val="bg1">
                <a:lumMod val="50000"/>
              </a:schemeClr>
            </a:solidFill>
            <a:ln w="12700" algn="ctr">
              <a:solidFill>
                <a:srgbClr val="0192FF"/>
              </a:solidFill>
              <a:round/>
              <a:headEnd/>
              <a:tailEnd/>
            </a:ln>
          </p:spPr>
        </p:cxnSp>
        <p:cxnSp>
          <p:nvCxnSpPr>
            <p:cNvPr id="170" name="Straight Connector 116"/>
            <p:cNvCxnSpPr>
              <a:cxnSpLocks noChangeShapeType="1"/>
            </p:cNvCxnSpPr>
            <p:nvPr/>
          </p:nvCxnSpPr>
          <p:spPr bwMode="auto">
            <a:xfrm rot="4870270">
              <a:off x="1072620" y="5324635"/>
              <a:ext cx="65342" cy="897"/>
            </a:xfrm>
            <a:prstGeom prst="line">
              <a:avLst/>
            </a:prstGeom>
            <a:solidFill>
              <a:schemeClr val="bg1">
                <a:lumMod val="50000"/>
              </a:schemeClr>
            </a:solidFill>
            <a:ln w="12700" algn="ctr">
              <a:solidFill>
                <a:srgbClr val="0192FF"/>
              </a:solidFill>
              <a:round/>
              <a:headEnd/>
              <a:tailEnd/>
            </a:ln>
          </p:spPr>
        </p:cxnSp>
        <p:cxnSp>
          <p:nvCxnSpPr>
            <p:cNvPr id="171" name="Straight Connector 117"/>
            <p:cNvCxnSpPr>
              <a:cxnSpLocks noChangeShapeType="1"/>
            </p:cNvCxnSpPr>
            <p:nvPr/>
          </p:nvCxnSpPr>
          <p:spPr bwMode="auto">
            <a:xfrm rot="4870270">
              <a:off x="1093894" y="5321330"/>
              <a:ext cx="65342" cy="897"/>
            </a:xfrm>
            <a:prstGeom prst="line">
              <a:avLst/>
            </a:prstGeom>
            <a:solidFill>
              <a:schemeClr val="bg1">
                <a:lumMod val="50000"/>
              </a:schemeClr>
            </a:solidFill>
            <a:ln w="12700" algn="ctr">
              <a:solidFill>
                <a:srgbClr val="0192FF"/>
              </a:solidFill>
              <a:round/>
              <a:headEnd/>
              <a:tailEnd/>
            </a:ln>
          </p:spPr>
        </p:cxnSp>
        <p:cxnSp>
          <p:nvCxnSpPr>
            <p:cNvPr id="172" name="Straight Connector 118"/>
            <p:cNvCxnSpPr>
              <a:cxnSpLocks noChangeShapeType="1"/>
            </p:cNvCxnSpPr>
            <p:nvPr/>
          </p:nvCxnSpPr>
          <p:spPr bwMode="auto">
            <a:xfrm rot="4870270">
              <a:off x="1116055" y="5317888"/>
              <a:ext cx="65342" cy="897"/>
            </a:xfrm>
            <a:prstGeom prst="line">
              <a:avLst/>
            </a:prstGeom>
            <a:solidFill>
              <a:schemeClr val="bg1">
                <a:lumMod val="50000"/>
              </a:schemeClr>
            </a:solidFill>
            <a:ln w="12700" algn="ctr">
              <a:solidFill>
                <a:srgbClr val="0192FF"/>
              </a:solidFill>
              <a:round/>
              <a:headEnd/>
              <a:tailEnd/>
            </a:ln>
          </p:spPr>
        </p:cxnSp>
        <p:cxnSp>
          <p:nvCxnSpPr>
            <p:cNvPr id="173" name="Straight Connector 112"/>
            <p:cNvCxnSpPr>
              <a:cxnSpLocks noChangeShapeType="1"/>
            </p:cNvCxnSpPr>
            <p:nvPr/>
          </p:nvCxnSpPr>
          <p:spPr bwMode="auto">
            <a:xfrm>
              <a:off x="998996" y="5341481"/>
              <a:ext cx="4058" cy="34209"/>
            </a:xfrm>
            <a:prstGeom prst="line">
              <a:avLst/>
            </a:prstGeom>
            <a:solidFill>
              <a:schemeClr val="bg1">
                <a:lumMod val="50000"/>
              </a:schemeClr>
            </a:solidFill>
            <a:ln w="12700" algn="ctr">
              <a:solidFill>
                <a:srgbClr val="0192FF"/>
              </a:solidFill>
              <a:round/>
              <a:headEnd/>
              <a:tailEnd/>
            </a:ln>
          </p:spPr>
        </p:cxnSp>
        <p:cxnSp>
          <p:nvCxnSpPr>
            <p:cNvPr id="174" name="Straight Connector 173"/>
            <p:cNvCxnSpPr/>
            <p:nvPr/>
          </p:nvCxnSpPr>
          <p:spPr>
            <a:xfrm flipV="1">
              <a:off x="994475" y="5345885"/>
              <a:ext cx="172779" cy="31898"/>
            </a:xfrm>
            <a:prstGeom prst="line">
              <a:avLst/>
            </a:prstGeom>
            <a:grpFill/>
            <a:ln w="12700" algn="ctr">
              <a:solidFill>
                <a:srgbClr val="0192FF"/>
              </a:solidFill>
              <a:round/>
              <a:headEnd/>
              <a:tailEnd/>
            </a:ln>
          </p:spPr>
        </p:cxnSp>
        <p:cxnSp>
          <p:nvCxnSpPr>
            <p:cNvPr id="175" name="Straight Connector 174"/>
            <p:cNvCxnSpPr/>
            <p:nvPr/>
          </p:nvCxnSpPr>
          <p:spPr>
            <a:xfrm flipV="1">
              <a:off x="1025910" y="5279438"/>
              <a:ext cx="172779" cy="31898"/>
            </a:xfrm>
            <a:prstGeom prst="line">
              <a:avLst/>
            </a:prstGeom>
            <a:grpFill/>
            <a:ln w="12700" algn="ctr">
              <a:solidFill>
                <a:srgbClr val="0192FF"/>
              </a:solidFill>
              <a:round/>
              <a:headEnd/>
              <a:tailEnd/>
            </a:ln>
          </p:spPr>
        </p:cxnSp>
        <p:cxnSp>
          <p:nvCxnSpPr>
            <p:cNvPr id="176" name="Straight Connector 112"/>
            <p:cNvCxnSpPr>
              <a:cxnSpLocks noChangeShapeType="1"/>
            </p:cNvCxnSpPr>
            <p:nvPr/>
          </p:nvCxnSpPr>
          <p:spPr bwMode="auto">
            <a:xfrm>
              <a:off x="1185163" y="5279584"/>
              <a:ext cx="4058" cy="34209"/>
            </a:xfrm>
            <a:prstGeom prst="line">
              <a:avLst/>
            </a:prstGeom>
            <a:solidFill>
              <a:schemeClr val="bg1">
                <a:lumMod val="50000"/>
              </a:schemeClr>
            </a:solidFill>
            <a:ln w="12700" algn="ctr">
              <a:solidFill>
                <a:srgbClr val="0192FF"/>
              </a:solidFill>
              <a:round/>
              <a:headEnd/>
              <a:tailEnd/>
            </a:ln>
          </p:spPr>
        </p:cxnSp>
        <p:cxnSp>
          <p:nvCxnSpPr>
            <p:cNvPr id="177" name="Straight Connector 112"/>
            <p:cNvCxnSpPr>
              <a:cxnSpLocks noChangeShapeType="1"/>
            </p:cNvCxnSpPr>
            <p:nvPr/>
          </p:nvCxnSpPr>
          <p:spPr bwMode="auto">
            <a:xfrm>
              <a:off x="1165225" y="5284346"/>
              <a:ext cx="4058" cy="34209"/>
            </a:xfrm>
            <a:prstGeom prst="line">
              <a:avLst/>
            </a:prstGeom>
            <a:solidFill>
              <a:schemeClr val="bg1">
                <a:lumMod val="50000"/>
              </a:schemeClr>
            </a:solidFill>
            <a:ln w="12700" algn="ctr">
              <a:solidFill>
                <a:srgbClr val="0192FF"/>
              </a:solidFill>
              <a:round/>
              <a:headEnd/>
              <a:tailEnd/>
            </a:ln>
          </p:spPr>
        </p:cxnSp>
      </p:grpSp>
      <p:sp>
        <p:nvSpPr>
          <p:cNvPr id="96" name="Teardrop 95"/>
          <p:cNvSpPr/>
          <p:nvPr/>
        </p:nvSpPr>
        <p:spPr>
          <a:xfrm rot="14539192">
            <a:off x="11287475" y="3623127"/>
            <a:ext cx="617312" cy="612499"/>
          </a:xfrm>
          <a:prstGeom prst="teardrop">
            <a:avLst>
              <a:gd name="adj" fmla="val 128842"/>
            </a:avLst>
          </a:prstGeom>
          <a:gradFill flip="none" rotWithShape="1">
            <a:gsLst>
              <a:gs pos="0">
                <a:schemeClr val="accent3">
                  <a:lumMod val="60000"/>
                  <a:lumOff val="40000"/>
                </a:schemeClr>
              </a:gs>
              <a:gs pos="100000">
                <a:schemeClr val="accent3">
                  <a:lumMod val="20000"/>
                  <a:lumOff val="80000"/>
                </a:schemeClr>
              </a:gs>
            </a:gsLst>
            <a:path path="circle">
              <a:fillToRect l="50000" t="50000" r="50000" b="50000"/>
            </a:path>
            <a:tileRect/>
          </a:gradFill>
          <a:ln w="3175" cap="flat" cmpd="sng" algn="ctr">
            <a:solidFill>
              <a:sysClr val="windowText" lastClr="000000"/>
            </a:solidFill>
            <a:prstDash val="solid"/>
          </a:ln>
          <a:effectLst/>
        </p:spPr>
        <p:txBody>
          <a:bodyPr rtlCol="0" anchor="ctr">
            <a:noAutofit/>
          </a:bodyPr>
          <a:lstStyle/>
          <a:p>
            <a:pPr algn="ctr" defTabSz="914356"/>
            <a:endParaRPr lang="en-US" sz="1200" kern="0" dirty="0">
              <a:latin typeface="Helvetica"/>
              <a:cs typeface="Helvetica"/>
            </a:endParaRPr>
          </a:p>
        </p:txBody>
      </p:sp>
      <p:sp>
        <p:nvSpPr>
          <p:cNvPr id="98" name="Isosceles Triangle 97"/>
          <p:cNvSpPr/>
          <p:nvPr/>
        </p:nvSpPr>
        <p:spPr>
          <a:xfrm flipV="1">
            <a:off x="10579005" y="2588709"/>
            <a:ext cx="65885" cy="92946"/>
          </a:xfrm>
          <a:prstGeom prst="triangle">
            <a:avLst/>
          </a:prstGeom>
          <a:solidFill>
            <a:schemeClr val="tx2">
              <a:lumMod val="20000"/>
              <a:lumOff val="80000"/>
            </a:scheme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Helvetica"/>
              <a:cs typeface="Helvetica"/>
            </a:endParaRPr>
          </a:p>
        </p:txBody>
      </p:sp>
      <p:sp>
        <p:nvSpPr>
          <p:cNvPr id="99" name="Isosceles Triangle 98"/>
          <p:cNvSpPr/>
          <p:nvPr/>
        </p:nvSpPr>
        <p:spPr>
          <a:xfrm flipV="1">
            <a:off x="10166195" y="3423764"/>
            <a:ext cx="65885" cy="92946"/>
          </a:xfrm>
          <a:prstGeom prst="triangle">
            <a:avLst/>
          </a:prstGeom>
          <a:solidFill>
            <a:schemeClr val="tx2">
              <a:lumMod val="20000"/>
              <a:lumOff val="80000"/>
            </a:scheme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latin typeface="Helvetica"/>
              <a:cs typeface="Helvetica"/>
            </a:endParaRPr>
          </a:p>
        </p:txBody>
      </p:sp>
      <p:sp>
        <p:nvSpPr>
          <p:cNvPr id="103" name="Line 51"/>
          <p:cNvSpPr>
            <a:spLocks noChangeShapeType="1"/>
          </p:cNvSpPr>
          <p:nvPr/>
        </p:nvSpPr>
        <p:spPr bwMode="auto">
          <a:xfrm>
            <a:off x="6153614" y="2080819"/>
            <a:ext cx="0" cy="329799"/>
          </a:xfrm>
          <a:prstGeom prst="line">
            <a:avLst/>
          </a:prstGeom>
          <a:noFill/>
          <a:ln w="38100">
            <a:solidFill>
              <a:srgbClr val="C0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04" name="Line 51"/>
          <p:cNvSpPr>
            <a:spLocks noChangeShapeType="1"/>
          </p:cNvSpPr>
          <p:nvPr/>
        </p:nvSpPr>
        <p:spPr bwMode="auto">
          <a:xfrm>
            <a:off x="6153614" y="3779652"/>
            <a:ext cx="0" cy="329799"/>
          </a:xfrm>
          <a:prstGeom prst="line">
            <a:avLst/>
          </a:prstGeom>
          <a:noFill/>
          <a:ln w="38100">
            <a:solidFill>
              <a:srgbClr val="C0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05" name="Line 51"/>
          <p:cNvSpPr>
            <a:spLocks noChangeShapeType="1"/>
          </p:cNvSpPr>
          <p:nvPr/>
        </p:nvSpPr>
        <p:spPr bwMode="auto">
          <a:xfrm>
            <a:off x="10683967" y="3183857"/>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06" name="Line 51"/>
          <p:cNvSpPr>
            <a:spLocks noChangeShapeType="1"/>
          </p:cNvSpPr>
          <p:nvPr/>
        </p:nvSpPr>
        <p:spPr bwMode="auto">
          <a:xfrm>
            <a:off x="10837225" y="2351856"/>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08" name="Text Box 17"/>
          <p:cNvSpPr txBox="1">
            <a:spLocks noChangeArrowheads="1"/>
          </p:cNvSpPr>
          <p:nvPr/>
        </p:nvSpPr>
        <p:spPr bwMode="auto">
          <a:xfrm>
            <a:off x="11852360" y="3602645"/>
            <a:ext cx="663356"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200" b="1" kern="0" dirty="0">
                <a:latin typeface="Helvetica"/>
                <a:cs typeface="Helvetica"/>
              </a:rPr>
              <a:t>(A)</a:t>
            </a:r>
            <a:r>
              <a:rPr lang="en-US" sz="1200" b="1" kern="0" baseline="-25000" dirty="0">
                <a:latin typeface="Helvetica"/>
                <a:cs typeface="Helvetica"/>
              </a:rPr>
              <a:t>n</a:t>
            </a:r>
            <a:endParaRPr lang="en-US" sz="1200" b="1" kern="0" dirty="0">
              <a:latin typeface="Helvetica"/>
              <a:cs typeface="Helvetica"/>
            </a:endParaRPr>
          </a:p>
        </p:txBody>
      </p:sp>
      <p:sp>
        <p:nvSpPr>
          <p:cNvPr id="109" name="Line 51"/>
          <p:cNvSpPr>
            <a:spLocks noChangeShapeType="1"/>
          </p:cNvSpPr>
          <p:nvPr/>
        </p:nvSpPr>
        <p:spPr bwMode="auto">
          <a:xfrm>
            <a:off x="3433044" y="3164490"/>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10" name="Line 51"/>
          <p:cNvSpPr>
            <a:spLocks noChangeShapeType="1"/>
          </p:cNvSpPr>
          <p:nvPr/>
        </p:nvSpPr>
        <p:spPr bwMode="auto">
          <a:xfrm>
            <a:off x="3433044" y="2405538"/>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11" name="Line 51"/>
          <p:cNvSpPr>
            <a:spLocks noChangeShapeType="1"/>
          </p:cNvSpPr>
          <p:nvPr/>
        </p:nvSpPr>
        <p:spPr bwMode="auto">
          <a:xfrm>
            <a:off x="3433044" y="4018887"/>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12" name="Oval 7"/>
          <p:cNvSpPr/>
          <p:nvPr/>
        </p:nvSpPr>
        <p:spPr>
          <a:xfrm>
            <a:off x="3929798" y="4527658"/>
            <a:ext cx="672274" cy="652377"/>
          </a:xfrm>
          <a:custGeom>
            <a:avLst/>
            <a:gdLst>
              <a:gd name="connsiteX0" fmla="*/ 0 w 254893"/>
              <a:gd name="connsiteY0" fmla="*/ 75188 h 150376"/>
              <a:gd name="connsiteX1" fmla="*/ 127447 w 254893"/>
              <a:gd name="connsiteY1" fmla="*/ 0 h 150376"/>
              <a:gd name="connsiteX2" fmla="*/ 254894 w 254893"/>
              <a:gd name="connsiteY2" fmla="*/ 75188 h 150376"/>
              <a:gd name="connsiteX3" fmla="*/ 127447 w 254893"/>
              <a:gd name="connsiteY3" fmla="*/ 150376 h 150376"/>
              <a:gd name="connsiteX4" fmla="*/ 0 w 254893"/>
              <a:gd name="connsiteY4" fmla="*/ 75188 h 150376"/>
              <a:gd name="connsiteX0" fmla="*/ 0 w 262092"/>
              <a:gd name="connsiteY0" fmla="*/ 76328 h 151516"/>
              <a:gd name="connsiteX1" fmla="*/ 127447 w 262092"/>
              <a:gd name="connsiteY1" fmla="*/ 1140 h 151516"/>
              <a:gd name="connsiteX2" fmla="*/ 233481 w 262092"/>
              <a:gd name="connsiteY2" fmla="*/ 34048 h 151516"/>
              <a:gd name="connsiteX3" fmla="*/ 254894 w 262092"/>
              <a:gd name="connsiteY3" fmla="*/ 76328 h 151516"/>
              <a:gd name="connsiteX4" fmla="*/ 127447 w 262092"/>
              <a:gd name="connsiteY4" fmla="*/ 151516 h 151516"/>
              <a:gd name="connsiteX5" fmla="*/ 0 w 262092"/>
              <a:gd name="connsiteY5" fmla="*/ 76328 h 151516"/>
              <a:gd name="connsiteX0" fmla="*/ 0 w 255121"/>
              <a:gd name="connsiteY0" fmla="*/ 76328 h 152041"/>
              <a:gd name="connsiteX1" fmla="*/ 127447 w 255121"/>
              <a:gd name="connsiteY1" fmla="*/ 1140 h 152041"/>
              <a:gd name="connsiteX2" fmla="*/ 233481 w 255121"/>
              <a:gd name="connsiteY2" fmla="*/ 34048 h 152041"/>
              <a:gd name="connsiteX3" fmla="*/ 254894 w 255121"/>
              <a:gd name="connsiteY3" fmla="*/ 76328 h 152041"/>
              <a:gd name="connsiteX4" fmla="*/ 227782 w 255121"/>
              <a:gd name="connsiteY4" fmla="*/ 108112 h 152041"/>
              <a:gd name="connsiteX5" fmla="*/ 127447 w 255121"/>
              <a:gd name="connsiteY5" fmla="*/ 151516 h 152041"/>
              <a:gd name="connsiteX6" fmla="*/ 0 w 255121"/>
              <a:gd name="connsiteY6" fmla="*/ 76328 h 152041"/>
              <a:gd name="connsiteX0" fmla="*/ 0 w 236267"/>
              <a:gd name="connsiteY0" fmla="*/ 76328 h 152041"/>
              <a:gd name="connsiteX1" fmla="*/ 127447 w 236267"/>
              <a:gd name="connsiteY1" fmla="*/ 1140 h 152041"/>
              <a:gd name="connsiteX2" fmla="*/ 233481 w 236267"/>
              <a:gd name="connsiteY2" fmla="*/ 34048 h 152041"/>
              <a:gd name="connsiteX3" fmla="*/ 146648 w 236267"/>
              <a:gd name="connsiteY3" fmla="*/ 76328 h 152041"/>
              <a:gd name="connsiteX4" fmla="*/ 227782 w 236267"/>
              <a:gd name="connsiteY4" fmla="*/ 108112 h 152041"/>
              <a:gd name="connsiteX5" fmla="*/ 127447 w 236267"/>
              <a:gd name="connsiteY5" fmla="*/ 151516 h 152041"/>
              <a:gd name="connsiteX6" fmla="*/ 0 w 236267"/>
              <a:gd name="connsiteY6" fmla="*/ 76328 h 152041"/>
              <a:gd name="connsiteX0" fmla="*/ 0 w 234616"/>
              <a:gd name="connsiteY0" fmla="*/ 76355 h 152068"/>
              <a:gd name="connsiteX1" fmla="*/ 127447 w 234616"/>
              <a:gd name="connsiteY1" fmla="*/ 1167 h 152068"/>
              <a:gd name="connsiteX2" fmla="*/ 233481 w 234616"/>
              <a:gd name="connsiteY2" fmla="*/ 34075 h 152068"/>
              <a:gd name="connsiteX3" fmla="*/ 185995 w 234616"/>
              <a:gd name="connsiteY3" fmla="*/ 81273 h 152068"/>
              <a:gd name="connsiteX4" fmla="*/ 227782 w 234616"/>
              <a:gd name="connsiteY4" fmla="*/ 108139 h 152068"/>
              <a:gd name="connsiteX5" fmla="*/ 127447 w 234616"/>
              <a:gd name="connsiteY5" fmla="*/ 151543 h 152068"/>
              <a:gd name="connsiteX6" fmla="*/ 0 w 234616"/>
              <a:gd name="connsiteY6" fmla="*/ 76355 h 152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616" h="152068">
                <a:moveTo>
                  <a:pt x="0" y="76355"/>
                </a:moveTo>
                <a:cubicBezTo>
                  <a:pt x="0" y="34830"/>
                  <a:pt x="57060" y="1167"/>
                  <a:pt x="127447" y="1167"/>
                </a:cubicBezTo>
                <a:cubicBezTo>
                  <a:pt x="166361" y="-5880"/>
                  <a:pt x="223723" y="20724"/>
                  <a:pt x="233481" y="34075"/>
                </a:cubicBezTo>
                <a:cubicBezTo>
                  <a:pt x="243239" y="47426"/>
                  <a:pt x="186945" y="68929"/>
                  <a:pt x="185995" y="81273"/>
                </a:cubicBezTo>
                <a:cubicBezTo>
                  <a:pt x="185045" y="93617"/>
                  <a:pt x="249023" y="95608"/>
                  <a:pt x="227782" y="108139"/>
                </a:cubicBezTo>
                <a:cubicBezTo>
                  <a:pt x="206541" y="120670"/>
                  <a:pt x="165411" y="156840"/>
                  <a:pt x="127447" y="151543"/>
                </a:cubicBezTo>
                <a:cubicBezTo>
                  <a:pt x="57060" y="151543"/>
                  <a:pt x="0" y="117880"/>
                  <a:pt x="0" y="76355"/>
                </a:cubicBezTo>
                <a:close/>
              </a:path>
            </a:pathLst>
          </a:custGeom>
          <a:solidFill>
            <a:schemeClr val="accent5">
              <a:lumMod val="20000"/>
              <a:lumOff val="80000"/>
            </a:schemeClr>
          </a:solidFill>
          <a:ln w="3175" cap="flat" cmpd="sng" algn="ctr">
            <a:solidFill>
              <a:sysClr val="windowText" lastClr="000000"/>
            </a:solidFill>
            <a:prstDash val="solid"/>
          </a:ln>
          <a:effectLst/>
        </p:spPr>
        <p:txBody>
          <a:bodyPr lIns="0" tIns="0" rIns="0" bIns="0" rtlCol="0" anchor="ctr">
            <a:noAutofit/>
          </a:bodyPr>
          <a:lstStyle/>
          <a:p>
            <a:pPr algn="ctr" defTabSz="914356"/>
            <a:endParaRPr lang="en-US" sz="1200" b="1" kern="0" dirty="0">
              <a:solidFill>
                <a:prstClr val="black"/>
              </a:solidFill>
              <a:latin typeface="Helvetica"/>
              <a:cs typeface="Helvetica"/>
            </a:endParaRPr>
          </a:p>
        </p:txBody>
      </p:sp>
      <p:sp>
        <p:nvSpPr>
          <p:cNvPr id="113" name="TextBox 112"/>
          <p:cNvSpPr txBox="1"/>
          <p:nvPr/>
        </p:nvSpPr>
        <p:spPr>
          <a:xfrm>
            <a:off x="3790472" y="4685999"/>
            <a:ext cx="836024" cy="369332"/>
          </a:xfrm>
          <a:prstGeom prst="rect">
            <a:avLst/>
          </a:prstGeom>
          <a:noFill/>
        </p:spPr>
        <p:txBody>
          <a:bodyPr wrap="square" rtlCol="0">
            <a:spAutoFit/>
          </a:bodyPr>
          <a:lstStyle/>
          <a:p>
            <a:r>
              <a:rPr lang="en-US" b="1" kern="0" dirty="0">
                <a:solidFill>
                  <a:srgbClr val="0000FF"/>
                </a:solidFill>
                <a:latin typeface="Arial" pitchFamily="34" charset="0"/>
                <a:cs typeface="Arial" pitchFamily="34" charset="0"/>
              </a:rPr>
              <a:t>DCL4</a:t>
            </a:r>
          </a:p>
        </p:txBody>
      </p:sp>
      <p:sp>
        <p:nvSpPr>
          <p:cNvPr id="114" name="Oval 7"/>
          <p:cNvSpPr/>
          <p:nvPr/>
        </p:nvSpPr>
        <p:spPr>
          <a:xfrm>
            <a:off x="10445725" y="4600824"/>
            <a:ext cx="655719" cy="685523"/>
          </a:xfrm>
          <a:custGeom>
            <a:avLst/>
            <a:gdLst>
              <a:gd name="connsiteX0" fmla="*/ 0 w 254893"/>
              <a:gd name="connsiteY0" fmla="*/ 75188 h 150376"/>
              <a:gd name="connsiteX1" fmla="*/ 127447 w 254893"/>
              <a:gd name="connsiteY1" fmla="*/ 0 h 150376"/>
              <a:gd name="connsiteX2" fmla="*/ 254894 w 254893"/>
              <a:gd name="connsiteY2" fmla="*/ 75188 h 150376"/>
              <a:gd name="connsiteX3" fmla="*/ 127447 w 254893"/>
              <a:gd name="connsiteY3" fmla="*/ 150376 h 150376"/>
              <a:gd name="connsiteX4" fmla="*/ 0 w 254893"/>
              <a:gd name="connsiteY4" fmla="*/ 75188 h 150376"/>
              <a:gd name="connsiteX0" fmla="*/ 0 w 262092"/>
              <a:gd name="connsiteY0" fmla="*/ 76328 h 151516"/>
              <a:gd name="connsiteX1" fmla="*/ 127447 w 262092"/>
              <a:gd name="connsiteY1" fmla="*/ 1140 h 151516"/>
              <a:gd name="connsiteX2" fmla="*/ 233481 w 262092"/>
              <a:gd name="connsiteY2" fmla="*/ 34048 h 151516"/>
              <a:gd name="connsiteX3" fmla="*/ 254894 w 262092"/>
              <a:gd name="connsiteY3" fmla="*/ 76328 h 151516"/>
              <a:gd name="connsiteX4" fmla="*/ 127447 w 262092"/>
              <a:gd name="connsiteY4" fmla="*/ 151516 h 151516"/>
              <a:gd name="connsiteX5" fmla="*/ 0 w 262092"/>
              <a:gd name="connsiteY5" fmla="*/ 76328 h 151516"/>
              <a:gd name="connsiteX0" fmla="*/ 0 w 255121"/>
              <a:gd name="connsiteY0" fmla="*/ 76328 h 152041"/>
              <a:gd name="connsiteX1" fmla="*/ 127447 w 255121"/>
              <a:gd name="connsiteY1" fmla="*/ 1140 h 152041"/>
              <a:gd name="connsiteX2" fmla="*/ 233481 w 255121"/>
              <a:gd name="connsiteY2" fmla="*/ 34048 h 152041"/>
              <a:gd name="connsiteX3" fmla="*/ 254894 w 255121"/>
              <a:gd name="connsiteY3" fmla="*/ 76328 h 152041"/>
              <a:gd name="connsiteX4" fmla="*/ 227782 w 255121"/>
              <a:gd name="connsiteY4" fmla="*/ 108112 h 152041"/>
              <a:gd name="connsiteX5" fmla="*/ 127447 w 255121"/>
              <a:gd name="connsiteY5" fmla="*/ 151516 h 152041"/>
              <a:gd name="connsiteX6" fmla="*/ 0 w 255121"/>
              <a:gd name="connsiteY6" fmla="*/ 76328 h 152041"/>
              <a:gd name="connsiteX0" fmla="*/ 0 w 236267"/>
              <a:gd name="connsiteY0" fmla="*/ 76328 h 152041"/>
              <a:gd name="connsiteX1" fmla="*/ 127447 w 236267"/>
              <a:gd name="connsiteY1" fmla="*/ 1140 h 152041"/>
              <a:gd name="connsiteX2" fmla="*/ 233481 w 236267"/>
              <a:gd name="connsiteY2" fmla="*/ 34048 h 152041"/>
              <a:gd name="connsiteX3" fmla="*/ 146648 w 236267"/>
              <a:gd name="connsiteY3" fmla="*/ 76328 h 152041"/>
              <a:gd name="connsiteX4" fmla="*/ 227782 w 236267"/>
              <a:gd name="connsiteY4" fmla="*/ 108112 h 152041"/>
              <a:gd name="connsiteX5" fmla="*/ 127447 w 236267"/>
              <a:gd name="connsiteY5" fmla="*/ 151516 h 152041"/>
              <a:gd name="connsiteX6" fmla="*/ 0 w 236267"/>
              <a:gd name="connsiteY6" fmla="*/ 76328 h 152041"/>
              <a:gd name="connsiteX0" fmla="*/ 0 w 235427"/>
              <a:gd name="connsiteY0" fmla="*/ 76353 h 152066"/>
              <a:gd name="connsiteX1" fmla="*/ 127447 w 235427"/>
              <a:gd name="connsiteY1" fmla="*/ 1165 h 152066"/>
              <a:gd name="connsiteX2" fmla="*/ 233481 w 235427"/>
              <a:gd name="connsiteY2" fmla="*/ 34073 h 152066"/>
              <a:gd name="connsiteX3" fmla="*/ 198440 w 235427"/>
              <a:gd name="connsiteY3" fmla="*/ 80977 h 152066"/>
              <a:gd name="connsiteX4" fmla="*/ 227782 w 235427"/>
              <a:gd name="connsiteY4" fmla="*/ 108137 h 152066"/>
              <a:gd name="connsiteX5" fmla="*/ 127447 w 235427"/>
              <a:gd name="connsiteY5" fmla="*/ 151541 h 152066"/>
              <a:gd name="connsiteX6" fmla="*/ 0 w 235427"/>
              <a:gd name="connsiteY6" fmla="*/ 76353 h 152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5427" h="152066">
                <a:moveTo>
                  <a:pt x="0" y="76353"/>
                </a:moveTo>
                <a:cubicBezTo>
                  <a:pt x="0" y="34828"/>
                  <a:pt x="57060" y="1165"/>
                  <a:pt x="127447" y="1165"/>
                </a:cubicBezTo>
                <a:cubicBezTo>
                  <a:pt x="166361" y="-5882"/>
                  <a:pt x="221649" y="20771"/>
                  <a:pt x="233481" y="34073"/>
                </a:cubicBezTo>
                <a:cubicBezTo>
                  <a:pt x="245313" y="47375"/>
                  <a:pt x="199390" y="68633"/>
                  <a:pt x="198440" y="80977"/>
                </a:cubicBezTo>
                <a:cubicBezTo>
                  <a:pt x="197490" y="93321"/>
                  <a:pt x="249023" y="95606"/>
                  <a:pt x="227782" y="108137"/>
                </a:cubicBezTo>
                <a:cubicBezTo>
                  <a:pt x="206541" y="120668"/>
                  <a:pt x="165411" y="156838"/>
                  <a:pt x="127447" y="151541"/>
                </a:cubicBezTo>
                <a:cubicBezTo>
                  <a:pt x="57060" y="151541"/>
                  <a:pt x="0" y="117878"/>
                  <a:pt x="0" y="76353"/>
                </a:cubicBezTo>
                <a:close/>
              </a:path>
            </a:pathLst>
          </a:custGeom>
          <a:solidFill>
            <a:schemeClr val="accent6">
              <a:lumMod val="20000"/>
              <a:lumOff val="80000"/>
            </a:schemeClr>
          </a:solidFill>
          <a:ln w="3175" cap="flat" cmpd="sng" algn="ctr">
            <a:solidFill>
              <a:sysClr val="windowText" lastClr="000000"/>
            </a:solidFill>
            <a:prstDash val="solid"/>
          </a:ln>
          <a:effectLst/>
        </p:spPr>
        <p:txBody>
          <a:bodyPr lIns="0" tIns="0" rIns="0" bIns="0" rtlCol="0" anchor="ctr">
            <a:noAutofit/>
          </a:bodyPr>
          <a:lstStyle/>
          <a:p>
            <a:pPr algn="ctr" defTabSz="914356"/>
            <a:endParaRPr lang="en-US" sz="1200" b="1" kern="0" dirty="0">
              <a:solidFill>
                <a:prstClr val="black"/>
              </a:solidFill>
              <a:latin typeface="Helvetica"/>
              <a:cs typeface="Helvetica"/>
            </a:endParaRPr>
          </a:p>
        </p:txBody>
      </p:sp>
      <p:sp>
        <p:nvSpPr>
          <p:cNvPr id="115" name="TextBox 114"/>
          <p:cNvSpPr txBox="1"/>
          <p:nvPr/>
        </p:nvSpPr>
        <p:spPr>
          <a:xfrm>
            <a:off x="10331053" y="4795434"/>
            <a:ext cx="787395" cy="369332"/>
          </a:xfrm>
          <a:prstGeom prst="rect">
            <a:avLst/>
          </a:prstGeom>
          <a:noFill/>
        </p:spPr>
        <p:txBody>
          <a:bodyPr wrap="none" rtlCol="0">
            <a:spAutoFit/>
          </a:bodyPr>
          <a:lstStyle/>
          <a:p>
            <a:r>
              <a:rPr lang="en-US" b="1" kern="0" dirty="0">
                <a:solidFill>
                  <a:srgbClr val="FF0000"/>
                </a:solidFill>
                <a:latin typeface="Arial" pitchFamily="34" charset="0"/>
                <a:cs typeface="Arial" pitchFamily="34" charset="0"/>
              </a:rPr>
              <a:t>DCL5</a:t>
            </a:r>
            <a:endParaRPr lang="en-US" dirty="0">
              <a:solidFill>
                <a:srgbClr val="FF0000"/>
              </a:solidFill>
              <a:latin typeface="Arial" pitchFamily="34" charset="0"/>
              <a:cs typeface="Arial" pitchFamily="34" charset="0"/>
            </a:endParaRPr>
          </a:p>
        </p:txBody>
      </p:sp>
      <p:sp>
        <p:nvSpPr>
          <p:cNvPr id="116" name="Line 51"/>
          <p:cNvSpPr>
            <a:spLocks noChangeShapeType="1"/>
          </p:cNvSpPr>
          <p:nvPr/>
        </p:nvSpPr>
        <p:spPr bwMode="auto">
          <a:xfrm>
            <a:off x="10028147" y="4916121"/>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17" name="Line 51"/>
          <p:cNvSpPr>
            <a:spLocks noChangeShapeType="1"/>
          </p:cNvSpPr>
          <p:nvPr/>
        </p:nvSpPr>
        <p:spPr bwMode="auto">
          <a:xfrm>
            <a:off x="3424633" y="4850236"/>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3" name="Oval 2"/>
          <p:cNvSpPr/>
          <p:nvPr/>
        </p:nvSpPr>
        <p:spPr>
          <a:xfrm>
            <a:off x="3001470" y="5180034"/>
            <a:ext cx="833939" cy="593988"/>
          </a:xfrm>
          <a:prstGeom prst="ellipse">
            <a:avLst/>
          </a:prstGeom>
          <a:solidFill>
            <a:schemeClr val="accent5">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66" name="TextBox 465"/>
          <p:cNvSpPr txBox="1"/>
          <p:nvPr/>
        </p:nvSpPr>
        <p:spPr>
          <a:xfrm>
            <a:off x="3014102" y="5296450"/>
            <a:ext cx="907398" cy="455482"/>
          </a:xfrm>
          <a:prstGeom prst="rect">
            <a:avLst/>
          </a:prstGeom>
          <a:noFill/>
        </p:spPr>
        <p:txBody>
          <a:bodyPr wrap="square" lIns="0" tIns="0" rIns="0" bIns="0" rtlCol="0">
            <a:noAutofit/>
          </a:bodyPr>
          <a:lstStyle/>
          <a:p>
            <a:pPr algn="ctr" defTabSz="914356">
              <a:defRPr/>
            </a:pPr>
            <a:r>
              <a:rPr lang="en-US" sz="1600" b="1" kern="0" dirty="0">
                <a:solidFill>
                  <a:srgbClr val="0000FF"/>
                </a:solidFill>
                <a:latin typeface="Arial" pitchFamily="34" charset="0"/>
                <a:cs typeface="Arial" pitchFamily="34" charset="0"/>
              </a:rPr>
              <a:t>AGO5c</a:t>
            </a:r>
          </a:p>
        </p:txBody>
      </p:sp>
      <p:grpSp>
        <p:nvGrpSpPr>
          <p:cNvPr id="93" name="Group 464"/>
          <p:cNvGrpSpPr/>
          <p:nvPr/>
        </p:nvGrpSpPr>
        <p:grpSpPr>
          <a:xfrm>
            <a:off x="3757928" y="5746674"/>
            <a:ext cx="242444" cy="91851"/>
            <a:chOff x="2804192" y="6351858"/>
            <a:chExt cx="242444" cy="91851"/>
          </a:xfrm>
        </p:grpSpPr>
        <p:cxnSp>
          <p:nvCxnSpPr>
            <p:cNvPr id="469" name="Straight Connector 113"/>
            <p:cNvCxnSpPr>
              <a:cxnSpLocks noChangeShapeType="1"/>
            </p:cNvCxnSpPr>
            <p:nvPr/>
          </p:nvCxnSpPr>
          <p:spPr bwMode="auto">
            <a:xfrm rot="4870270">
              <a:off x="2793574" y="6415647"/>
              <a:ext cx="54864" cy="1259"/>
            </a:xfrm>
            <a:prstGeom prst="line">
              <a:avLst/>
            </a:prstGeom>
            <a:solidFill>
              <a:schemeClr val="bg1">
                <a:lumMod val="50000"/>
              </a:schemeClr>
            </a:solidFill>
            <a:ln w="19050" algn="ctr">
              <a:solidFill>
                <a:srgbClr val="0000FF"/>
              </a:solidFill>
              <a:round/>
              <a:headEnd/>
              <a:tailEnd/>
            </a:ln>
          </p:spPr>
        </p:cxnSp>
        <p:cxnSp>
          <p:nvCxnSpPr>
            <p:cNvPr id="470" name="Straight Connector 114"/>
            <p:cNvCxnSpPr>
              <a:cxnSpLocks noChangeShapeType="1"/>
            </p:cNvCxnSpPr>
            <p:nvPr/>
          </p:nvCxnSpPr>
          <p:spPr bwMode="auto">
            <a:xfrm rot="4870270">
              <a:off x="2823413" y="6410388"/>
              <a:ext cx="54864" cy="1259"/>
            </a:xfrm>
            <a:prstGeom prst="line">
              <a:avLst/>
            </a:prstGeom>
            <a:solidFill>
              <a:schemeClr val="bg1">
                <a:lumMod val="50000"/>
              </a:schemeClr>
            </a:solidFill>
            <a:ln w="19050" algn="ctr">
              <a:solidFill>
                <a:srgbClr val="0000FF"/>
              </a:solidFill>
              <a:round/>
              <a:headEnd/>
              <a:tailEnd/>
            </a:ln>
          </p:spPr>
        </p:cxnSp>
        <p:cxnSp>
          <p:nvCxnSpPr>
            <p:cNvPr id="471" name="Straight Connector 115"/>
            <p:cNvCxnSpPr>
              <a:cxnSpLocks noChangeShapeType="1"/>
            </p:cNvCxnSpPr>
            <p:nvPr/>
          </p:nvCxnSpPr>
          <p:spPr bwMode="auto">
            <a:xfrm rot="4870270">
              <a:off x="2854525" y="6404909"/>
              <a:ext cx="54864" cy="1259"/>
            </a:xfrm>
            <a:prstGeom prst="line">
              <a:avLst/>
            </a:prstGeom>
            <a:solidFill>
              <a:schemeClr val="bg1">
                <a:lumMod val="50000"/>
              </a:schemeClr>
            </a:solidFill>
            <a:ln w="19050" algn="ctr">
              <a:solidFill>
                <a:srgbClr val="0000FF"/>
              </a:solidFill>
              <a:round/>
              <a:headEnd/>
              <a:tailEnd/>
            </a:ln>
          </p:spPr>
        </p:cxnSp>
        <p:cxnSp>
          <p:nvCxnSpPr>
            <p:cNvPr id="472" name="Straight Connector 116"/>
            <p:cNvCxnSpPr>
              <a:cxnSpLocks noChangeShapeType="1"/>
            </p:cNvCxnSpPr>
            <p:nvPr/>
          </p:nvCxnSpPr>
          <p:spPr bwMode="auto">
            <a:xfrm rot="4870270">
              <a:off x="2884376" y="6399651"/>
              <a:ext cx="54864" cy="1259"/>
            </a:xfrm>
            <a:prstGeom prst="line">
              <a:avLst/>
            </a:prstGeom>
            <a:solidFill>
              <a:schemeClr val="bg1">
                <a:lumMod val="50000"/>
              </a:schemeClr>
            </a:solidFill>
            <a:ln w="19050" algn="ctr">
              <a:solidFill>
                <a:srgbClr val="0000FF"/>
              </a:solidFill>
              <a:round/>
              <a:headEnd/>
              <a:tailEnd/>
            </a:ln>
          </p:spPr>
        </p:cxnSp>
        <p:cxnSp>
          <p:nvCxnSpPr>
            <p:cNvPr id="473" name="Straight Connector 117"/>
            <p:cNvCxnSpPr>
              <a:cxnSpLocks noChangeShapeType="1"/>
            </p:cNvCxnSpPr>
            <p:nvPr/>
          </p:nvCxnSpPr>
          <p:spPr bwMode="auto">
            <a:xfrm rot="4870270">
              <a:off x="2914228" y="6394391"/>
              <a:ext cx="54864" cy="1259"/>
            </a:xfrm>
            <a:prstGeom prst="line">
              <a:avLst/>
            </a:prstGeom>
            <a:solidFill>
              <a:schemeClr val="bg1">
                <a:lumMod val="50000"/>
              </a:schemeClr>
            </a:solidFill>
            <a:ln w="19050" algn="ctr">
              <a:solidFill>
                <a:srgbClr val="0000FF"/>
              </a:solidFill>
              <a:round/>
              <a:headEnd/>
              <a:tailEnd/>
            </a:ln>
          </p:spPr>
        </p:cxnSp>
        <p:cxnSp>
          <p:nvCxnSpPr>
            <p:cNvPr id="474" name="Straight Connector 118"/>
            <p:cNvCxnSpPr>
              <a:cxnSpLocks noChangeShapeType="1"/>
            </p:cNvCxnSpPr>
            <p:nvPr/>
          </p:nvCxnSpPr>
          <p:spPr bwMode="auto">
            <a:xfrm rot="4870270">
              <a:off x="2945324" y="6388913"/>
              <a:ext cx="54864" cy="1259"/>
            </a:xfrm>
            <a:prstGeom prst="line">
              <a:avLst/>
            </a:prstGeom>
            <a:solidFill>
              <a:schemeClr val="bg1">
                <a:lumMod val="50000"/>
              </a:schemeClr>
            </a:solidFill>
            <a:ln w="19050" algn="ctr">
              <a:solidFill>
                <a:srgbClr val="0000FF"/>
              </a:solidFill>
              <a:round/>
              <a:headEnd/>
              <a:tailEnd/>
            </a:ln>
          </p:spPr>
        </p:cxnSp>
        <p:cxnSp>
          <p:nvCxnSpPr>
            <p:cNvPr id="477" name="Straight Connector 476"/>
            <p:cNvCxnSpPr/>
            <p:nvPr/>
          </p:nvCxnSpPr>
          <p:spPr>
            <a:xfrm flipV="1">
              <a:off x="2804192" y="6351858"/>
              <a:ext cx="242444" cy="50767"/>
            </a:xfrm>
            <a:prstGeom prst="line">
              <a:avLst/>
            </a:prstGeom>
            <a:grpFill/>
            <a:ln w="19050" algn="ctr">
              <a:solidFill>
                <a:srgbClr val="0000FF"/>
              </a:solidFill>
              <a:round/>
              <a:headEnd/>
              <a:tailEnd/>
            </a:ln>
          </p:spPr>
        </p:cxnSp>
        <p:cxnSp>
          <p:nvCxnSpPr>
            <p:cNvPr id="478" name="Straight Connector 112"/>
            <p:cNvCxnSpPr>
              <a:cxnSpLocks noChangeShapeType="1"/>
            </p:cNvCxnSpPr>
            <p:nvPr/>
          </p:nvCxnSpPr>
          <p:spPr bwMode="auto">
            <a:xfrm>
              <a:off x="3027656" y="6352157"/>
              <a:ext cx="5694" cy="54445"/>
            </a:xfrm>
            <a:prstGeom prst="line">
              <a:avLst/>
            </a:prstGeom>
            <a:solidFill>
              <a:schemeClr val="bg1">
                <a:lumMod val="50000"/>
              </a:schemeClr>
            </a:solidFill>
            <a:ln w="19050" algn="ctr">
              <a:solidFill>
                <a:srgbClr val="0000FF"/>
              </a:solidFill>
              <a:round/>
              <a:headEnd/>
              <a:tailEnd/>
            </a:ln>
          </p:spPr>
        </p:cxnSp>
        <p:cxnSp>
          <p:nvCxnSpPr>
            <p:cNvPr id="479" name="Straight Connector 112"/>
            <p:cNvCxnSpPr>
              <a:cxnSpLocks noChangeShapeType="1"/>
            </p:cNvCxnSpPr>
            <p:nvPr/>
          </p:nvCxnSpPr>
          <p:spPr bwMode="auto">
            <a:xfrm>
              <a:off x="2999620" y="6359738"/>
              <a:ext cx="5694" cy="54445"/>
            </a:xfrm>
            <a:prstGeom prst="line">
              <a:avLst/>
            </a:prstGeom>
            <a:solidFill>
              <a:schemeClr val="bg1">
                <a:lumMod val="50000"/>
              </a:schemeClr>
            </a:solidFill>
            <a:ln w="19050" algn="ctr">
              <a:solidFill>
                <a:srgbClr val="0000FF"/>
              </a:solidFill>
              <a:round/>
              <a:headEnd/>
              <a:tailEnd/>
            </a:ln>
          </p:spPr>
        </p:cxnSp>
      </p:grpSp>
      <p:sp>
        <p:nvSpPr>
          <p:cNvPr id="482" name="Oval 481"/>
          <p:cNvSpPr/>
          <p:nvPr/>
        </p:nvSpPr>
        <p:spPr>
          <a:xfrm>
            <a:off x="9478029" y="5258551"/>
            <a:ext cx="896534" cy="650323"/>
          </a:xfrm>
          <a:prstGeom prst="ellipse">
            <a:avLst/>
          </a:prstGeom>
          <a:solidFill>
            <a:schemeClr val="accent6">
              <a:lumMod val="40000"/>
              <a:lumOff val="6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83" name="TextBox 482"/>
          <p:cNvSpPr txBox="1"/>
          <p:nvPr/>
        </p:nvSpPr>
        <p:spPr>
          <a:xfrm>
            <a:off x="9464928" y="5381113"/>
            <a:ext cx="988840" cy="288899"/>
          </a:xfrm>
          <a:prstGeom prst="rect">
            <a:avLst/>
          </a:prstGeom>
          <a:noFill/>
        </p:spPr>
        <p:txBody>
          <a:bodyPr wrap="square" lIns="0" tIns="0" rIns="0" bIns="0" rtlCol="0">
            <a:noAutofit/>
          </a:bodyPr>
          <a:lstStyle/>
          <a:p>
            <a:pPr algn="ctr" defTabSz="914356">
              <a:defRPr/>
            </a:pPr>
            <a:r>
              <a:rPr lang="en-US" sz="1600" b="1" kern="0" dirty="0">
                <a:latin typeface="Arial" pitchFamily="34" charset="0"/>
                <a:cs typeface="Arial" pitchFamily="34" charset="0"/>
              </a:rPr>
              <a:t>AGO?</a:t>
            </a:r>
          </a:p>
        </p:txBody>
      </p:sp>
      <p:grpSp>
        <p:nvGrpSpPr>
          <p:cNvPr id="94" name="Group 483"/>
          <p:cNvGrpSpPr/>
          <p:nvPr/>
        </p:nvGrpSpPr>
        <p:grpSpPr>
          <a:xfrm>
            <a:off x="11472085" y="5612207"/>
            <a:ext cx="242444" cy="91851"/>
            <a:chOff x="2804192" y="6351858"/>
            <a:chExt cx="242444" cy="91851"/>
          </a:xfrm>
        </p:grpSpPr>
        <p:cxnSp>
          <p:nvCxnSpPr>
            <p:cNvPr id="485" name="Straight Connector 113"/>
            <p:cNvCxnSpPr>
              <a:cxnSpLocks noChangeShapeType="1"/>
            </p:cNvCxnSpPr>
            <p:nvPr/>
          </p:nvCxnSpPr>
          <p:spPr bwMode="auto">
            <a:xfrm rot="4870270">
              <a:off x="2793574" y="6415647"/>
              <a:ext cx="54864" cy="1259"/>
            </a:xfrm>
            <a:prstGeom prst="line">
              <a:avLst/>
            </a:prstGeom>
            <a:solidFill>
              <a:schemeClr val="bg1">
                <a:lumMod val="50000"/>
              </a:schemeClr>
            </a:solidFill>
            <a:ln w="19050" algn="ctr">
              <a:solidFill>
                <a:srgbClr val="FF0000"/>
              </a:solidFill>
              <a:round/>
              <a:headEnd/>
              <a:tailEnd/>
            </a:ln>
          </p:spPr>
        </p:cxnSp>
        <p:cxnSp>
          <p:nvCxnSpPr>
            <p:cNvPr id="486" name="Straight Connector 114"/>
            <p:cNvCxnSpPr>
              <a:cxnSpLocks noChangeShapeType="1"/>
            </p:cNvCxnSpPr>
            <p:nvPr/>
          </p:nvCxnSpPr>
          <p:spPr bwMode="auto">
            <a:xfrm rot="4870270">
              <a:off x="2823413" y="6410388"/>
              <a:ext cx="54864" cy="1259"/>
            </a:xfrm>
            <a:prstGeom prst="line">
              <a:avLst/>
            </a:prstGeom>
            <a:solidFill>
              <a:schemeClr val="bg1">
                <a:lumMod val="50000"/>
              </a:schemeClr>
            </a:solidFill>
            <a:ln w="19050" algn="ctr">
              <a:solidFill>
                <a:srgbClr val="FF0000"/>
              </a:solidFill>
              <a:round/>
              <a:headEnd/>
              <a:tailEnd/>
            </a:ln>
          </p:spPr>
        </p:cxnSp>
        <p:cxnSp>
          <p:nvCxnSpPr>
            <p:cNvPr id="487" name="Straight Connector 115"/>
            <p:cNvCxnSpPr>
              <a:cxnSpLocks noChangeShapeType="1"/>
            </p:cNvCxnSpPr>
            <p:nvPr/>
          </p:nvCxnSpPr>
          <p:spPr bwMode="auto">
            <a:xfrm rot="4870270">
              <a:off x="2854525" y="6404909"/>
              <a:ext cx="54864" cy="1259"/>
            </a:xfrm>
            <a:prstGeom prst="line">
              <a:avLst/>
            </a:prstGeom>
            <a:solidFill>
              <a:schemeClr val="bg1">
                <a:lumMod val="50000"/>
              </a:schemeClr>
            </a:solidFill>
            <a:ln w="19050" algn="ctr">
              <a:solidFill>
                <a:srgbClr val="FF0000"/>
              </a:solidFill>
              <a:round/>
              <a:headEnd/>
              <a:tailEnd/>
            </a:ln>
          </p:spPr>
        </p:cxnSp>
        <p:cxnSp>
          <p:nvCxnSpPr>
            <p:cNvPr id="488" name="Straight Connector 116"/>
            <p:cNvCxnSpPr>
              <a:cxnSpLocks noChangeShapeType="1"/>
            </p:cNvCxnSpPr>
            <p:nvPr/>
          </p:nvCxnSpPr>
          <p:spPr bwMode="auto">
            <a:xfrm rot="4870270">
              <a:off x="2884376" y="6399651"/>
              <a:ext cx="54864" cy="1259"/>
            </a:xfrm>
            <a:prstGeom prst="line">
              <a:avLst/>
            </a:prstGeom>
            <a:solidFill>
              <a:schemeClr val="bg1">
                <a:lumMod val="50000"/>
              </a:schemeClr>
            </a:solidFill>
            <a:ln w="19050" algn="ctr">
              <a:solidFill>
                <a:srgbClr val="FF0000"/>
              </a:solidFill>
              <a:round/>
              <a:headEnd/>
              <a:tailEnd/>
            </a:ln>
          </p:spPr>
        </p:cxnSp>
        <p:cxnSp>
          <p:nvCxnSpPr>
            <p:cNvPr id="489" name="Straight Connector 117"/>
            <p:cNvCxnSpPr>
              <a:cxnSpLocks noChangeShapeType="1"/>
            </p:cNvCxnSpPr>
            <p:nvPr/>
          </p:nvCxnSpPr>
          <p:spPr bwMode="auto">
            <a:xfrm rot="4870270">
              <a:off x="2914228" y="6394391"/>
              <a:ext cx="54864" cy="1259"/>
            </a:xfrm>
            <a:prstGeom prst="line">
              <a:avLst/>
            </a:prstGeom>
            <a:solidFill>
              <a:schemeClr val="bg1">
                <a:lumMod val="50000"/>
              </a:schemeClr>
            </a:solidFill>
            <a:ln w="19050" algn="ctr">
              <a:solidFill>
                <a:srgbClr val="FF0000"/>
              </a:solidFill>
              <a:round/>
              <a:headEnd/>
              <a:tailEnd/>
            </a:ln>
          </p:spPr>
        </p:cxnSp>
        <p:cxnSp>
          <p:nvCxnSpPr>
            <p:cNvPr id="490" name="Straight Connector 118"/>
            <p:cNvCxnSpPr>
              <a:cxnSpLocks noChangeShapeType="1"/>
            </p:cNvCxnSpPr>
            <p:nvPr/>
          </p:nvCxnSpPr>
          <p:spPr bwMode="auto">
            <a:xfrm rot="4870270">
              <a:off x="2945324" y="6388913"/>
              <a:ext cx="54864" cy="1259"/>
            </a:xfrm>
            <a:prstGeom prst="line">
              <a:avLst/>
            </a:prstGeom>
            <a:solidFill>
              <a:schemeClr val="bg1">
                <a:lumMod val="50000"/>
              </a:schemeClr>
            </a:solidFill>
            <a:ln w="19050" algn="ctr">
              <a:solidFill>
                <a:srgbClr val="FF0000"/>
              </a:solidFill>
              <a:round/>
              <a:headEnd/>
              <a:tailEnd/>
            </a:ln>
          </p:spPr>
        </p:cxnSp>
        <p:cxnSp>
          <p:nvCxnSpPr>
            <p:cNvPr id="491" name="Straight Connector 490"/>
            <p:cNvCxnSpPr/>
            <p:nvPr/>
          </p:nvCxnSpPr>
          <p:spPr>
            <a:xfrm flipV="1">
              <a:off x="2804192" y="6351858"/>
              <a:ext cx="242444" cy="50767"/>
            </a:xfrm>
            <a:prstGeom prst="line">
              <a:avLst/>
            </a:prstGeom>
            <a:grpFill/>
            <a:ln w="19050" algn="ctr">
              <a:solidFill>
                <a:srgbClr val="FF0000"/>
              </a:solidFill>
              <a:round/>
              <a:headEnd/>
              <a:tailEnd/>
            </a:ln>
          </p:spPr>
        </p:cxnSp>
        <p:cxnSp>
          <p:nvCxnSpPr>
            <p:cNvPr id="492" name="Straight Connector 112"/>
            <p:cNvCxnSpPr>
              <a:cxnSpLocks noChangeShapeType="1"/>
            </p:cNvCxnSpPr>
            <p:nvPr/>
          </p:nvCxnSpPr>
          <p:spPr bwMode="auto">
            <a:xfrm>
              <a:off x="3027656" y="6352157"/>
              <a:ext cx="5694" cy="54445"/>
            </a:xfrm>
            <a:prstGeom prst="line">
              <a:avLst/>
            </a:prstGeom>
            <a:solidFill>
              <a:schemeClr val="bg1">
                <a:lumMod val="50000"/>
              </a:schemeClr>
            </a:solidFill>
            <a:ln w="19050" algn="ctr">
              <a:solidFill>
                <a:srgbClr val="FF0000"/>
              </a:solidFill>
              <a:round/>
              <a:headEnd/>
              <a:tailEnd/>
            </a:ln>
          </p:spPr>
        </p:cxnSp>
        <p:cxnSp>
          <p:nvCxnSpPr>
            <p:cNvPr id="493" name="Straight Connector 112"/>
            <p:cNvCxnSpPr>
              <a:cxnSpLocks noChangeShapeType="1"/>
            </p:cNvCxnSpPr>
            <p:nvPr/>
          </p:nvCxnSpPr>
          <p:spPr bwMode="auto">
            <a:xfrm>
              <a:off x="2999620" y="6359738"/>
              <a:ext cx="5694" cy="54445"/>
            </a:xfrm>
            <a:prstGeom prst="line">
              <a:avLst/>
            </a:prstGeom>
            <a:solidFill>
              <a:schemeClr val="bg1">
                <a:lumMod val="50000"/>
              </a:schemeClr>
            </a:solidFill>
            <a:ln w="19050" algn="ctr">
              <a:solidFill>
                <a:srgbClr val="FF0000"/>
              </a:solidFill>
              <a:round/>
              <a:headEnd/>
              <a:tailEnd/>
            </a:ln>
          </p:spPr>
        </p:cxnSp>
      </p:grpSp>
      <p:grpSp>
        <p:nvGrpSpPr>
          <p:cNvPr id="448" name="Group 447">
            <a:extLst>
              <a:ext uri="{FF2B5EF4-FFF2-40B4-BE49-F238E27FC236}">
                <a16:creationId xmlns:a16="http://schemas.microsoft.com/office/drawing/2014/main" id="{B33ABA01-7650-5B60-5CF1-FAA76994F629}"/>
              </a:ext>
            </a:extLst>
          </p:cNvPr>
          <p:cNvGrpSpPr/>
          <p:nvPr/>
        </p:nvGrpSpPr>
        <p:grpSpPr>
          <a:xfrm>
            <a:off x="8298689" y="3358807"/>
            <a:ext cx="3759745" cy="1236261"/>
            <a:chOff x="6340743" y="3541595"/>
            <a:chExt cx="3759745" cy="1236261"/>
          </a:xfrm>
        </p:grpSpPr>
        <p:grpSp>
          <p:nvGrpSpPr>
            <p:cNvPr id="41" name="Group 52"/>
            <p:cNvGrpSpPr/>
            <p:nvPr/>
          </p:nvGrpSpPr>
          <p:grpSpPr>
            <a:xfrm rot="21070270">
              <a:off x="9813892" y="3707594"/>
              <a:ext cx="276921" cy="105419"/>
              <a:chOff x="3010020" y="1447800"/>
              <a:chExt cx="323269" cy="108499"/>
            </a:xfrm>
          </p:grpSpPr>
          <p:cxnSp>
            <p:nvCxnSpPr>
              <p:cNvPr id="300" name="Straight Connector 111"/>
              <p:cNvCxnSpPr>
                <a:cxnSpLocks noChangeShapeType="1"/>
              </p:cNvCxnSpPr>
              <p:nvPr/>
            </p:nvCxnSpPr>
            <p:spPr bwMode="auto">
              <a:xfrm rot="5400000">
                <a:off x="2957238" y="1500582"/>
                <a:ext cx="107033" cy="1469"/>
              </a:xfrm>
              <a:prstGeom prst="line">
                <a:avLst/>
              </a:prstGeom>
              <a:noFill/>
              <a:ln w="12700" algn="ctr">
                <a:solidFill>
                  <a:schemeClr val="accent1">
                    <a:lumMod val="75000"/>
                  </a:schemeClr>
                </a:solidFill>
                <a:round/>
                <a:headEnd/>
                <a:tailEnd/>
              </a:ln>
            </p:spPr>
          </p:cxnSp>
          <p:cxnSp>
            <p:nvCxnSpPr>
              <p:cNvPr id="301" name="Straight Connector 112"/>
              <p:cNvCxnSpPr>
                <a:cxnSpLocks noChangeShapeType="1"/>
              </p:cNvCxnSpPr>
              <p:nvPr/>
            </p:nvCxnSpPr>
            <p:spPr bwMode="auto">
              <a:xfrm rot="5400000">
                <a:off x="2993238" y="1499847"/>
                <a:ext cx="107032" cy="2939"/>
              </a:xfrm>
              <a:prstGeom prst="line">
                <a:avLst/>
              </a:prstGeom>
              <a:noFill/>
              <a:ln w="12700" algn="ctr">
                <a:solidFill>
                  <a:schemeClr val="accent1">
                    <a:lumMod val="75000"/>
                  </a:schemeClr>
                </a:solidFill>
                <a:round/>
                <a:headEnd/>
                <a:tailEnd/>
              </a:ln>
            </p:spPr>
          </p:cxnSp>
          <p:cxnSp>
            <p:nvCxnSpPr>
              <p:cNvPr id="302" name="Straight Connector 113"/>
              <p:cNvCxnSpPr>
                <a:cxnSpLocks noChangeShapeType="1"/>
              </p:cNvCxnSpPr>
              <p:nvPr/>
            </p:nvCxnSpPr>
            <p:spPr bwMode="auto">
              <a:xfrm rot="5400000">
                <a:off x="3029238" y="1500581"/>
                <a:ext cx="107032" cy="1470"/>
              </a:xfrm>
              <a:prstGeom prst="line">
                <a:avLst/>
              </a:prstGeom>
              <a:noFill/>
              <a:ln w="12700" algn="ctr">
                <a:solidFill>
                  <a:schemeClr val="accent1">
                    <a:lumMod val="75000"/>
                  </a:schemeClr>
                </a:solidFill>
                <a:round/>
                <a:headEnd/>
                <a:tailEnd/>
              </a:ln>
            </p:spPr>
          </p:cxnSp>
          <p:cxnSp>
            <p:nvCxnSpPr>
              <p:cNvPr id="303" name="Straight Connector 114"/>
              <p:cNvCxnSpPr>
                <a:cxnSpLocks noChangeShapeType="1"/>
              </p:cNvCxnSpPr>
              <p:nvPr/>
            </p:nvCxnSpPr>
            <p:spPr bwMode="auto">
              <a:xfrm rot="5400000">
                <a:off x="3063770" y="1501315"/>
                <a:ext cx="108499" cy="1470"/>
              </a:xfrm>
              <a:prstGeom prst="line">
                <a:avLst/>
              </a:prstGeom>
              <a:noFill/>
              <a:ln w="12700" algn="ctr">
                <a:solidFill>
                  <a:schemeClr val="accent1">
                    <a:lumMod val="75000"/>
                  </a:schemeClr>
                </a:solidFill>
                <a:round/>
                <a:headEnd/>
                <a:tailEnd/>
              </a:ln>
            </p:spPr>
          </p:cxnSp>
          <p:cxnSp>
            <p:nvCxnSpPr>
              <p:cNvPr id="304" name="Straight Connector 115"/>
              <p:cNvCxnSpPr>
                <a:cxnSpLocks noChangeShapeType="1"/>
              </p:cNvCxnSpPr>
              <p:nvPr/>
            </p:nvCxnSpPr>
            <p:spPr bwMode="auto">
              <a:xfrm rot="5400000">
                <a:off x="3101239" y="1500582"/>
                <a:ext cx="107033" cy="1469"/>
              </a:xfrm>
              <a:prstGeom prst="line">
                <a:avLst/>
              </a:prstGeom>
              <a:noFill/>
              <a:ln w="12700" algn="ctr">
                <a:solidFill>
                  <a:schemeClr val="accent1">
                    <a:lumMod val="75000"/>
                  </a:schemeClr>
                </a:solidFill>
                <a:round/>
                <a:headEnd/>
                <a:tailEnd/>
              </a:ln>
            </p:spPr>
          </p:cxnSp>
          <p:cxnSp>
            <p:nvCxnSpPr>
              <p:cNvPr id="305" name="Straight Connector 116"/>
              <p:cNvCxnSpPr>
                <a:cxnSpLocks noChangeShapeType="1"/>
              </p:cNvCxnSpPr>
              <p:nvPr/>
            </p:nvCxnSpPr>
            <p:spPr bwMode="auto">
              <a:xfrm rot="5400000">
                <a:off x="3136505" y="1500582"/>
                <a:ext cx="107033" cy="1469"/>
              </a:xfrm>
              <a:prstGeom prst="line">
                <a:avLst/>
              </a:prstGeom>
              <a:noFill/>
              <a:ln w="12700" algn="ctr">
                <a:solidFill>
                  <a:schemeClr val="accent1">
                    <a:lumMod val="75000"/>
                  </a:schemeClr>
                </a:solidFill>
                <a:round/>
                <a:headEnd/>
                <a:tailEnd/>
              </a:ln>
            </p:spPr>
          </p:cxnSp>
          <p:cxnSp>
            <p:nvCxnSpPr>
              <p:cNvPr id="306" name="Straight Connector 117"/>
              <p:cNvCxnSpPr>
                <a:cxnSpLocks noChangeShapeType="1"/>
              </p:cNvCxnSpPr>
              <p:nvPr/>
            </p:nvCxnSpPr>
            <p:spPr bwMode="auto">
              <a:xfrm rot="5400000">
                <a:off x="3171771" y="1500582"/>
                <a:ext cx="107033" cy="1469"/>
              </a:xfrm>
              <a:prstGeom prst="line">
                <a:avLst/>
              </a:prstGeom>
              <a:noFill/>
              <a:ln w="12700" algn="ctr">
                <a:solidFill>
                  <a:schemeClr val="accent1">
                    <a:lumMod val="75000"/>
                  </a:schemeClr>
                </a:solidFill>
                <a:round/>
                <a:headEnd/>
                <a:tailEnd/>
              </a:ln>
            </p:spPr>
          </p:cxnSp>
          <p:cxnSp>
            <p:nvCxnSpPr>
              <p:cNvPr id="307" name="Straight Connector 118"/>
              <p:cNvCxnSpPr>
                <a:cxnSpLocks noChangeShapeType="1"/>
              </p:cNvCxnSpPr>
              <p:nvPr/>
            </p:nvCxnSpPr>
            <p:spPr bwMode="auto">
              <a:xfrm rot="5400000">
                <a:off x="3208506" y="1500582"/>
                <a:ext cx="107033" cy="1470"/>
              </a:xfrm>
              <a:prstGeom prst="line">
                <a:avLst/>
              </a:prstGeom>
              <a:noFill/>
              <a:ln w="12700" algn="ctr">
                <a:solidFill>
                  <a:schemeClr val="accent1">
                    <a:lumMod val="75000"/>
                  </a:schemeClr>
                </a:solidFill>
                <a:round/>
                <a:headEnd/>
                <a:tailEnd/>
              </a:ln>
            </p:spPr>
          </p:cxnSp>
          <p:cxnSp>
            <p:nvCxnSpPr>
              <p:cNvPr id="308" name="Straight Connector 119"/>
              <p:cNvCxnSpPr>
                <a:cxnSpLocks noChangeShapeType="1"/>
              </p:cNvCxnSpPr>
              <p:nvPr/>
            </p:nvCxnSpPr>
            <p:spPr bwMode="auto">
              <a:xfrm rot="5400000">
                <a:off x="3243038" y="1501315"/>
                <a:ext cx="108499" cy="1470"/>
              </a:xfrm>
              <a:prstGeom prst="line">
                <a:avLst/>
              </a:prstGeom>
              <a:noFill/>
              <a:ln w="12700" algn="ctr">
                <a:solidFill>
                  <a:schemeClr val="accent1">
                    <a:lumMod val="75000"/>
                  </a:schemeClr>
                </a:solidFill>
                <a:round/>
                <a:headEnd/>
                <a:tailEnd/>
              </a:ln>
            </p:spPr>
          </p:cxnSp>
          <p:cxnSp>
            <p:nvCxnSpPr>
              <p:cNvPr id="309" name="Straight Connector 120"/>
              <p:cNvCxnSpPr>
                <a:cxnSpLocks noChangeShapeType="1"/>
              </p:cNvCxnSpPr>
              <p:nvPr/>
            </p:nvCxnSpPr>
            <p:spPr bwMode="auto">
              <a:xfrm rot="5400000">
                <a:off x="3278304" y="1501315"/>
                <a:ext cx="108499" cy="1470"/>
              </a:xfrm>
              <a:prstGeom prst="line">
                <a:avLst/>
              </a:prstGeom>
              <a:noFill/>
              <a:ln w="12700" algn="ctr">
                <a:solidFill>
                  <a:schemeClr val="accent1">
                    <a:lumMod val="75000"/>
                  </a:schemeClr>
                </a:solidFill>
                <a:round/>
                <a:headEnd/>
                <a:tailEnd/>
              </a:ln>
            </p:spPr>
          </p:cxnSp>
        </p:grpSp>
        <p:grpSp>
          <p:nvGrpSpPr>
            <p:cNvPr id="50" name="Group 53"/>
            <p:cNvGrpSpPr/>
            <p:nvPr/>
          </p:nvGrpSpPr>
          <p:grpSpPr>
            <a:xfrm rot="320971">
              <a:off x="9508655" y="3691591"/>
              <a:ext cx="276921" cy="105419"/>
              <a:chOff x="3010020" y="1447800"/>
              <a:chExt cx="323269" cy="108499"/>
            </a:xfrm>
          </p:grpSpPr>
          <p:cxnSp>
            <p:nvCxnSpPr>
              <p:cNvPr id="290" name="Straight Connector 111"/>
              <p:cNvCxnSpPr>
                <a:cxnSpLocks noChangeShapeType="1"/>
              </p:cNvCxnSpPr>
              <p:nvPr/>
            </p:nvCxnSpPr>
            <p:spPr bwMode="auto">
              <a:xfrm rot="5400000">
                <a:off x="2957238" y="1500582"/>
                <a:ext cx="107033" cy="1469"/>
              </a:xfrm>
              <a:prstGeom prst="line">
                <a:avLst/>
              </a:prstGeom>
              <a:noFill/>
              <a:ln w="12700" algn="ctr">
                <a:solidFill>
                  <a:schemeClr val="accent1">
                    <a:lumMod val="75000"/>
                  </a:schemeClr>
                </a:solidFill>
                <a:round/>
                <a:headEnd/>
                <a:tailEnd/>
              </a:ln>
            </p:spPr>
          </p:cxnSp>
          <p:cxnSp>
            <p:nvCxnSpPr>
              <p:cNvPr id="291" name="Straight Connector 112"/>
              <p:cNvCxnSpPr>
                <a:cxnSpLocks noChangeShapeType="1"/>
              </p:cNvCxnSpPr>
              <p:nvPr/>
            </p:nvCxnSpPr>
            <p:spPr bwMode="auto">
              <a:xfrm rot="5400000">
                <a:off x="2993238" y="1499847"/>
                <a:ext cx="107032" cy="2939"/>
              </a:xfrm>
              <a:prstGeom prst="line">
                <a:avLst/>
              </a:prstGeom>
              <a:noFill/>
              <a:ln w="12700" algn="ctr">
                <a:solidFill>
                  <a:schemeClr val="accent1">
                    <a:lumMod val="75000"/>
                  </a:schemeClr>
                </a:solidFill>
                <a:round/>
                <a:headEnd/>
                <a:tailEnd/>
              </a:ln>
            </p:spPr>
          </p:cxnSp>
          <p:cxnSp>
            <p:nvCxnSpPr>
              <p:cNvPr id="292" name="Straight Connector 113"/>
              <p:cNvCxnSpPr>
                <a:cxnSpLocks noChangeShapeType="1"/>
              </p:cNvCxnSpPr>
              <p:nvPr/>
            </p:nvCxnSpPr>
            <p:spPr bwMode="auto">
              <a:xfrm rot="5400000">
                <a:off x="3029238" y="1500581"/>
                <a:ext cx="107032" cy="1470"/>
              </a:xfrm>
              <a:prstGeom prst="line">
                <a:avLst/>
              </a:prstGeom>
              <a:noFill/>
              <a:ln w="12700" algn="ctr">
                <a:solidFill>
                  <a:schemeClr val="accent1">
                    <a:lumMod val="75000"/>
                  </a:schemeClr>
                </a:solidFill>
                <a:round/>
                <a:headEnd/>
                <a:tailEnd/>
              </a:ln>
            </p:spPr>
          </p:cxnSp>
          <p:cxnSp>
            <p:nvCxnSpPr>
              <p:cNvPr id="293" name="Straight Connector 114"/>
              <p:cNvCxnSpPr>
                <a:cxnSpLocks noChangeShapeType="1"/>
              </p:cNvCxnSpPr>
              <p:nvPr/>
            </p:nvCxnSpPr>
            <p:spPr bwMode="auto">
              <a:xfrm rot="5400000">
                <a:off x="3063770" y="1501315"/>
                <a:ext cx="108499" cy="1470"/>
              </a:xfrm>
              <a:prstGeom prst="line">
                <a:avLst/>
              </a:prstGeom>
              <a:noFill/>
              <a:ln w="12700" algn="ctr">
                <a:solidFill>
                  <a:schemeClr val="accent1">
                    <a:lumMod val="75000"/>
                  </a:schemeClr>
                </a:solidFill>
                <a:round/>
                <a:headEnd/>
                <a:tailEnd/>
              </a:ln>
            </p:spPr>
          </p:cxnSp>
          <p:cxnSp>
            <p:nvCxnSpPr>
              <p:cNvPr id="294" name="Straight Connector 115"/>
              <p:cNvCxnSpPr>
                <a:cxnSpLocks noChangeShapeType="1"/>
              </p:cNvCxnSpPr>
              <p:nvPr/>
            </p:nvCxnSpPr>
            <p:spPr bwMode="auto">
              <a:xfrm rot="5400000">
                <a:off x="3101239" y="1500582"/>
                <a:ext cx="107033" cy="1469"/>
              </a:xfrm>
              <a:prstGeom prst="line">
                <a:avLst/>
              </a:prstGeom>
              <a:noFill/>
              <a:ln w="12700" algn="ctr">
                <a:solidFill>
                  <a:schemeClr val="accent1">
                    <a:lumMod val="75000"/>
                  </a:schemeClr>
                </a:solidFill>
                <a:round/>
                <a:headEnd/>
                <a:tailEnd/>
              </a:ln>
            </p:spPr>
          </p:cxnSp>
          <p:cxnSp>
            <p:nvCxnSpPr>
              <p:cNvPr id="295" name="Straight Connector 116"/>
              <p:cNvCxnSpPr>
                <a:cxnSpLocks noChangeShapeType="1"/>
              </p:cNvCxnSpPr>
              <p:nvPr/>
            </p:nvCxnSpPr>
            <p:spPr bwMode="auto">
              <a:xfrm rot="5400000">
                <a:off x="3136505" y="1500582"/>
                <a:ext cx="107033" cy="1469"/>
              </a:xfrm>
              <a:prstGeom prst="line">
                <a:avLst/>
              </a:prstGeom>
              <a:noFill/>
              <a:ln w="12700" algn="ctr">
                <a:solidFill>
                  <a:schemeClr val="accent1">
                    <a:lumMod val="75000"/>
                  </a:schemeClr>
                </a:solidFill>
                <a:round/>
                <a:headEnd/>
                <a:tailEnd/>
              </a:ln>
            </p:spPr>
          </p:cxnSp>
          <p:cxnSp>
            <p:nvCxnSpPr>
              <p:cNvPr id="296" name="Straight Connector 117"/>
              <p:cNvCxnSpPr>
                <a:cxnSpLocks noChangeShapeType="1"/>
              </p:cNvCxnSpPr>
              <p:nvPr/>
            </p:nvCxnSpPr>
            <p:spPr bwMode="auto">
              <a:xfrm rot="5400000">
                <a:off x="3171771" y="1500582"/>
                <a:ext cx="107033" cy="1469"/>
              </a:xfrm>
              <a:prstGeom prst="line">
                <a:avLst/>
              </a:prstGeom>
              <a:noFill/>
              <a:ln w="12700" algn="ctr">
                <a:solidFill>
                  <a:schemeClr val="accent1">
                    <a:lumMod val="75000"/>
                  </a:schemeClr>
                </a:solidFill>
                <a:round/>
                <a:headEnd/>
                <a:tailEnd/>
              </a:ln>
            </p:spPr>
          </p:cxnSp>
          <p:cxnSp>
            <p:nvCxnSpPr>
              <p:cNvPr id="297" name="Straight Connector 118"/>
              <p:cNvCxnSpPr>
                <a:cxnSpLocks noChangeShapeType="1"/>
              </p:cNvCxnSpPr>
              <p:nvPr/>
            </p:nvCxnSpPr>
            <p:spPr bwMode="auto">
              <a:xfrm rot="5400000">
                <a:off x="3208506" y="1500582"/>
                <a:ext cx="107033" cy="1470"/>
              </a:xfrm>
              <a:prstGeom prst="line">
                <a:avLst/>
              </a:prstGeom>
              <a:noFill/>
              <a:ln w="12700" algn="ctr">
                <a:solidFill>
                  <a:schemeClr val="accent1">
                    <a:lumMod val="75000"/>
                  </a:schemeClr>
                </a:solidFill>
                <a:round/>
                <a:headEnd/>
                <a:tailEnd/>
              </a:ln>
            </p:spPr>
          </p:cxnSp>
          <p:cxnSp>
            <p:nvCxnSpPr>
              <p:cNvPr id="298" name="Straight Connector 119"/>
              <p:cNvCxnSpPr>
                <a:cxnSpLocks noChangeShapeType="1"/>
              </p:cNvCxnSpPr>
              <p:nvPr/>
            </p:nvCxnSpPr>
            <p:spPr bwMode="auto">
              <a:xfrm rot="5400000">
                <a:off x="3243038" y="1501315"/>
                <a:ext cx="108499" cy="1470"/>
              </a:xfrm>
              <a:prstGeom prst="line">
                <a:avLst/>
              </a:prstGeom>
              <a:noFill/>
              <a:ln w="12700" algn="ctr">
                <a:solidFill>
                  <a:schemeClr val="accent1">
                    <a:lumMod val="75000"/>
                  </a:schemeClr>
                </a:solidFill>
                <a:round/>
                <a:headEnd/>
                <a:tailEnd/>
              </a:ln>
            </p:spPr>
          </p:cxnSp>
          <p:cxnSp>
            <p:nvCxnSpPr>
              <p:cNvPr id="299" name="Straight Connector 120"/>
              <p:cNvCxnSpPr>
                <a:cxnSpLocks noChangeShapeType="1"/>
              </p:cNvCxnSpPr>
              <p:nvPr/>
            </p:nvCxnSpPr>
            <p:spPr bwMode="auto">
              <a:xfrm rot="5400000">
                <a:off x="3278304" y="1501315"/>
                <a:ext cx="108499" cy="1470"/>
              </a:xfrm>
              <a:prstGeom prst="line">
                <a:avLst/>
              </a:prstGeom>
              <a:noFill/>
              <a:ln w="12700" algn="ctr">
                <a:solidFill>
                  <a:schemeClr val="accent1">
                    <a:lumMod val="75000"/>
                  </a:schemeClr>
                </a:solidFill>
                <a:round/>
                <a:headEnd/>
                <a:tailEnd/>
              </a:ln>
            </p:spPr>
          </p:cxnSp>
        </p:grpSp>
        <p:grpSp>
          <p:nvGrpSpPr>
            <p:cNvPr id="53" name="Group 54"/>
            <p:cNvGrpSpPr/>
            <p:nvPr/>
          </p:nvGrpSpPr>
          <p:grpSpPr>
            <a:xfrm rot="21059976">
              <a:off x="9212856" y="3669523"/>
              <a:ext cx="276921" cy="105419"/>
              <a:chOff x="3010020" y="1447800"/>
              <a:chExt cx="323269" cy="108499"/>
            </a:xfrm>
          </p:grpSpPr>
          <p:cxnSp>
            <p:nvCxnSpPr>
              <p:cNvPr id="280" name="Straight Connector 111"/>
              <p:cNvCxnSpPr>
                <a:cxnSpLocks noChangeShapeType="1"/>
              </p:cNvCxnSpPr>
              <p:nvPr/>
            </p:nvCxnSpPr>
            <p:spPr bwMode="auto">
              <a:xfrm rot="5400000">
                <a:off x="2957238" y="1500582"/>
                <a:ext cx="107033" cy="1469"/>
              </a:xfrm>
              <a:prstGeom prst="line">
                <a:avLst/>
              </a:prstGeom>
              <a:noFill/>
              <a:ln w="12700" algn="ctr">
                <a:solidFill>
                  <a:schemeClr val="accent1">
                    <a:lumMod val="75000"/>
                  </a:schemeClr>
                </a:solidFill>
                <a:round/>
                <a:headEnd/>
                <a:tailEnd/>
              </a:ln>
            </p:spPr>
          </p:cxnSp>
          <p:cxnSp>
            <p:nvCxnSpPr>
              <p:cNvPr id="281" name="Straight Connector 112"/>
              <p:cNvCxnSpPr>
                <a:cxnSpLocks noChangeShapeType="1"/>
              </p:cNvCxnSpPr>
              <p:nvPr/>
            </p:nvCxnSpPr>
            <p:spPr bwMode="auto">
              <a:xfrm rot="5400000">
                <a:off x="2993238" y="1499847"/>
                <a:ext cx="107032" cy="2939"/>
              </a:xfrm>
              <a:prstGeom prst="line">
                <a:avLst/>
              </a:prstGeom>
              <a:noFill/>
              <a:ln w="12700" algn="ctr">
                <a:solidFill>
                  <a:schemeClr val="accent1">
                    <a:lumMod val="75000"/>
                  </a:schemeClr>
                </a:solidFill>
                <a:round/>
                <a:headEnd/>
                <a:tailEnd/>
              </a:ln>
            </p:spPr>
          </p:cxnSp>
          <p:cxnSp>
            <p:nvCxnSpPr>
              <p:cNvPr id="282" name="Straight Connector 113"/>
              <p:cNvCxnSpPr>
                <a:cxnSpLocks noChangeShapeType="1"/>
              </p:cNvCxnSpPr>
              <p:nvPr/>
            </p:nvCxnSpPr>
            <p:spPr bwMode="auto">
              <a:xfrm rot="5400000">
                <a:off x="3029238" y="1500581"/>
                <a:ext cx="107032" cy="1470"/>
              </a:xfrm>
              <a:prstGeom prst="line">
                <a:avLst/>
              </a:prstGeom>
              <a:noFill/>
              <a:ln w="12700" algn="ctr">
                <a:solidFill>
                  <a:schemeClr val="accent1">
                    <a:lumMod val="75000"/>
                  </a:schemeClr>
                </a:solidFill>
                <a:round/>
                <a:headEnd/>
                <a:tailEnd/>
              </a:ln>
            </p:spPr>
          </p:cxnSp>
          <p:cxnSp>
            <p:nvCxnSpPr>
              <p:cNvPr id="283" name="Straight Connector 114"/>
              <p:cNvCxnSpPr>
                <a:cxnSpLocks noChangeShapeType="1"/>
              </p:cNvCxnSpPr>
              <p:nvPr/>
            </p:nvCxnSpPr>
            <p:spPr bwMode="auto">
              <a:xfrm rot="5400000">
                <a:off x="3063770" y="1501315"/>
                <a:ext cx="108499" cy="1470"/>
              </a:xfrm>
              <a:prstGeom prst="line">
                <a:avLst/>
              </a:prstGeom>
              <a:noFill/>
              <a:ln w="12700" algn="ctr">
                <a:solidFill>
                  <a:schemeClr val="accent1">
                    <a:lumMod val="75000"/>
                  </a:schemeClr>
                </a:solidFill>
                <a:round/>
                <a:headEnd/>
                <a:tailEnd/>
              </a:ln>
            </p:spPr>
          </p:cxnSp>
          <p:cxnSp>
            <p:nvCxnSpPr>
              <p:cNvPr id="284" name="Straight Connector 115"/>
              <p:cNvCxnSpPr>
                <a:cxnSpLocks noChangeShapeType="1"/>
              </p:cNvCxnSpPr>
              <p:nvPr/>
            </p:nvCxnSpPr>
            <p:spPr bwMode="auto">
              <a:xfrm rot="5400000">
                <a:off x="3101239" y="1500582"/>
                <a:ext cx="107033" cy="1469"/>
              </a:xfrm>
              <a:prstGeom prst="line">
                <a:avLst/>
              </a:prstGeom>
              <a:noFill/>
              <a:ln w="12700" algn="ctr">
                <a:solidFill>
                  <a:schemeClr val="accent1">
                    <a:lumMod val="75000"/>
                  </a:schemeClr>
                </a:solidFill>
                <a:round/>
                <a:headEnd/>
                <a:tailEnd/>
              </a:ln>
            </p:spPr>
          </p:cxnSp>
          <p:cxnSp>
            <p:nvCxnSpPr>
              <p:cNvPr id="285" name="Straight Connector 116"/>
              <p:cNvCxnSpPr>
                <a:cxnSpLocks noChangeShapeType="1"/>
              </p:cNvCxnSpPr>
              <p:nvPr/>
            </p:nvCxnSpPr>
            <p:spPr bwMode="auto">
              <a:xfrm rot="5400000">
                <a:off x="3136505" y="1500582"/>
                <a:ext cx="107033" cy="1469"/>
              </a:xfrm>
              <a:prstGeom prst="line">
                <a:avLst/>
              </a:prstGeom>
              <a:noFill/>
              <a:ln w="12700" algn="ctr">
                <a:solidFill>
                  <a:schemeClr val="accent1">
                    <a:lumMod val="75000"/>
                  </a:schemeClr>
                </a:solidFill>
                <a:round/>
                <a:headEnd/>
                <a:tailEnd/>
              </a:ln>
            </p:spPr>
          </p:cxnSp>
          <p:cxnSp>
            <p:nvCxnSpPr>
              <p:cNvPr id="286" name="Straight Connector 117"/>
              <p:cNvCxnSpPr>
                <a:cxnSpLocks noChangeShapeType="1"/>
              </p:cNvCxnSpPr>
              <p:nvPr/>
            </p:nvCxnSpPr>
            <p:spPr bwMode="auto">
              <a:xfrm rot="5400000">
                <a:off x="3171771" y="1500582"/>
                <a:ext cx="107033" cy="1469"/>
              </a:xfrm>
              <a:prstGeom prst="line">
                <a:avLst/>
              </a:prstGeom>
              <a:noFill/>
              <a:ln w="12700" algn="ctr">
                <a:solidFill>
                  <a:schemeClr val="accent1">
                    <a:lumMod val="75000"/>
                  </a:schemeClr>
                </a:solidFill>
                <a:round/>
                <a:headEnd/>
                <a:tailEnd/>
              </a:ln>
            </p:spPr>
          </p:cxnSp>
          <p:cxnSp>
            <p:nvCxnSpPr>
              <p:cNvPr id="287" name="Straight Connector 118"/>
              <p:cNvCxnSpPr>
                <a:cxnSpLocks noChangeShapeType="1"/>
              </p:cNvCxnSpPr>
              <p:nvPr/>
            </p:nvCxnSpPr>
            <p:spPr bwMode="auto">
              <a:xfrm rot="5400000">
                <a:off x="3208506" y="1500582"/>
                <a:ext cx="107033" cy="1470"/>
              </a:xfrm>
              <a:prstGeom prst="line">
                <a:avLst/>
              </a:prstGeom>
              <a:noFill/>
              <a:ln w="12700" algn="ctr">
                <a:solidFill>
                  <a:schemeClr val="accent1">
                    <a:lumMod val="75000"/>
                  </a:schemeClr>
                </a:solidFill>
                <a:round/>
                <a:headEnd/>
                <a:tailEnd/>
              </a:ln>
            </p:spPr>
          </p:cxnSp>
          <p:cxnSp>
            <p:nvCxnSpPr>
              <p:cNvPr id="288" name="Straight Connector 119"/>
              <p:cNvCxnSpPr>
                <a:cxnSpLocks noChangeShapeType="1"/>
              </p:cNvCxnSpPr>
              <p:nvPr/>
            </p:nvCxnSpPr>
            <p:spPr bwMode="auto">
              <a:xfrm rot="5400000">
                <a:off x="3243038" y="1501315"/>
                <a:ext cx="108499" cy="1470"/>
              </a:xfrm>
              <a:prstGeom prst="line">
                <a:avLst/>
              </a:prstGeom>
              <a:noFill/>
              <a:ln w="12700" algn="ctr">
                <a:solidFill>
                  <a:schemeClr val="accent1">
                    <a:lumMod val="75000"/>
                  </a:schemeClr>
                </a:solidFill>
                <a:round/>
                <a:headEnd/>
                <a:tailEnd/>
              </a:ln>
            </p:spPr>
          </p:cxnSp>
          <p:cxnSp>
            <p:nvCxnSpPr>
              <p:cNvPr id="289" name="Straight Connector 120"/>
              <p:cNvCxnSpPr>
                <a:cxnSpLocks noChangeShapeType="1"/>
              </p:cNvCxnSpPr>
              <p:nvPr/>
            </p:nvCxnSpPr>
            <p:spPr bwMode="auto">
              <a:xfrm rot="5400000">
                <a:off x="3278304" y="1501315"/>
                <a:ext cx="108499" cy="1470"/>
              </a:xfrm>
              <a:prstGeom prst="line">
                <a:avLst/>
              </a:prstGeom>
              <a:noFill/>
              <a:ln w="12700" algn="ctr">
                <a:solidFill>
                  <a:schemeClr val="accent1">
                    <a:lumMod val="75000"/>
                  </a:schemeClr>
                </a:solidFill>
                <a:round/>
                <a:headEnd/>
                <a:tailEnd/>
              </a:ln>
            </p:spPr>
          </p:cxnSp>
        </p:grpSp>
        <p:sp>
          <p:nvSpPr>
            <p:cNvPr id="60" name="Freeform 13"/>
            <p:cNvSpPr>
              <a:spLocks/>
            </p:cNvSpPr>
            <p:nvPr/>
          </p:nvSpPr>
          <p:spPr bwMode="auto">
            <a:xfrm>
              <a:off x="8215591" y="3630048"/>
              <a:ext cx="1884897" cy="63038"/>
            </a:xfrm>
            <a:custGeom>
              <a:avLst/>
              <a:gdLst>
                <a:gd name="T0" fmla="*/ 0 w 939"/>
                <a:gd name="T1" fmla="*/ 2147483647 h 41"/>
                <a:gd name="T2" fmla="*/ 2147483647 w 939"/>
                <a:gd name="T3" fmla="*/ 2147483647 h 41"/>
                <a:gd name="T4" fmla="*/ 2147483647 w 939"/>
                <a:gd name="T5" fmla="*/ 2147483647 h 41"/>
                <a:gd name="T6" fmla="*/ 2147483647 w 939"/>
                <a:gd name="T7" fmla="*/ 0 h 41"/>
                <a:gd name="T8" fmla="*/ 2147483647 w 939"/>
                <a:gd name="T9" fmla="*/ 2147483647 h 41"/>
                <a:gd name="T10" fmla="*/ 2147483647 w 939"/>
                <a:gd name="T11" fmla="*/ 2147483647 h 41"/>
                <a:gd name="T12" fmla="*/ 2147483647 w 939"/>
                <a:gd name="T13" fmla="*/ 2147483647 h 41"/>
                <a:gd name="T14" fmla="*/ 0 60000 65536"/>
                <a:gd name="T15" fmla="*/ 0 60000 65536"/>
                <a:gd name="T16" fmla="*/ 0 60000 65536"/>
                <a:gd name="T17" fmla="*/ 0 60000 65536"/>
                <a:gd name="T18" fmla="*/ 0 60000 65536"/>
                <a:gd name="T19" fmla="*/ 0 60000 65536"/>
                <a:gd name="T20" fmla="*/ 0 60000 65536"/>
                <a:gd name="T21" fmla="*/ 0 w 939"/>
                <a:gd name="T22" fmla="*/ 0 h 41"/>
                <a:gd name="T23" fmla="*/ 939 w 939"/>
                <a:gd name="T24" fmla="*/ 41 h 41"/>
                <a:gd name="connsiteX0" fmla="*/ 0 w 9031"/>
                <a:gd name="connsiteY0" fmla="*/ 7317 h 9180"/>
                <a:gd name="connsiteX1" fmla="*/ 1789 w 9031"/>
                <a:gd name="connsiteY1" fmla="*/ 4634 h 9180"/>
                <a:gd name="connsiteX2" fmla="*/ 3568 w 9031"/>
                <a:gd name="connsiteY2" fmla="*/ 9024 h 9180"/>
                <a:gd name="connsiteX3" fmla="*/ 5250 w 9031"/>
                <a:gd name="connsiteY3" fmla="*/ 0 h 9180"/>
                <a:gd name="connsiteX4" fmla="*/ 7306 w 9031"/>
                <a:gd name="connsiteY4" fmla="*/ 9024 h 9180"/>
                <a:gd name="connsiteX5" fmla="*/ 9031 w 9031"/>
                <a:gd name="connsiteY5" fmla="*/ 5610 h 9180"/>
                <a:gd name="connsiteX0" fmla="*/ 0 w 11336"/>
                <a:gd name="connsiteY0" fmla="*/ 10095 h 10095"/>
                <a:gd name="connsiteX1" fmla="*/ 3317 w 11336"/>
                <a:gd name="connsiteY1" fmla="*/ 5048 h 10095"/>
                <a:gd name="connsiteX2" fmla="*/ 5287 w 11336"/>
                <a:gd name="connsiteY2" fmla="*/ 9830 h 10095"/>
                <a:gd name="connsiteX3" fmla="*/ 7149 w 11336"/>
                <a:gd name="connsiteY3" fmla="*/ 0 h 10095"/>
                <a:gd name="connsiteX4" fmla="*/ 9426 w 11336"/>
                <a:gd name="connsiteY4" fmla="*/ 9830 h 10095"/>
                <a:gd name="connsiteX5" fmla="*/ 11336 w 11336"/>
                <a:gd name="connsiteY5" fmla="*/ 6111 h 10095"/>
                <a:gd name="connsiteX0" fmla="*/ 0 w 11336"/>
                <a:gd name="connsiteY0" fmla="*/ 10095 h 10095"/>
                <a:gd name="connsiteX1" fmla="*/ 1579 w 11336"/>
                <a:gd name="connsiteY1" fmla="*/ 4008 h 10095"/>
                <a:gd name="connsiteX2" fmla="*/ 3317 w 11336"/>
                <a:gd name="connsiteY2" fmla="*/ 5048 h 10095"/>
                <a:gd name="connsiteX3" fmla="*/ 5287 w 11336"/>
                <a:gd name="connsiteY3" fmla="*/ 9830 h 10095"/>
                <a:gd name="connsiteX4" fmla="*/ 7149 w 11336"/>
                <a:gd name="connsiteY4" fmla="*/ 0 h 10095"/>
                <a:gd name="connsiteX5" fmla="*/ 9426 w 11336"/>
                <a:gd name="connsiteY5" fmla="*/ 9830 h 10095"/>
                <a:gd name="connsiteX6" fmla="*/ 11336 w 11336"/>
                <a:gd name="connsiteY6" fmla="*/ 6111 h 1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36" h="10095">
                  <a:moveTo>
                    <a:pt x="0" y="10095"/>
                  </a:moveTo>
                  <a:cubicBezTo>
                    <a:pt x="263" y="9081"/>
                    <a:pt x="1026" y="4849"/>
                    <a:pt x="1579" y="4008"/>
                  </a:cubicBezTo>
                  <a:cubicBezTo>
                    <a:pt x="2132" y="3167"/>
                    <a:pt x="2699" y="4078"/>
                    <a:pt x="3317" y="5048"/>
                  </a:cubicBezTo>
                  <a:cubicBezTo>
                    <a:pt x="3935" y="6018"/>
                    <a:pt x="4650" y="10627"/>
                    <a:pt x="5287" y="9830"/>
                  </a:cubicBezTo>
                  <a:cubicBezTo>
                    <a:pt x="5924" y="9034"/>
                    <a:pt x="6466" y="0"/>
                    <a:pt x="7149" y="0"/>
                  </a:cubicBezTo>
                  <a:cubicBezTo>
                    <a:pt x="7834" y="0"/>
                    <a:pt x="8729" y="8768"/>
                    <a:pt x="9426" y="9830"/>
                  </a:cubicBezTo>
                  <a:cubicBezTo>
                    <a:pt x="10121" y="10893"/>
                    <a:pt x="10841" y="6643"/>
                    <a:pt x="11336" y="6111"/>
                  </a:cubicBezTo>
                </a:path>
              </a:pathLst>
            </a:custGeom>
            <a:noFill/>
            <a:ln w="38100">
              <a:solidFill>
                <a:schemeClr val="tx2"/>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61" name="Text Box 21"/>
            <p:cNvSpPr txBox="1">
              <a:spLocks noChangeArrowheads="1"/>
            </p:cNvSpPr>
            <p:nvPr/>
          </p:nvSpPr>
          <p:spPr bwMode="auto">
            <a:xfrm>
              <a:off x="6340743" y="3769614"/>
              <a:ext cx="1005665" cy="242219"/>
            </a:xfrm>
            <a:prstGeom prst="rect">
              <a:avLst/>
            </a:prstGeom>
            <a:noFill/>
            <a:ln w="9525">
              <a:noFill/>
              <a:miter lim="800000"/>
              <a:headEnd/>
              <a:tailEnd/>
            </a:ln>
          </p:spPr>
          <p:txBody>
            <a:bodyPr wrap="none" lIns="64008" tIns="32004" rIns="64008" bIns="32004">
              <a:noAutofit/>
            </a:bodyPr>
            <a:lstStyle/>
            <a:p>
              <a:pPr defTabSz="639731" fontAlgn="base">
                <a:spcBef>
                  <a:spcPct val="0"/>
                </a:spcBef>
                <a:spcAft>
                  <a:spcPct val="0"/>
                </a:spcAft>
                <a:defRPr/>
              </a:pPr>
              <a:r>
                <a:rPr lang="en-US" sz="1400" b="1" kern="0" dirty="0">
                  <a:latin typeface="Helvetica"/>
                  <a:cs typeface="Helvetica"/>
                </a:rPr>
                <a:t>5’ </a:t>
              </a:r>
              <a:r>
                <a:rPr lang="en-US" sz="1400" b="1" kern="0" dirty="0">
                  <a:latin typeface="Arial" pitchFamily="34" charset="0"/>
                  <a:cs typeface="Arial" pitchFamily="34" charset="0"/>
                </a:rPr>
                <a:t>degradation</a:t>
              </a:r>
            </a:p>
          </p:txBody>
        </p:sp>
        <p:sp>
          <p:nvSpPr>
            <p:cNvPr id="67" name="Curved Down Arrow 66"/>
            <p:cNvSpPr/>
            <p:nvPr/>
          </p:nvSpPr>
          <p:spPr>
            <a:xfrm>
              <a:off x="7871767" y="4430817"/>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68" name="Curved Down Arrow 67"/>
            <p:cNvSpPr/>
            <p:nvPr/>
          </p:nvSpPr>
          <p:spPr>
            <a:xfrm>
              <a:off x="8258079" y="4430817"/>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69" name="Curved Down Arrow 68"/>
            <p:cNvSpPr/>
            <p:nvPr/>
          </p:nvSpPr>
          <p:spPr>
            <a:xfrm>
              <a:off x="8613555" y="4430817"/>
              <a:ext cx="375502" cy="194110"/>
            </a:xfrm>
            <a:prstGeom prst="curvedDownArrow">
              <a:avLst>
                <a:gd name="adj1" fmla="val 42131"/>
                <a:gd name="adj2" fmla="val 96563"/>
                <a:gd name="adj3" fmla="val 38922"/>
              </a:avLst>
            </a:prstGeom>
            <a:solidFill>
              <a:schemeClr val="tx1">
                <a:lumMod val="50000"/>
                <a:lumOff val="50000"/>
              </a:schemeClr>
            </a:solidFill>
            <a:ln w="25400" cap="flat" cmpd="sng" algn="ctr">
              <a:noFill/>
              <a:prstDash val="solid"/>
            </a:ln>
            <a:effectLst/>
          </p:spPr>
          <p:txBody>
            <a:bodyPr rtlCol="0" anchor="ctr">
              <a:noAutofit/>
            </a:bodyPr>
            <a:lstStyle/>
            <a:p>
              <a:pPr algn="ctr" defTabSz="914356" fontAlgn="base">
                <a:spcBef>
                  <a:spcPct val="0"/>
                </a:spcBef>
                <a:spcAft>
                  <a:spcPct val="0"/>
                </a:spcAft>
                <a:defRPr/>
              </a:pPr>
              <a:endParaRPr lang="en-US" sz="1200" b="1" i="1" kern="0" dirty="0">
                <a:latin typeface="Helvetica"/>
                <a:cs typeface="Helvetica"/>
              </a:endParaRPr>
            </a:p>
          </p:txBody>
        </p:sp>
        <p:grpSp>
          <p:nvGrpSpPr>
            <p:cNvPr id="89" name="Group 90"/>
            <p:cNvGrpSpPr/>
            <p:nvPr/>
          </p:nvGrpSpPr>
          <p:grpSpPr>
            <a:xfrm>
              <a:off x="8949057" y="4621336"/>
              <a:ext cx="286554" cy="156520"/>
              <a:chOff x="994475" y="5279438"/>
              <a:chExt cx="204214" cy="98345"/>
            </a:xfrm>
          </p:grpSpPr>
          <p:cxnSp>
            <p:nvCxnSpPr>
              <p:cNvPr id="154" name="Straight Connector 112"/>
              <p:cNvCxnSpPr>
                <a:cxnSpLocks noChangeShapeType="1"/>
              </p:cNvCxnSpPr>
              <p:nvPr/>
            </p:nvCxnSpPr>
            <p:spPr bwMode="auto">
              <a:xfrm>
                <a:off x="1018934" y="5336719"/>
                <a:ext cx="4058" cy="34209"/>
              </a:xfrm>
              <a:prstGeom prst="line">
                <a:avLst/>
              </a:prstGeom>
              <a:grpFill/>
              <a:ln w="12700" algn="ctr">
                <a:solidFill>
                  <a:schemeClr val="accent6">
                    <a:lumMod val="75000"/>
                  </a:schemeClr>
                </a:solidFill>
                <a:round/>
                <a:headEnd/>
                <a:tailEnd/>
              </a:ln>
            </p:spPr>
          </p:cxnSp>
          <p:cxnSp>
            <p:nvCxnSpPr>
              <p:cNvPr id="155" name="Straight Connector 113"/>
              <p:cNvCxnSpPr>
                <a:cxnSpLocks noChangeShapeType="1"/>
              </p:cNvCxnSpPr>
              <p:nvPr/>
            </p:nvCxnSpPr>
            <p:spPr bwMode="auto">
              <a:xfrm rot="4870270">
                <a:off x="1007911" y="5334685"/>
                <a:ext cx="65341" cy="897"/>
              </a:xfrm>
              <a:prstGeom prst="line">
                <a:avLst/>
              </a:prstGeom>
              <a:grpFill/>
              <a:ln w="12700" algn="ctr">
                <a:solidFill>
                  <a:schemeClr val="accent6">
                    <a:lumMod val="75000"/>
                  </a:schemeClr>
                </a:solidFill>
                <a:round/>
                <a:headEnd/>
                <a:tailEnd/>
              </a:ln>
            </p:spPr>
          </p:cxnSp>
          <p:cxnSp>
            <p:nvCxnSpPr>
              <p:cNvPr id="156" name="Straight Connector 114"/>
              <p:cNvCxnSpPr>
                <a:cxnSpLocks noChangeShapeType="1"/>
              </p:cNvCxnSpPr>
              <p:nvPr/>
            </p:nvCxnSpPr>
            <p:spPr bwMode="auto">
              <a:xfrm rot="4870270">
                <a:off x="1028806" y="5331823"/>
                <a:ext cx="66237" cy="897"/>
              </a:xfrm>
              <a:prstGeom prst="line">
                <a:avLst/>
              </a:prstGeom>
              <a:grpFill/>
              <a:ln w="12700" algn="ctr">
                <a:solidFill>
                  <a:schemeClr val="accent6">
                    <a:lumMod val="75000"/>
                  </a:schemeClr>
                </a:solidFill>
                <a:round/>
                <a:headEnd/>
                <a:tailEnd/>
              </a:ln>
            </p:spPr>
          </p:cxnSp>
          <p:cxnSp>
            <p:nvCxnSpPr>
              <p:cNvPr id="157" name="Straight Connector 115"/>
              <p:cNvCxnSpPr>
                <a:cxnSpLocks noChangeShapeType="1"/>
              </p:cNvCxnSpPr>
              <p:nvPr/>
            </p:nvCxnSpPr>
            <p:spPr bwMode="auto">
              <a:xfrm rot="4870270">
                <a:off x="1051346" y="5327939"/>
                <a:ext cx="65342" cy="897"/>
              </a:xfrm>
              <a:prstGeom prst="line">
                <a:avLst/>
              </a:prstGeom>
              <a:grpFill/>
              <a:ln w="12700" algn="ctr">
                <a:solidFill>
                  <a:schemeClr val="accent6">
                    <a:lumMod val="75000"/>
                  </a:schemeClr>
                </a:solidFill>
                <a:round/>
                <a:headEnd/>
                <a:tailEnd/>
              </a:ln>
            </p:spPr>
          </p:cxnSp>
          <p:cxnSp>
            <p:nvCxnSpPr>
              <p:cNvPr id="158" name="Straight Connector 116"/>
              <p:cNvCxnSpPr>
                <a:cxnSpLocks noChangeShapeType="1"/>
              </p:cNvCxnSpPr>
              <p:nvPr/>
            </p:nvCxnSpPr>
            <p:spPr bwMode="auto">
              <a:xfrm rot="4870270">
                <a:off x="1072620" y="5324635"/>
                <a:ext cx="65342" cy="897"/>
              </a:xfrm>
              <a:prstGeom prst="line">
                <a:avLst/>
              </a:prstGeom>
              <a:grpFill/>
              <a:ln w="12700" algn="ctr">
                <a:solidFill>
                  <a:schemeClr val="accent6">
                    <a:lumMod val="75000"/>
                  </a:schemeClr>
                </a:solidFill>
                <a:round/>
                <a:headEnd/>
                <a:tailEnd/>
              </a:ln>
            </p:spPr>
          </p:cxnSp>
          <p:cxnSp>
            <p:nvCxnSpPr>
              <p:cNvPr id="159" name="Straight Connector 117"/>
              <p:cNvCxnSpPr>
                <a:cxnSpLocks noChangeShapeType="1"/>
              </p:cNvCxnSpPr>
              <p:nvPr/>
            </p:nvCxnSpPr>
            <p:spPr bwMode="auto">
              <a:xfrm rot="4870270">
                <a:off x="1093894" y="5321330"/>
                <a:ext cx="65342" cy="897"/>
              </a:xfrm>
              <a:prstGeom prst="line">
                <a:avLst/>
              </a:prstGeom>
              <a:grpFill/>
              <a:ln w="12700" algn="ctr">
                <a:solidFill>
                  <a:schemeClr val="accent6">
                    <a:lumMod val="75000"/>
                  </a:schemeClr>
                </a:solidFill>
                <a:round/>
                <a:headEnd/>
                <a:tailEnd/>
              </a:ln>
            </p:spPr>
          </p:cxnSp>
          <p:cxnSp>
            <p:nvCxnSpPr>
              <p:cNvPr id="160" name="Straight Connector 118"/>
              <p:cNvCxnSpPr>
                <a:cxnSpLocks noChangeShapeType="1"/>
              </p:cNvCxnSpPr>
              <p:nvPr/>
            </p:nvCxnSpPr>
            <p:spPr bwMode="auto">
              <a:xfrm rot="4870270">
                <a:off x="1116055" y="5317888"/>
                <a:ext cx="65342" cy="897"/>
              </a:xfrm>
              <a:prstGeom prst="line">
                <a:avLst/>
              </a:prstGeom>
              <a:grpFill/>
              <a:ln w="12700" algn="ctr">
                <a:solidFill>
                  <a:schemeClr val="accent6">
                    <a:lumMod val="75000"/>
                  </a:schemeClr>
                </a:solidFill>
                <a:round/>
                <a:headEnd/>
                <a:tailEnd/>
              </a:ln>
            </p:spPr>
          </p:cxnSp>
          <p:cxnSp>
            <p:nvCxnSpPr>
              <p:cNvPr id="161" name="Straight Connector 112"/>
              <p:cNvCxnSpPr>
                <a:cxnSpLocks noChangeShapeType="1"/>
              </p:cNvCxnSpPr>
              <p:nvPr/>
            </p:nvCxnSpPr>
            <p:spPr bwMode="auto">
              <a:xfrm>
                <a:off x="998996" y="5341481"/>
                <a:ext cx="4058" cy="34209"/>
              </a:xfrm>
              <a:prstGeom prst="line">
                <a:avLst/>
              </a:prstGeom>
              <a:grpFill/>
              <a:ln w="12700" algn="ctr">
                <a:solidFill>
                  <a:schemeClr val="accent6">
                    <a:lumMod val="75000"/>
                  </a:schemeClr>
                </a:solidFill>
                <a:round/>
                <a:headEnd/>
                <a:tailEnd/>
              </a:ln>
            </p:spPr>
          </p:cxnSp>
          <p:cxnSp>
            <p:nvCxnSpPr>
              <p:cNvPr id="162" name="Straight Connector 161"/>
              <p:cNvCxnSpPr/>
              <p:nvPr/>
            </p:nvCxnSpPr>
            <p:spPr>
              <a:xfrm flipV="1">
                <a:off x="994475" y="5345885"/>
                <a:ext cx="172779" cy="31898"/>
              </a:xfrm>
              <a:prstGeom prst="line">
                <a:avLst/>
              </a:prstGeom>
              <a:grpFill/>
              <a:ln w="12700" algn="ctr">
                <a:solidFill>
                  <a:schemeClr val="accent6">
                    <a:lumMod val="75000"/>
                  </a:schemeClr>
                </a:solidFill>
                <a:round/>
                <a:headEnd/>
                <a:tailEnd/>
              </a:ln>
            </p:spPr>
          </p:cxnSp>
          <p:cxnSp>
            <p:nvCxnSpPr>
              <p:cNvPr id="163" name="Straight Connector 162"/>
              <p:cNvCxnSpPr/>
              <p:nvPr/>
            </p:nvCxnSpPr>
            <p:spPr>
              <a:xfrm flipV="1">
                <a:off x="1025910" y="5279438"/>
                <a:ext cx="172779" cy="31898"/>
              </a:xfrm>
              <a:prstGeom prst="line">
                <a:avLst/>
              </a:prstGeom>
              <a:grpFill/>
              <a:ln w="12700" algn="ctr">
                <a:solidFill>
                  <a:schemeClr val="accent6">
                    <a:lumMod val="75000"/>
                  </a:schemeClr>
                </a:solidFill>
                <a:round/>
                <a:headEnd/>
                <a:tailEnd/>
              </a:ln>
            </p:spPr>
          </p:cxnSp>
          <p:cxnSp>
            <p:nvCxnSpPr>
              <p:cNvPr id="164" name="Straight Connector 112"/>
              <p:cNvCxnSpPr>
                <a:cxnSpLocks noChangeShapeType="1"/>
              </p:cNvCxnSpPr>
              <p:nvPr/>
            </p:nvCxnSpPr>
            <p:spPr bwMode="auto">
              <a:xfrm>
                <a:off x="1185163" y="5279584"/>
                <a:ext cx="4058" cy="34209"/>
              </a:xfrm>
              <a:prstGeom prst="line">
                <a:avLst/>
              </a:prstGeom>
              <a:grpFill/>
              <a:ln w="12700" algn="ctr">
                <a:solidFill>
                  <a:schemeClr val="accent6">
                    <a:lumMod val="75000"/>
                  </a:schemeClr>
                </a:solidFill>
                <a:round/>
                <a:headEnd/>
                <a:tailEnd/>
              </a:ln>
            </p:spPr>
          </p:cxnSp>
          <p:cxnSp>
            <p:nvCxnSpPr>
              <p:cNvPr id="165" name="Straight Connector 112"/>
              <p:cNvCxnSpPr>
                <a:cxnSpLocks noChangeShapeType="1"/>
              </p:cNvCxnSpPr>
              <p:nvPr/>
            </p:nvCxnSpPr>
            <p:spPr bwMode="auto">
              <a:xfrm>
                <a:off x="1165225" y="5284346"/>
                <a:ext cx="4058" cy="34209"/>
              </a:xfrm>
              <a:prstGeom prst="line">
                <a:avLst/>
              </a:prstGeom>
              <a:grpFill/>
              <a:ln w="12700" algn="ctr">
                <a:solidFill>
                  <a:schemeClr val="accent6">
                    <a:lumMod val="75000"/>
                  </a:schemeClr>
                </a:solidFill>
                <a:round/>
                <a:headEnd/>
                <a:tailEnd/>
              </a:ln>
            </p:spPr>
          </p:cxnSp>
        </p:grpSp>
        <p:grpSp>
          <p:nvGrpSpPr>
            <p:cNvPr id="90" name="Group 91"/>
            <p:cNvGrpSpPr/>
            <p:nvPr/>
          </p:nvGrpSpPr>
          <p:grpSpPr>
            <a:xfrm>
              <a:off x="7862796" y="4621336"/>
              <a:ext cx="286554" cy="156520"/>
              <a:chOff x="994475" y="5279438"/>
              <a:chExt cx="204214" cy="98345"/>
            </a:xfrm>
          </p:grpSpPr>
          <p:cxnSp>
            <p:nvCxnSpPr>
              <p:cNvPr id="142" name="Straight Connector 112"/>
              <p:cNvCxnSpPr>
                <a:cxnSpLocks noChangeShapeType="1"/>
              </p:cNvCxnSpPr>
              <p:nvPr/>
            </p:nvCxnSpPr>
            <p:spPr bwMode="auto">
              <a:xfrm>
                <a:off x="1018934" y="5336719"/>
                <a:ext cx="4058" cy="34209"/>
              </a:xfrm>
              <a:prstGeom prst="line">
                <a:avLst/>
              </a:prstGeom>
              <a:grpFill/>
              <a:ln w="12700" algn="ctr">
                <a:solidFill>
                  <a:schemeClr val="accent6">
                    <a:lumMod val="75000"/>
                  </a:schemeClr>
                </a:solidFill>
                <a:round/>
                <a:headEnd/>
                <a:tailEnd/>
              </a:ln>
            </p:spPr>
          </p:cxnSp>
          <p:cxnSp>
            <p:nvCxnSpPr>
              <p:cNvPr id="143" name="Straight Connector 113"/>
              <p:cNvCxnSpPr>
                <a:cxnSpLocks noChangeShapeType="1"/>
              </p:cNvCxnSpPr>
              <p:nvPr/>
            </p:nvCxnSpPr>
            <p:spPr bwMode="auto">
              <a:xfrm rot="4870270">
                <a:off x="1007911" y="5334685"/>
                <a:ext cx="65341" cy="897"/>
              </a:xfrm>
              <a:prstGeom prst="line">
                <a:avLst/>
              </a:prstGeom>
              <a:grpFill/>
              <a:ln w="12700" algn="ctr">
                <a:solidFill>
                  <a:schemeClr val="accent6">
                    <a:lumMod val="75000"/>
                  </a:schemeClr>
                </a:solidFill>
                <a:round/>
                <a:headEnd/>
                <a:tailEnd/>
              </a:ln>
            </p:spPr>
          </p:cxnSp>
          <p:cxnSp>
            <p:nvCxnSpPr>
              <p:cNvPr id="144" name="Straight Connector 114"/>
              <p:cNvCxnSpPr>
                <a:cxnSpLocks noChangeShapeType="1"/>
              </p:cNvCxnSpPr>
              <p:nvPr/>
            </p:nvCxnSpPr>
            <p:spPr bwMode="auto">
              <a:xfrm rot="4870270">
                <a:off x="1028806" y="5331823"/>
                <a:ext cx="66237" cy="897"/>
              </a:xfrm>
              <a:prstGeom prst="line">
                <a:avLst/>
              </a:prstGeom>
              <a:grpFill/>
              <a:ln w="12700" algn="ctr">
                <a:solidFill>
                  <a:schemeClr val="accent6">
                    <a:lumMod val="75000"/>
                  </a:schemeClr>
                </a:solidFill>
                <a:round/>
                <a:headEnd/>
                <a:tailEnd/>
              </a:ln>
            </p:spPr>
          </p:cxnSp>
          <p:cxnSp>
            <p:nvCxnSpPr>
              <p:cNvPr id="145" name="Straight Connector 115"/>
              <p:cNvCxnSpPr>
                <a:cxnSpLocks noChangeShapeType="1"/>
              </p:cNvCxnSpPr>
              <p:nvPr/>
            </p:nvCxnSpPr>
            <p:spPr bwMode="auto">
              <a:xfrm rot="4870270">
                <a:off x="1051346" y="5327939"/>
                <a:ext cx="65342" cy="897"/>
              </a:xfrm>
              <a:prstGeom prst="line">
                <a:avLst/>
              </a:prstGeom>
              <a:grpFill/>
              <a:ln w="12700" algn="ctr">
                <a:solidFill>
                  <a:schemeClr val="accent6">
                    <a:lumMod val="75000"/>
                  </a:schemeClr>
                </a:solidFill>
                <a:round/>
                <a:headEnd/>
                <a:tailEnd/>
              </a:ln>
            </p:spPr>
          </p:cxnSp>
          <p:cxnSp>
            <p:nvCxnSpPr>
              <p:cNvPr id="146" name="Straight Connector 116"/>
              <p:cNvCxnSpPr>
                <a:cxnSpLocks noChangeShapeType="1"/>
              </p:cNvCxnSpPr>
              <p:nvPr/>
            </p:nvCxnSpPr>
            <p:spPr bwMode="auto">
              <a:xfrm rot="4870270">
                <a:off x="1072620" y="5324635"/>
                <a:ext cx="65342" cy="897"/>
              </a:xfrm>
              <a:prstGeom prst="line">
                <a:avLst/>
              </a:prstGeom>
              <a:grpFill/>
              <a:ln w="12700" algn="ctr">
                <a:solidFill>
                  <a:schemeClr val="accent6">
                    <a:lumMod val="75000"/>
                  </a:schemeClr>
                </a:solidFill>
                <a:round/>
                <a:headEnd/>
                <a:tailEnd/>
              </a:ln>
            </p:spPr>
          </p:cxnSp>
          <p:cxnSp>
            <p:nvCxnSpPr>
              <p:cNvPr id="147" name="Straight Connector 117"/>
              <p:cNvCxnSpPr>
                <a:cxnSpLocks noChangeShapeType="1"/>
              </p:cNvCxnSpPr>
              <p:nvPr/>
            </p:nvCxnSpPr>
            <p:spPr bwMode="auto">
              <a:xfrm rot="4870270">
                <a:off x="1093894" y="5321330"/>
                <a:ext cx="65342" cy="897"/>
              </a:xfrm>
              <a:prstGeom prst="line">
                <a:avLst/>
              </a:prstGeom>
              <a:grpFill/>
              <a:ln w="12700" algn="ctr">
                <a:solidFill>
                  <a:schemeClr val="accent6">
                    <a:lumMod val="75000"/>
                  </a:schemeClr>
                </a:solidFill>
                <a:round/>
                <a:headEnd/>
                <a:tailEnd/>
              </a:ln>
            </p:spPr>
          </p:cxnSp>
          <p:cxnSp>
            <p:nvCxnSpPr>
              <p:cNvPr id="148" name="Straight Connector 118"/>
              <p:cNvCxnSpPr>
                <a:cxnSpLocks noChangeShapeType="1"/>
              </p:cNvCxnSpPr>
              <p:nvPr/>
            </p:nvCxnSpPr>
            <p:spPr bwMode="auto">
              <a:xfrm rot="4870270">
                <a:off x="1116055" y="5317888"/>
                <a:ext cx="65342" cy="897"/>
              </a:xfrm>
              <a:prstGeom prst="line">
                <a:avLst/>
              </a:prstGeom>
              <a:grpFill/>
              <a:ln w="12700" algn="ctr">
                <a:solidFill>
                  <a:schemeClr val="accent6">
                    <a:lumMod val="75000"/>
                  </a:schemeClr>
                </a:solidFill>
                <a:round/>
                <a:headEnd/>
                <a:tailEnd/>
              </a:ln>
            </p:spPr>
          </p:cxnSp>
          <p:cxnSp>
            <p:nvCxnSpPr>
              <p:cNvPr id="149" name="Straight Connector 112"/>
              <p:cNvCxnSpPr>
                <a:cxnSpLocks noChangeShapeType="1"/>
              </p:cNvCxnSpPr>
              <p:nvPr/>
            </p:nvCxnSpPr>
            <p:spPr bwMode="auto">
              <a:xfrm>
                <a:off x="998996" y="5341481"/>
                <a:ext cx="4058" cy="34209"/>
              </a:xfrm>
              <a:prstGeom prst="line">
                <a:avLst/>
              </a:prstGeom>
              <a:grpFill/>
              <a:ln w="12700" algn="ctr">
                <a:solidFill>
                  <a:schemeClr val="accent6">
                    <a:lumMod val="75000"/>
                  </a:schemeClr>
                </a:solidFill>
                <a:round/>
                <a:headEnd/>
                <a:tailEnd/>
              </a:ln>
            </p:spPr>
          </p:cxnSp>
          <p:cxnSp>
            <p:nvCxnSpPr>
              <p:cNvPr id="150" name="Straight Connector 149"/>
              <p:cNvCxnSpPr/>
              <p:nvPr/>
            </p:nvCxnSpPr>
            <p:spPr>
              <a:xfrm flipV="1">
                <a:off x="994475" y="5345885"/>
                <a:ext cx="172779" cy="31898"/>
              </a:xfrm>
              <a:prstGeom prst="line">
                <a:avLst/>
              </a:prstGeom>
              <a:grpFill/>
              <a:ln w="12700" algn="ctr">
                <a:solidFill>
                  <a:schemeClr val="accent6">
                    <a:lumMod val="75000"/>
                  </a:schemeClr>
                </a:solidFill>
                <a:round/>
                <a:headEnd/>
                <a:tailEnd/>
              </a:ln>
            </p:spPr>
          </p:cxnSp>
          <p:cxnSp>
            <p:nvCxnSpPr>
              <p:cNvPr id="151" name="Straight Connector 150"/>
              <p:cNvCxnSpPr/>
              <p:nvPr/>
            </p:nvCxnSpPr>
            <p:spPr>
              <a:xfrm flipV="1">
                <a:off x="1025910" y="5279438"/>
                <a:ext cx="172779" cy="31898"/>
              </a:xfrm>
              <a:prstGeom prst="line">
                <a:avLst/>
              </a:prstGeom>
              <a:grpFill/>
              <a:ln w="12700" algn="ctr">
                <a:solidFill>
                  <a:schemeClr val="accent6">
                    <a:lumMod val="75000"/>
                  </a:schemeClr>
                </a:solidFill>
                <a:round/>
                <a:headEnd/>
                <a:tailEnd/>
              </a:ln>
            </p:spPr>
          </p:cxnSp>
          <p:cxnSp>
            <p:nvCxnSpPr>
              <p:cNvPr id="152" name="Straight Connector 112"/>
              <p:cNvCxnSpPr>
                <a:cxnSpLocks noChangeShapeType="1"/>
              </p:cNvCxnSpPr>
              <p:nvPr/>
            </p:nvCxnSpPr>
            <p:spPr bwMode="auto">
              <a:xfrm>
                <a:off x="1185163" y="5279584"/>
                <a:ext cx="4058" cy="34209"/>
              </a:xfrm>
              <a:prstGeom prst="line">
                <a:avLst/>
              </a:prstGeom>
              <a:grpFill/>
              <a:ln w="12700" algn="ctr">
                <a:solidFill>
                  <a:schemeClr val="accent6">
                    <a:lumMod val="75000"/>
                  </a:schemeClr>
                </a:solidFill>
                <a:round/>
                <a:headEnd/>
                <a:tailEnd/>
              </a:ln>
            </p:spPr>
          </p:cxnSp>
          <p:cxnSp>
            <p:nvCxnSpPr>
              <p:cNvPr id="153" name="Straight Connector 112"/>
              <p:cNvCxnSpPr>
                <a:cxnSpLocks noChangeShapeType="1"/>
              </p:cNvCxnSpPr>
              <p:nvPr/>
            </p:nvCxnSpPr>
            <p:spPr bwMode="auto">
              <a:xfrm>
                <a:off x="1165225" y="5284346"/>
                <a:ext cx="4058" cy="34209"/>
              </a:xfrm>
              <a:prstGeom prst="line">
                <a:avLst/>
              </a:prstGeom>
              <a:grpFill/>
              <a:ln w="12700" algn="ctr">
                <a:solidFill>
                  <a:schemeClr val="accent6">
                    <a:lumMod val="75000"/>
                  </a:schemeClr>
                </a:solidFill>
                <a:round/>
                <a:headEnd/>
                <a:tailEnd/>
              </a:ln>
            </p:spPr>
          </p:cxnSp>
        </p:grpSp>
        <p:grpSp>
          <p:nvGrpSpPr>
            <p:cNvPr id="91" name="Group 92"/>
            <p:cNvGrpSpPr/>
            <p:nvPr/>
          </p:nvGrpSpPr>
          <p:grpSpPr>
            <a:xfrm>
              <a:off x="8234366" y="4621336"/>
              <a:ext cx="286554" cy="156520"/>
              <a:chOff x="994475" y="5279438"/>
              <a:chExt cx="204214" cy="98345"/>
            </a:xfrm>
          </p:grpSpPr>
          <p:cxnSp>
            <p:nvCxnSpPr>
              <p:cNvPr id="130" name="Straight Connector 112"/>
              <p:cNvCxnSpPr>
                <a:cxnSpLocks noChangeShapeType="1"/>
              </p:cNvCxnSpPr>
              <p:nvPr/>
            </p:nvCxnSpPr>
            <p:spPr bwMode="auto">
              <a:xfrm>
                <a:off x="1018934" y="5336719"/>
                <a:ext cx="4058" cy="34209"/>
              </a:xfrm>
              <a:prstGeom prst="line">
                <a:avLst/>
              </a:prstGeom>
              <a:grpFill/>
              <a:ln w="12700" algn="ctr">
                <a:solidFill>
                  <a:schemeClr val="accent6">
                    <a:lumMod val="75000"/>
                  </a:schemeClr>
                </a:solidFill>
                <a:round/>
                <a:headEnd/>
                <a:tailEnd/>
              </a:ln>
            </p:spPr>
          </p:cxnSp>
          <p:cxnSp>
            <p:nvCxnSpPr>
              <p:cNvPr id="131" name="Straight Connector 113"/>
              <p:cNvCxnSpPr>
                <a:cxnSpLocks noChangeShapeType="1"/>
              </p:cNvCxnSpPr>
              <p:nvPr/>
            </p:nvCxnSpPr>
            <p:spPr bwMode="auto">
              <a:xfrm rot="4870270">
                <a:off x="1007911" y="5334685"/>
                <a:ext cx="65341" cy="897"/>
              </a:xfrm>
              <a:prstGeom prst="line">
                <a:avLst/>
              </a:prstGeom>
              <a:grpFill/>
              <a:ln w="12700" algn="ctr">
                <a:solidFill>
                  <a:schemeClr val="accent6">
                    <a:lumMod val="75000"/>
                  </a:schemeClr>
                </a:solidFill>
                <a:round/>
                <a:headEnd/>
                <a:tailEnd/>
              </a:ln>
            </p:spPr>
          </p:cxnSp>
          <p:cxnSp>
            <p:nvCxnSpPr>
              <p:cNvPr id="132" name="Straight Connector 114"/>
              <p:cNvCxnSpPr>
                <a:cxnSpLocks noChangeShapeType="1"/>
              </p:cNvCxnSpPr>
              <p:nvPr/>
            </p:nvCxnSpPr>
            <p:spPr bwMode="auto">
              <a:xfrm rot="4870270">
                <a:off x="1028806" y="5331823"/>
                <a:ext cx="66237" cy="897"/>
              </a:xfrm>
              <a:prstGeom prst="line">
                <a:avLst/>
              </a:prstGeom>
              <a:grpFill/>
              <a:ln w="12700" algn="ctr">
                <a:solidFill>
                  <a:schemeClr val="accent6">
                    <a:lumMod val="75000"/>
                  </a:schemeClr>
                </a:solidFill>
                <a:round/>
                <a:headEnd/>
                <a:tailEnd/>
              </a:ln>
            </p:spPr>
          </p:cxnSp>
          <p:cxnSp>
            <p:nvCxnSpPr>
              <p:cNvPr id="133" name="Straight Connector 115"/>
              <p:cNvCxnSpPr>
                <a:cxnSpLocks noChangeShapeType="1"/>
              </p:cNvCxnSpPr>
              <p:nvPr/>
            </p:nvCxnSpPr>
            <p:spPr bwMode="auto">
              <a:xfrm rot="4870270">
                <a:off x="1051346" y="5327939"/>
                <a:ext cx="65342" cy="897"/>
              </a:xfrm>
              <a:prstGeom prst="line">
                <a:avLst/>
              </a:prstGeom>
              <a:grpFill/>
              <a:ln w="12700" algn="ctr">
                <a:solidFill>
                  <a:schemeClr val="accent6">
                    <a:lumMod val="75000"/>
                  </a:schemeClr>
                </a:solidFill>
                <a:round/>
                <a:headEnd/>
                <a:tailEnd/>
              </a:ln>
            </p:spPr>
          </p:cxnSp>
          <p:cxnSp>
            <p:nvCxnSpPr>
              <p:cNvPr id="134" name="Straight Connector 116"/>
              <p:cNvCxnSpPr>
                <a:cxnSpLocks noChangeShapeType="1"/>
              </p:cNvCxnSpPr>
              <p:nvPr/>
            </p:nvCxnSpPr>
            <p:spPr bwMode="auto">
              <a:xfrm rot="4870270">
                <a:off x="1072620" y="5324635"/>
                <a:ext cx="65342" cy="897"/>
              </a:xfrm>
              <a:prstGeom prst="line">
                <a:avLst/>
              </a:prstGeom>
              <a:grpFill/>
              <a:ln w="12700" algn="ctr">
                <a:solidFill>
                  <a:schemeClr val="accent6">
                    <a:lumMod val="75000"/>
                  </a:schemeClr>
                </a:solidFill>
                <a:round/>
                <a:headEnd/>
                <a:tailEnd/>
              </a:ln>
            </p:spPr>
          </p:cxnSp>
          <p:cxnSp>
            <p:nvCxnSpPr>
              <p:cNvPr id="135" name="Straight Connector 117"/>
              <p:cNvCxnSpPr>
                <a:cxnSpLocks noChangeShapeType="1"/>
              </p:cNvCxnSpPr>
              <p:nvPr/>
            </p:nvCxnSpPr>
            <p:spPr bwMode="auto">
              <a:xfrm rot="4870270">
                <a:off x="1093894" y="5321330"/>
                <a:ext cx="65342" cy="897"/>
              </a:xfrm>
              <a:prstGeom prst="line">
                <a:avLst/>
              </a:prstGeom>
              <a:grpFill/>
              <a:ln w="12700" algn="ctr">
                <a:solidFill>
                  <a:schemeClr val="accent6">
                    <a:lumMod val="75000"/>
                  </a:schemeClr>
                </a:solidFill>
                <a:round/>
                <a:headEnd/>
                <a:tailEnd/>
              </a:ln>
            </p:spPr>
          </p:cxnSp>
          <p:cxnSp>
            <p:nvCxnSpPr>
              <p:cNvPr id="136" name="Straight Connector 118"/>
              <p:cNvCxnSpPr>
                <a:cxnSpLocks noChangeShapeType="1"/>
              </p:cNvCxnSpPr>
              <p:nvPr/>
            </p:nvCxnSpPr>
            <p:spPr bwMode="auto">
              <a:xfrm rot="4870270">
                <a:off x="1116055" y="5317888"/>
                <a:ext cx="65342" cy="897"/>
              </a:xfrm>
              <a:prstGeom prst="line">
                <a:avLst/>
              </a:prstGeom>
              <a:grpFill/>
              <a:ln w="12700" algn="ctr">
                <a:solidFill>
                  <a:schemeClr val="accent6">
                    <a:lumMod val="75000"/>
                  </a:schemeClr>
                </a:solidFill>
                <a:round/>
                <a:headEnd/>
                <a:tailEnd/>
              </a:ln>
            </p:spPr>
          </p:cxnSp>
          <p:cxnSp>
            <p:nvCxnSpPr>
              <p:cNvPr id="137" name="Straight Connector 112"/>
              <p:cNvCxnSpPr>
                <a:cxnSpLocks noChangeShapeType="1"/>
              </p:cNvCxnSpPr>
              <p:nvPr/>
            </p:nvCxnSpPr>
            <p:spPr bwMode="auto">
              <a:xfrm>
                <a:off x="998996" y="5341481"/>
                <a:ext cx="4058" cy="34209"/>
              </a:xfrm>
              <a:prstGeom prst="line">
                <a:avLst/>
              </a:prstGeom>
              <a:grpFill/>
              <a:ln w="12700" algn="ctr">
                <a:solidFill>
                  <a:schemeClr val="accent6">
                    <a:lumMod val="75000"/>
                  </a:schemeClr>
                </a:solidFill>
                <a:round/>
                <a:headEnd/>
                <a:tailEnd/>
              </a:ln>
            </p:spPr>
          </p:cxnSp>
          <p:cxnSp>
            <p:nvCxnSpPr>
              <p:cNvPr id="138" name="Straight Connector 137"/>
              <p:cNvCxnSpPr/>
              <p:nvPr/>
            </p:nvCxnSpPr>
            <p:spPr>
              <a:xfrm flipV="1">
                <a:off x="994475" y="5345885"/>
                <a:ext cx="172779" cy="31898"/>
              </a:xfrm>
              <a:prstGeom prst="line">
                <a:avLst/>
              </a:prstGeom>
              <a:grpFill/>
              <a:ln w="12700" algn="ctr">
                <a:solidFill>
                  <a:schemeClr val="accent6">
                    <a:lumMod val="75000"/>
                  </a:schemeClr>
                </a:solidFill>
                <a:round/>
                <a:headEnd/>
                <a:tailEnd/>
              </a:ln>
            </p:spPr>
          </p:cxnSp>
          <p:cxnSp>
            <p:nvCxnSpPr>
              <p:cNvPr id="139" name="Straight Connector 138"/>
              <p:cNvCxnSpPr/>
              <p:nvPr/>
            </p:nvCxnSpPr>
            <p:spPr>
              <a:xfrm flipV="1">
                <a:off x="1025910" y="5279438"/>
                <a:ext cx="172779" cy="31898"/>
              </a:xfrm>
              <a:prstGeom prst="line">
                <a:avLst/>
              </a:prstGeom>
              <a:grpFill/>
              <a:ln w="12700" algn="ctr">
                <a:solidFill>
                  <a:schemeClr val="accent6">
                    <a:lumMod val="75000"/>
                  </a:schemeClr>
                </a:solidFill>
                <a:round/>
                <a:headEnd/>
                <a:tailEnd/>
              </a:ln>
            </p:spPr>
          </p:cxnSp>
          <p:cxnSp>
            <p:nvCxnSpPr>
              <p:cNvPr id="140" name="Straight Connector 112"/>
              <p:cNvCxnSpPr>
                <a:cxnSpLocks noChangeShapeType="1"/>
              </p:cNvCxnSpPr>
              <p:nvPr/>
            </p:nvCxnSpPr>
            <p:spPr bwMode="auto">
              <a:xfrm>
                <a:off x="1185163" y="5279584"/>
                <a:ext cx="4058" cy="34209"/>
              </a:xfrm>
              <a:prstGeom prst="line">
                <a:avLst/>
              </a:prstGeom>
              <a:grpFill/>
              <a:ln w="12700" algn="ctr">
                <a:solidFill>
                  <a:schemeClr val="accent6">
                    <a:lumMod val="75000"/>
                  </a:schemeClr>
                </a:solidFill>
                <a:round/>
                <a:headEnd/>
                <a:tailEnd/>
              </a:ln>
            </p:spPr>
          </p:cxnSp>
          <p:cxnSp>
            <p:nvCxnSpPr>
              <p:cNvPr id="141" name="Straight Connector 112"/>
              <p:cNvCxnSpPr>
                <a:cxnSpLocks noChangeShapeType="1"/>
              </p:cNvCxnSpPr>
              <p:nvPr/>
            </p:nvCxnSpPr>
            <p:spPr bwMode="auto">
              <a:xfrm>
                <a:off x="1165225" y="5284346"/>
                <a:ext cx="4058" cy="34209"/>
              </a:xfrm>
              <a:prstGeom prst="line">
                <a:avLst/>
              </a:prstGeom>
              <a:grpFill/>
              <a:ln w="12700" algn="ctr">
                <a:solidFill>
                  <a:schemeClr val="accent6">
                    <a:lumMod val="75000"/>
                  </a:schemeClr>
                </a:solidFill>
                <a:round/>
                <a:headEnd/>
                <a:tailEnd/>
              </a:ln>
            </p:spPr>
          </p:cxnSp>
        </p:grpSp>
        <p:grpSp>
          <p:nvGrpSpPr>
            <p:cNvPr id="92" name="Group 93"/>
            <p:cNvGrpSpPr/>
            <p:nvPr/>
          </p:nvGrpSpPr>
          <p:grpSpPr>
            <a:xfrm>
              <a:off x="8577488" y="4621336"/>
              <a:ext cx="286554" cy="156520"/>
              <a:chOff x="994475" y="5279438"/>
              <a:chExt cx="204214" cy="98345"/>
            </a:xfrm>
          </p:grpSpPr>
          <p:cxnSp>
            <p:nvCxnSpPr>
              <p:cNvPr id="118" name="Straight Connector 112"/>
              <p:cNvCxnSpPr>
                <a:cxnSpLocks noChangeShapeType="1"/>
              </p:cNvCxnSpPr>
              <p:nvPr/>
            </p:nvCxnSpPr>
            <p:spPr bwMode="auto">
              <a:xfrm>
                <a:off x="1018934" y="5336719"/>
                <a:ext cx="4058" cy="34209"/>
              </a:xfrm>
              <a:prstGeom prst="line">
                <a:avLst/>
              </a:prstGeom>
              <a:grpFill/>
              <a:ln w="12700" algn="ctr">
                <a:solidFill>
                  <a:schemeClr val="accent6">
                    <a:lumMod val="75000"/>
                  </a:schemeClr>
                </a:solidFill>
                <a:round/>
                <a:headEnd/>
                <a:tailEnd/>
              </a:ln>
            </p:spPr>
          </p:cxnSp>
          <p:cxnSp>
            <p:nvCxnSpPr>
              <p:cNvPr id="119" name="Straight Connector 113"/>
              <p:cNvCxnSpPr>
                <a:cxnSpLocks noChangeShapeType="1"/>
              </p:cNvCxnSpPr>
              <p:nvPr/>
            </p:nvCxnSpPr>
            <p:spPr bwMode="auto">
              <a:xfrm rot="4870270">
                <a:off x="1007911" y="5334685"/>
                <a:ext cx="65341" cy="897"/>
              </a:xfrm>
              <a:prstGeom prst="line">
                <a:avLst/>
              </a:prstGeom>
              <a:grpFill/>
              <a:ln w="12700" algn="ctr">
                <a:solidFill>
                  <a:schemeClr val="accent6">
                    <a:lumMod val="75000"/>
                  </a:schemeClr>
                </a:solidFill>
                <a:round/>
                <a:headEnd/>
                <a:tailEnd/>
              </a:ln>
            </p:spPr>
          </p:cxnSp>
          <p:cxnSp>
            <p:nvCxnSpPr>
              <p:cNvPr id="120" name="Straight Connector 114"/>
              <p:cNvCxnSpPr>
                <a:cxnSpLocks noChangeShapeType="1"/>
              </p:cNvCxnSpPr>
              <p:nvPr/>
            </p:nvCxnSpPr>
            <p:spPr bwMode="auto">
              <a:xfrm rot="4870270">
                <a:off x="1028806" y="5331823"/>
                <a:ext cx="66237" cy="897"/>
              </a:xfrm>
              <a:prstGeom prst="line">
                <a:avLst/>
              </a:prstGeom>
              <a:grpFill/>
              <a:ln w="12700" algn="ctr">
                <a:solidFill>
                  <a:schemeClr val="accent6">
                    <a:lumMod val="75000"/>
                  </a:schemeClr>
                </a:solidFill>
                <a:round/>
                <a:headEnd/>
                <a:tailEnd/>
              </a:ln>
            </p:spPr>
          </p:cxnSp>
          <p:cxnSp>
            <p:nvCxnSpPr>
              <p:cNvPr id="121" name="Straight Connector 115"/>
              <p:cNvCxnSpPr>
                <a:cxnSpLocks noChangeShapeType="1"/>
              </p:cNvCxnSpPr>
              <p:nvPr/>
            </p:nvCxnSpPr>
            <p:spPr bwMode="auto">
              <a:xfrm rot="4870270">
                <a:off x="1051346" y="5327939"/>
                <a:ext cx="65342" cy="897"/>
              </a:xfrm>
              <a:prstGeom prst="line">
                <a:avLst/>
              </a:prstGeom>
              <a:grpFill/>
              <a:ln w="12700" algn="ctr">
                <a:solidFill>
                  <a:schemeClr val="accent6">
                    <a:lumMod val="75000"/>
                  </a:schemeClr>
                </a:solidFill>
                <a:round/>
                <a:headEnd/>
                <a:tailEnd/>
              </a:ln>
            </p:spPr>
          </p:cxnSp>
          <p:cxnSp>
            <p:nvCxnSpPr>
              <p:cNvPr id="122" name="Straight Connector 116"/>
              <p:cNvCxnSpPr>
                <a:cxnSpLocks noChangeShapeType="1"/>
              </p:cNvCxnSpPr>
              <p:nvPr/>
            </p:nvCxnSpPr>
            <p:spPr bwMode="auto">
              <a:xfrm rot="4870270">
                <a:off x="1072620" y="5324635"/>
                <a:ext cx="65342" cy="897"/>
              </a:xfrm>
              <a:prstGeom prst="line">
                <a:avLst/>
              </a:prstGeom>
              <a:grpFill/>
              <a:ln w="12700" algn="ctr">
                <a:solidFill>
                  <a:schemeClr val="accent6">
                    <a:lumMod val="75000"/>
                  </a:schemeClr>
                </a:solidFill>
                <a:round/>
                <a:headEnd/>
                <a:tailEnd/>
              </a:ln>
            </p:spPr>
          </p:cxnSp>
          <p:cxnSp>
            <p:nvCxnSpPr>
              <p:cNvPr id="123" name="Straight Connector 117"/>
              <p:cNvCxnSpPr>
                <a:cxnSpLocks noChangeShapeType="1"/>
              </p:cNvCxnSpPr>
              <p:nvPr/>
            </p:nvCxnSpPr>
            <p:spPr bwMode="auto">
              <a:xfrm rot="4870270">
                <a:off x="1093894" y="5321330"/>
                <a:ext cx="65342" cy="897"/>
              </a:xfrm>
              <a:prstGeom prst="line">
                <a:avLst/>
              </a:prstGeom>
              <a:grpFill/>
              <a:ln w="12700" algn="ctr">
                <a:solidFill>
                  <a:schemeClr val="accent6">
                    <a:lumMod val="75000"/>
                  </a:schemeClr>
                </a:solidFill>
                <a:round/>
                <a:headEnd/>
                <a:tailEnd/>
              </a:ln>
            </p:spPr>
          </p:cxnSp>
          <p:cxnSp>
            <p:nvCxnSpPr>
              <p:cNvPr id="124" name="Straight Connector 118"/>
              <p:cNvCxnSpPr>
                <a:cxnSpLocks noChangeShapeType="1"/>
              </p:cNvCxnSpPr>
              <p:nvPr/>
            </p:nvCxnSpPr>
            <p:spPr bwMode="auto">
              <a:xfrm rot="4870270">
                <a:off x="1116055" y="5317888"/>
                <a:ext cx="65342" cy="897"/>
              </a:xfrm>
              <a:prstGeom prst="line">
                <a:avLst/>
              </a:prstGeom>
              <a:grpFill/>
              <a:ln w="12700" algn="ctr">
                <a:solidFill>
                  <a:schemeClr val="accent6">
                    <a:lumMod val="75000"/>
                  </a:schemeClr>
                </a:solidFill>
                <a:round/>
                <a:headEnd/>
                <a:tailEnd/>
              </a:ln>
            </p:spPr>
          </p:cxnSp>
          <p:cxnSp>
            <p:nvCxnSpPr>
              <p:cNvPr id="125" name="Straight Connector 112"/>
              <p:cNvCxnSpPr>
                <a:cxnSpLocks noChangeShapeType="1"/>
              </p:cNvCxnSpPr>
              <p:nvPr/>
            </p:nvCxnSpPr>
            <p:spPr bwMode="auto">
              <a:xfrm>
                <a:off x="998996" y="5341481"/>
                <a:ext cx="4058" cy="34209"/>
              </a:xfrm>
              <a:prstGeom prst="line">
                <a:avLst/>
              </a:prstGeom>
              <a:grpFill/>
              <a:ln w="12700" algn="ctr">
                <a:solidFill>
                  <a:schemeClr val="accent6">
                    <a:lumMod val="75000"/>
                  </a:schemeClr>
                </a:solidFill>
                <a:round/>
                <a:headEnd/>
                <a:tailEnd/>
              </a:ln>
            </p:spPr>
          </p:cxnSp>
          <p:cxnSp>
            <p:nvCxnSpPr>
              <p:cNvPr id="126" name="Straight Connector 125"/>
              <p:cNvCxnSpPr/>
              <p:nvPr/>
            </p:nvCxnSpPr>
            <p:spPr>
              <a:xfrm flipV="1">
                <a:off x="994475" y="5345885"/>
                <a:ext cx="172779" cy="31898"/>
              </a:xfrm>
              <a:prstGeom prst="line">
                <a:avLst/>
              </a:prstGeom>
              <a:grpFill/>
              <a:ln w="12700" algn="ctr">
                <a:solidFill>
                  <a:schemeClr val="accent6">
                    <a:lumMod val="75000"/>
                  </a:schemeClr>
                </a:solidFill>
                <a:round/>
                <a:headEnd/>
                <a:tailEnd/>
              </a:ln>
            </p:spPr>
          </p:cxnSp>
          <p:cxnSp>
            <p:nvCxnSpPr>
              <p:cNvPr id="127" name="Straight Connector 126"/>
              <p:cNvCxnSpPr/>
              <p:nvPr/>
            </p:nvCxnSpPr>
            <p:spPr>
              <a:xfrm flipV="1">
                <a:off x="1025910" y="5279438"/>
                <a:ext cx="172779" cy="31898"/>
              </a:xfrm>
              <a:prstGeom prst="line">
                <a:avLst/>
              </a:prstGeom>
              <a:grpFill/>
              <a:ln w="12700" algn="ctr">
                <a:solidFill>
                  <a:schemeClr val="accent6">
                    <a:lumMod val="75000"/>
                  </a:schemeClr>
                </a:solidFill>
                <a:round/>
                <a:headEnd/>
                <a:tailEnd/>
              </a:ln>
            </p:spPr>
          </p:cxnSp>
          <p:cxnSp>
            <p:nvCxnSpPr>
              <p:cNvPr id="128" name="Straight Connector 112"/>
              <p:cNvCxnSpPr>
                <a:cxnSpLocks noChangeShapeType="1"/>
              </p:cNvCxnSpPr>
              <p:nvPr/>
            </p:nvCxnSpPr>
            <p:spPr bwMode="auto">
              <a:xfrm>
                <a:off x="1185163" y="5279584"/>
                <a:ext cx="4058" cy="34209"/>
              </a:xfrm>
              <a:prstGeom prst="line">
                <a:avLst/>
              </a:prstGeom>
              <a:grpFill/>
              <a:ln w="12700" algn="ctr">
                <a:solidFill>
                  <a:schemeClr val="accent6">
                    <a:lumMod val="75000"/>
                  </a:schemeClr>
                </a:solidFill>
                <a:round/>
                <a:headEnd/>
                <a:tailEnd/>
              </a:ln>
            </p:spPr>
          </p:cxnSp>
          <p:cxnSp>
            <p:nvCxnSpPr>
              <p:cNvPr id="129" name="Straight Connector 112"/>
              <p:cNvCxnSpPr>
                <a:cxnSpLocks noChangeShapeType="1"/>
              </p:cNvCxnSpPr>
              <p:nvPr/>
            </p:nvCxnSpPr>
            <p:spPr bwMode="auto">
              <a:xfrm>
                <a:off x="1165225" y="5284346"/>
                <a:ext cx="4058" cy="34209"/>
              </a:xfrm>
              <a:prstGeom prst="line">
                <a:avLst/>
              </a:prstGeom>
              <a:grpFill/>
              <a:ln w="12700" algn="ctr">
                <a:solidFill>
                  <a:schemeClr val="accent6">
                    <a:lumMod val="75000"/>
                  </a:schemeClr>
                </a:solidFill>
                <a:round/>
                <a:headEnd/>
                <a:tailEnd/>
              </a:ln>
            </p:spPr>
          </p:cxnSp>
        </p:grpSp>
        <p:sp>
          <p:nvSpPr>
            <p:cNvPr id="95" name="Line 51"/>
            <p:cNvSpPr>
              <a:spLocks noChangeShapeType="1"/>
            </p:cNvSpPr>
            <p:nvPr/>
          </p:nvSpPr>
          <p:spPr bwMode="auto">
            <a:xfrm flipH="1">
              <a:off x="8914309" y="3794736"/>
              <a:ext cx="268712" cy="0"/>
            </a:xfrm>
            <a:prstGeom prst="line">
              <a:avLst/>
            </a:prstGeom>
            <a:noFill/>
            <a:ln w="28575">
              <a:solidFill>
                <a:srgbClr val="008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100" name="Freeform 13"/>
            <p:cNvSpPr>
              <a:spLocks/>
            </p:cNvSpPr>
            <p:nvPr/>
          </p:nvSpPr>
          <p:spPr bwMode="auto">
            <a:xfrm>
              <a:off x="7709015" y="3541595"/>
              <a:ext cx="210290" cy="44421"/>
            </a:xfrm>
            <a:custGeom>
              <a:avLst/>
              <a:gdLst>
                <a:gd name="T0" fmla="*/ 0 w 681"/>
                <a:gd name="T1" fmla="*/ 2147483647 h 42"/>
                <a:gd name="T2" fmla="*/ 2147483647 w 681"/>
                <a:gd name="T3" fmla="*/ 2147483647 h 42"/>
                <a:gd name="T4" fmla="*/ 2147483647 w 681"/>
                <a:gd name="T5" fmla="*/ 0 h 42"/>
                <a:gd name="T6" fmla="*/ 2147483647 w 681"/>
                <a:gd name="T7" fmla="*/ 2147483647 h 42"/>
                <a:gd name="T8" fmla="*/ 2147483647 w 681"/>
                <a:gd name="T9" fmla="*/ 2147483647 h 42"/>
                <a:gd name="T10" fmla="*/ 2147483647 w 681"/>
                <a:gd name="T11" fmla="*/ 2147483647 h 42"/>
                <a:gd name="T12" fmla="*/ 0 60000 65536"/>
                <a:gd name="T13" fmla="*/ 0 60000 65536"/>
                <a:gd name="T14" fmla="*/ 0 60000 65536"/>
                <a:gd name="T15" fmla="*/ 0 60000 65536"/>
                <a:gd name="T16" fmla="*/ 0 60000 65536"/>
                <a:gd name="T17" fmla="*/ 0 60000 65536"/>
                <a:gd name="T18" fmla="*/ 0 w 681"/>
                <a:gd name="T19" fmla="*/ 0 h 42"/>
                <a:gd name="T20" fmla="*/ 681 w 681"/>
                <a:gd name="T21" fmla="*/ 42 h 42"/>
                <a:gd name="connsiteX0" fmla="*/ 0 w 939"/>
                <a:gd name="connsiteY0" fmla="*/ 30 h 42"/>
                <a:gd name="connsiteX1" fmla="*/ 335 w 939"/>
                <a:gd name="connsiteY1" fmla="*/ 37 h 42"/>
                <a:gd name="connsiteX2" fmla="*/ 493 w 939"/>
                <a:gd name="connsiteY2" fmla="*/ 0 h 42"/>
                <a:gd name="connsiteX3" fmla="*/ 686 w 939"/>
                <a:gd name="connsiteY3" fmla="*/ 37 h 42"/>
                <a:gd name="connsiteX4" fmla="*/ 848 w 939"/>
                <a:gd name="connsiteY4" fmla="*/ 23 h 42"/>
                <a:gd name="connsiteX5" fmla="*/ 939 w 939"/>
                <a:gd name="connsiteY5" fmla="*/ 23 h 42"/>
                <a:gd name="connsiteX0" fmla="*/ 0 w 939"/>
                <a:gd name="connsiteY0" fmla="*/ 30 h 41"/>
                <a:gd name="connsiteX1" fmla="*/ 168 w 939"/>
                <a:gd name="connsiteY1" fmla="*/ 19 h 41"/>
                <a:gd name="connsiteX2" fmla="*/ 335 w 939"/>
                <a:gd name="connsiteY2" fmla="*/ 37 h 41"/>
                <a:gd name="connsiteX3" fmla="*/ 493 w 939"/>
                <a:gd name="connsiteY3" fmla="*/ 0 h 41"/>
                <a:gd name="connsiteX4" fmla="*/ 686 w 939"/>
                <a:gd name="connsiteY4" fmla="*/ 37 h 41"/>
                <a:gd name="connsiteX5" fmla="*/ 848 w 939"/>
                <a:gd name="connsiteY5" fmla="*/ 23 h 41"/>
                <a:gd name="connsiteX6" fmla="*/ 939 w 939"/>
                <a:gd name="connsiteY6" fmla="*/ 23 h 41"/>
                <a:gd name="connsiteX0" fmla="*/ 0 w 1154"/>
                <a:gd name="connsiteY0" fmla="*/ 30 h 41"/>
                <a:gd name="connsiteX1" fmla="*/ 383 w 1154"/>
                <a:gd name="connsiteY1" fmla="*/ 19 h 41"/>
                <a:gd name="connsiteX2" fmla="*/ 550 w 1154"/>
                <a:gd name="connsiteY2" fmla="*/ 37 h 41"/>
                <a:gd name="connsiteX3" fmla="*/ 708 w 1154"/>
                <a:gd name="connsiteY3" fmla="*/ 0 h 41"/>
                <a:gd name="connsiteX4" fmla="*/ 901 w 1154"/>
                <a:gd name="connsiteY4" fmla="*/ 37 h 41"/>
                <a:gd name="connsiteX5" fmla="*/ 1063 w 1154"/>
                <a:gd name="connsiteY5" fmla="*/ 23 h 41"/>
                <a:gd name="connsiteX6" fmla="*/ 1154 w 1154"/>
                <a:gd name="connsiteY6" fmla="*/ 23 h 41"/>
                <a:gd name="connsiteX0" fmla="*/ 0 w 1412"/>
                <a:gd name="connsiteY0" fmla="*/ 30 h 41"/>
                <a:gd name="connsiteX1" fmla="*/ 641 w 1412"/>
                <a:gd name="connsiteY1" fmla="*/ 19 h 41"/>
                <a:gd name="connsiteX2" fmla="*/ 808 w 1412"/>
                <a:gd name="connsiteY2" fmla="*/ 37 h 41"/>
                <a:gd name="connsiteX3" fmla="*/ 966 w 1412"/>
                <a:gd name="connsiteY3" fmla="*/ 0 h 41"/>
                <a:gd name="connsiteX4" fmla="*/ 1159 w 1412"/>
                <a:gd name="connsiteY4" fmla="*/ 37 h 41"/>
                <a:gd name="connsiteX5" fmla="*/ 1321 w 1412"/>
                <a:gd name="connsiteY5" fmla="*/ 23 h 41"/>
                <a:gd name="connsiteX6" fmla="*/ 1412 w 1412"/>
                <a:gd name="connsiteY6" fmla="*/ 23 h 41"/>
                <a:gd name="connsiteX0" fmla="*/ 0 w 1412"/>
                <a:gd name="connsiteY0" fmla="*/ 30 h 41"/>
                <a:gd name="connsiteX1" fmla="*/ 252 w 1412"/>
                <a:gd name="connsiteY1" fmla="*/ 23 h 41"/>
                <a:gd name="connsiteX2" fmla="*/ 641 w 1412"/>
                <a:gd name="connsiteY2" fmla="*/ 19 h 41"/>
                <a:gd name="connsiteX3" fmla="*/ 808 w 1412"/>
                <a:gd name="connsiteY3" fmla="*/ 37 h 41"/>
                <a:gd name="connsiteX4" fmla="*/ 966 w 1412"/>
                <a:gd name="connsiteY4" fmla="*/ 0 h 41"/>
                <a:gd name="connsiteX5" fmla="*/ 1159 w 1412"/>
                <a:gd name="connsiteY5" fmla="*/ 37 h 41"/>
                <a:gd name="connsiteX6" fmla="*/ 1321 w 1412"/>
                <a:gd name="connsiteY6" fmla="*/ 23 h 41"/>
                <a:gd name="connsiteX7" fmla="*/ 1412 w 1412"/>
                <a:gd name="connsiteY7" fmla="*/ 23 h 41"/>
                <a:gd name="connsiteX0" fmla="*/ 0 w 1412"/>
                <a:gd name="connsiteY0" fmla="*/ 30 h 41"/>
                <a:gd name="connsiteX1" fmla="*/ 252 w 1412"/>
                <a:gd name="connsiteY1" fmla="*/ 2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536 w 1412"/>
                <a:gd name="connsiteY3" fmla="*/ 1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6"/>
                <a:gd name="connsiteX1" fmla="*/ 255 w 1412"/>
                <a:gd name="connsiteY1" fmla="*/ 43 h 46"/>
                <a:gd name="connsiteX2" fmla="*/ 402 w 1412"/>
                <a:gd name="connsiteY2" fmla="*/ 15 h 46"/>
                <a:gd name="connsiteX3" fmla="*/ 536 w 1412"/>
                <a:gd name="connsiteY3" fmla="*/ 27 h 46"/>
                <a:gd name="connsiteX4" fmla="*/ 641 w 1412"/>
                <a:gd name="connsiteY4" fmla="*/ 19 h 46"/>
                <a:gd name="connsiteX5" fmla="*/ 808 w 1412"/>
                <a:gd name="connsiteY5" fmla="*/ 37 h 46"/>
                <a:gd name="connsiteX6" fmla="*/ 966 w 1412"/>
                <a:gd name="connsiteY6" fmla="*/ 0 h 46"/>
                <a:gd name="connsiteX7" fmla="*/ 1159 w 1412"/>
                <a:gd name="connsiteY7" fmla="*/ 37 h 46"/>
                <a:gd name="connsiteX8" fmla="*/ 1321 w 1412"/>
                <a:gd name="connsiteY8" fmla="*/ 23 h 46"/>
                <a:gd name="connsiteX9" fmla="*/ 1412 w 1412"/>
                <a:gd name="connsiteY9" fmla="*/ 23 h 46"/>
                <a:gd name="connsiteX0" fmla="*/ 0 w 1321"/>
                <a:gd name="connsiteY0" fmla="*/ 30 h 46"/>
                <a:gd name="connsiteX1" fmla="*/ 255 w 1321"/>
                <a:gd name="connsiteY1" fmla="*/ 43 h 46"/>
                <a:gd name="connsiteX2" fmla="*/ 402 w 1321"/>
                <a:gd name="connsiteY2" fmla="*/ 15 h 46"/>
                <a:gd name="connsiteX3" fmla="*/ 536 w 1321"/>
                <a:gd name="connsiteY3" fmla="*/ 27 h 46"/>
                <a:gd name="connsiteX4" fmla="*/ 641 w 1321"/>
                <a:gd name="connsiteY4" fmla="*/ 19 h 46"/>
                <a:gd name="connsiteX5" fmla="*/ 808 w 1321"/>
                <a:gd name="connsiteY5" fmla="*/ 37 h 46"/>
                <a:gd name="connsiteX6" fmla="*/ 966 w 1321"/>
                <a:gd name="connsiteY6" fmla="*/ 0 h 46"/>
                <a:gd name="connsiteX7" fmla="*/ 1159 w 1321"/>
                <a:gd name="connsiteY7" fmla="*/ 37 h 46"/>
                <a:gd name="connsiteX8" fmla="*/ 1321 w 1321"/>
                <a:gd name="connsiteY8" fmla="*/ 23 h 46"/>
                <a:gd name="connsiteX0" fmla="*/ 0 w 1159"/>
                <a:gd name="connsiteY0" fmla="*/ 30 h 46"/>
                <a:gd name="connsiteX1" fmla="*/ 255 w 1159"/>
                <a:gd name="connsiteY1" fmla="*/ 43 h 46"/>
                <a:gd name="connsiteX2" fmla="*/ 402 w 1159"/>
                <a:gd name="connsiteY2" fmla="*/ 15 h 46"/>
                <a:gd name="connsiteX3" fmla="*/ 536 w 1159"/>
                <a:gd name="connsiteY3" fmla="*/ 27 h 46"/>
                <a:gd name="connsiteX4" fmla="*/ 641 w 1159"/>
                <a:gd name="connsiteY4" fmla="*/ 19 h 46"/>
                <a:gd name="connsiteX5" fmla="*/ 808 w 1159"/>
                <a:gd name="connsiteY5" fmla="*/ 37 h 46"/>
                <a:gd name="connsiteX6" fmla="*/ 966 w 1159"/>
                <a:gd name="connsiteY6" fmla="*/ 0 h 46"/>
                <a:gd name="connsiteX7" fmla="*/ 1159 w 1159"/>
                <a:gd name="connsiteY7" fmla="*/ 37 h 46"/>
                <a:gd name="connsiteX0" fmla="*/ 0 w 966"/>
                <a:gd name="connsiteY0" fmla="*/ 30 h 46"/>
                <a:gd name="connsiteX1" fmla="*/ 255 w 966"/>
                <a:gd name="connsiteY1" fmla="*/ 43 h 46"/>
                <a:gd name="connsiteX2" fmla="*/ 402 w 966"/>
                <a:gd name="connsiteY2" fmla="*/ 15 h 46"/>
                <a:gd name="connsiteX3" fmla="*/ 536 w 966"/>
                <a:gd name="connsiteY3" fmla="*/ 27 h 46"/>
                <a:gd name="connsiteX4" fmla="*/ 641 w 966"/>
                <a:gd name="connsiteY4" fmla="*/ 19 h 46"/>
                <a:gd name="connsiteX5" fmla="*/ 808 w 966"/>
                <a:gd name="connsiteY5" fmla="*/ 37 h 46"/>
                <a:gd name="connsiteX6" fmla="*/ 966 w 966"/>
                <a:gd name="connsiteY6" fmla="*/ 0 h 46"/>
                <a:gd name="connsiteX0" fmla="*/ 0 w 808"/>
                <a:gd name="connsiteY0" fmla="*/ 18 h 34"/>
                <a:gd name="connsiteX1" fmla="*/ 255 w 808"/>
                <a:gd name="connsiteY1" fmla="*/ 31 h 34"/>
                <a:gd name="connsiteX2" fmla="*/ 402 w 808"/>
                <a:gd name="connsiteY2" fmla="*/ 3 h 34"/>
                <a:gd name="connsiteX3" fmla="*/ 536 w 808"/>
                <a:gd name="connsiteY3" fmla="*/ 15 h 34"/>
                <a:gd name="connsiteX4" fmla="*/ 641 w 808"/>
                <a:gd name="connsiteY4" fmla="*/ 7 h 34"/>
                <a:gd name="connsiteX5" fmla="*/ 808 w 808"/>
                <a:gd name="connsiteY5" fmla="*/ 25 h 34"/>
                <a:gd name="connsiteX0" fmla="*/ 0 w 641"/>
                <a:gd name="connsiteY0" fmla="*/ 18 h 34"/>
                <a:gd name="connsiteX1" fmla="*/ 255 w 641"/>
                <a:gd name="connsiteY1" fmla="*/ 31 h 34"/>
                <a:gd name="connsiteX2" fmla="*/ 402 w 641"/>
                <a:gd name="connsiteY2" fmla="*/ 3 h 34"/>
                <a:gd name="connsiteX3" fmla="*/ 536 w 641"/>
                <a:gd name="connsiteY3" fmla="*/ 15 h 34"/>
                <a:gd name="connsiteX4" fmla="*/ 641 w 641"/>
                <a:gd name="connsiteY4" fmla="*/ 7 h 34"/>
                <a:gd name="connsiteX0" fmla="*/ 0 w 536"/>
                <a:gd name="connsiteY0" fmla="*/ 18 h 34"/>
                <a:gd name="connsiteX1" fmla="*/ 255 w 536"/>
                <a:gd name="connsiteY1" fmla="*/ 31 h 34"/>
                <a:gd name="connsiteX2" fmla="*/ 402 w 536"/>
                <a:gd name="connsiteY2" fmla="*/ 3 h 34"/>
                <a:gd name="connsiteX3" fmla="*/ 536 w 536"/>
                <a:gd name="connsiteY3" fmla="*/ 15 h 34"/>
              </a:gdLst>
              <a:ahLst/>
              <a:cxnLst>
                <a:cxn ang="0">
                  <a:pos x="connsiteX0" y="connsiteY0"/>
                </a:cxn>
                <a:cxn ang="0">
                  <a:pos x="connsiteX1" y="connsiteY1"/>
                </a:cxn>
                <a:cxn ang="0">
                  <a:pos x="connsiteX2" y="connsiteY2"/>
                </a:cxn>
                <a:cxn ang="0">
                  <a:pos x="connsiteX3" y="connsiteY3"/>
                </a:cxn>
              </a:cxnLst>
              <a:rect l="l" t="t" r="r" b="b"/>
              <a:pathLst>
                <a:path w="536" h="34">
                  <a:moveTo>
                    <a:pt x="0" y="18"/>
                  </a:moveTo>
                  <a:cubicBezTo>
                    <a:pt x="79" y="19"/>
                    <a:pt x="188" y="34"/>
                    <a:pt x="255" y="31"/>
                  </a:cubicBezTo>
                  <a:cubicBezTo>
                    <a:pt x="322" y="29"/>
                    <a:pt x="355" y="6"/>
                    <a:pt x="402" y="3"/>
                  </a:cubicBezTo>
                  <a:cubicBezTo>
                    <a:pt x="449" y="0"/>
                    <a:pt x="496" y="14"/>
                    <a:pt x="536" y="15"/>
                  </a:cubicBezTo>
                </a:path>
              </a:pathLst>
            </a:custGeom>
            <a:solidFill>
              <a:srgbClr val="FFFFFF">
                <a:lumMod val="65000"/>
              </a:srgbClr>
            </a:solid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101" name="Freeform 13"/>
            <p:cNvSpPr>
              <a:spLocks/>
            </p:cNvSpPr>
            <p:nvPr/>
          </p:nvSpPr>
          <p:spPr bwMode="auto">
            <a:xfrm>
              <a:off x="7910829" y="3641376"/>
              <a:ext cx="210290" cy="44421"/>
            </a:xfrm>
            <a:custGeom>
              <a:avLst/>
              <a:gdLst>
                <a:gd name="T0" fmla="*/ 0 w 681"/>
                <a:gd name="T1" fmla="*/ 2147483647 h 42"/>
                <a:gd name="T2" fmla="*/ 2147483647 w 681"/>
                <a:gd name="T3" fmla="*/ 2147483647 h 42"/>
                <a:gd name="T4" fmla="*/ 2147483647 w 681"/>
                <a:gd name="T5" fmla="*/ 0 h 42"/>
                <a:gd name="T6" fmla="*/ 2147483647 w 681"/>
                <a:gd name="T7" fmla="*/ 2147483647 h 42"/>
                <a:gd name="T8" fmla="*/ 2147483647 w 681"/>
                <a:gd name="T9" fmla="*/ 2147483647 h 42"/>
                <a:gd name="T10" fmla="*/ 2147483647 w 681"/>
                <a:gd name="T11" fmla="*/ 2147483647 h 42"/>
                <a:gd name="T12" fmla="*/ 0 60000 65536"/>
                <a:gd name="T13" fmla="*/ 0 60000 65536"/>
                <a:gd name="T14" fmla="*/ 0 60000 65536"/>
                <a:gd name="T15" fmla="*/ 0 60000 65536"/>
                <a:gd name="T16" fmla="*/ 0 60000 65536"/>
                <a:gd name="T17" fmla="*/ 0 60000 65536"/>
                <a:gd name="T18" fmla="*/ 0 w 681"/>
                <a:gd name="T19" fmla="*/ 0 h 42"/>
                <a:gd name="T20" fmla="*/ 681 w 681"/>
                <a:gd name="T21" fmla="*/ 42 h 42"/>
                <a:gd name="connsiteX0" fmla="*/ 0 w 939"/>
                <a:gd name="connsiteY0" fmla="*/ 30 h 42"/>
                <a:gd name="connsiteX1" fmla="*/ 335 w 939"/>
                <a:gd name="connsiteY1" fmla="*/ 37 h 42"/>
                <a:gd name="connsiteX2" fmla="*/ 493 w 939"/>
                <a:gd name="connsiteY2" fmla="*/ 0 h 42"/>
                <a:gd name="connsiteX3" fmla="*/ 686 w 939"/>
                <a:gd name="connsiteY3" fmla="*/ 37 h 42"/>
                <a:gd name="connsiteX4" fmla="*/ 848 w 939"/>
                <a:gd name="connsiteY4" fmla="*/ 23 h 42"/>
                <a:gd name="connsiteX5" fmla="*/ 939 w 939"/>
                <a:gd name="connsiteY5" fmla="*/ 23 h 42"/>
                <a:gd name="connsiteX0" fmla="*/ 0 w 939"/>
                <a:gd name="connsiteY0" fmla="*/ 30 h 41"/>
                <a:gd name="connsiteX1" fmla="*/ 168 w 939"/>
                <a:gd name="connsiteY1" fmla="*/ 19 h 41"/>
                <a:gd name="connsiteX2" fmla="*/ 335 w 939"/>
                <a:gd name="connsiteY2" fmla="*/ 37 h 41"/>
                <a:gd name="connsiteX3" fmla="*/ 493 w 939"/>
                <a:gd name="connsiteY3" fmla="*/ 0 h 41"/>
                <a:gd name="connsiteX4" fmla="*/ 686 w 939"/>
                <a:gd name="connsiteY4" fmla="*/ 37 h 41"/>
                <a:gd name="connsiteX5" fmla="*/ 848 w 939"/>
                <a:gd name="connsiteY5" fmla="*/ 23 h 41"/>
                <a:gd name="connsiteX6" fmla="*/ 939 w 939"/>
                <a:gd name="connsiteY6" fmla="*/ 23 h 41"/>
                <a:gd name="connsiteX0" fmla="*/ 0 w 1154"/>
                <a:gd name="connsiteY0" fmla="*/ 30 h 41"/>
                <a:gd name="connsiteX1" fmla="*/ 383 w 1154"/>
                <a:gd name="connsiteY1" fmla="*/ 19 h 41"/>
                <a:gd name="connsiteX2" fmla="*/ 550 w 1154"/>
                <a:gd name="connsiteY2" fmla="*/ 37 h 41"/>
                <a:gd name="connsiteX3" fmla="*/ 708 w 1154"/>
                <a:gd name="connsiteY3" fmla="*/ 0 h 41"/>
                <a:gd name="connsiteX4" fmla="*/ 901 w 1154"/>
                <a:gd name="connsiteY4" fmla="*/ 37 h 41"/>
                <a:gd name="connsiteX5" fmla="*/ 1063 w 1154"/>
                <a:gd name="connsiteY5" fmla="*/ 23 h 41"/>
                <a:gd name="connsiteX6" fmla="*/ 1154 w 1154"/>
                <a:gd name="connsiteY6" fmla="*/ 23 h 41"/>
                <a:gd name="connsiteX0" fmla="*/ 0 w 1412"/>
                <a:gd name="connsiteY0" fmla="*/ 30 h 41"/>
                <a:gd name="connsiteX1" fmla="*/ 641 w 1412"/>
                <a:gd name="connsiteY1" fmla="*/ 19 h 41"/>
                <a:gd name="connsiteX2" fmla="*/ 808 w 1412"/>
                <a:gd name="connsiteY2" fmla="*/ 37 h 41"/>
                <a:gd name="connsiteX3" fmla="*/ 966 w 1412"/>
                <a:gd name="connsiteY3" fmla="*/ 0 h 41"/>
                <a:gd name="connsiteX4" fmla="*/ 1159 w 1412"/>
                <a:gd name="connsiteY4" fmla="*/ 37 h 41"/>
                <a:gd name="connsiteX5" fmla="*/ 1321 w 1412"/>
                <a:gd name="connsiteY5" fmla="*/ 23 h 41"/>
                <a:gd name="connsiteX6" fmla="*/ 1412 w 1412"/>
                <a:gd name="connsiteY6" fmla="*/ 23 h 41"/>
                <a:gd name="connsiteX0" fmla="*/ 0 w 1412"/>
                <a:gd name="connsiteY0" fmla="*/ 30 h 41"/>
                <a:gd name="connsiteX1" fmla="*/ 252 w 1412"/>
                <a:gd name="connsiteY1" fmla="*/ 23 h 41"/>
                <a:gd name="connsiteX2" fmla="*/ 641 w 1412"/>
                <a:gd name="connsiteY2" fmla="*/ 19 h 41"/>
                <a:gd name="connsiteX3" fmla="*/ 808 w 1412"/>
                <a:gd name="connsiteY3" fmla="*/ 37 h 41"/>
                <a:gd name="connsiteX4" fmla="*/ 966 w 1412"/>
                <a:gd name="connsiteY4" fmla="*/ 0 h 41"/>
                <a:gd name="connsiteX5" fmla="*/ 1159 w 1412"/>
                <a:gd name="connsiteY5" fmla="*/ 37 h 41"/>
                <a:gd name="connsiteX6" fmla="*/ 1321 w 1412"/>
                <a:gd name="connsiteY6" fmla="*/ 23 h 41"/>
                <a:gd name="connsiteX7" fmla="*/ 1412 w 1412"/>
                <a:gd name="connsiteY7" fmla="*/ 23 h 41"/>
                <a:gd name="connsiteX0" fmla="*/ 0 w 1412"/>
                <a:gd name="connsiteY0" fmla="*/ 30 h 41"/>
                <a:gd name="connsiteX1" fmla="*/ 252 w 1412"/>
                <a:gd name="connsiteY1" fmla="*/ 2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536 w 1412"/>
                <a:gd name="connsiteY3" fmla="*/ 1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6"/>
                <a:gd name="connsiteX1" fmla="*/ 255 w 1412"/>
                <a:gd name="connsiteY1" fmla="*/ 43 h 46"/>
                <a:gd name="connsiteX2" fmla="*/ 402 w 1412"/>
                <a:gd name="connsiteY2" fmla="*/ 15 h 46"/>
                <a:gd name="connsiteX3" fmla="*/ 536 w 1412"/>
                <a:gd name="connsiteY3" fmla="*/ 27 h 46"/>
                <a:gd name="connsiteX4" fmla="*/ 641 w 1412"/>
                <a:gd name="connsiteY4" fmla="*/ 19 h 46"/>
                <a:gd name="connsiteX5" fmla="*/ 808 w 1412"/>
                <a:gd name="connsiteY5" fmla="*/ 37 h 46"/>
                <a:gd name="connsiteX6" fmla="*/ 966 w 1412"/>
                <a:gd name="connsiteY6" fmla="*/ 0 h 46"/>
                <a:gd name="connsiteX7" fmla="*/ 1159 w 1412"/>
                <a:gd name="connsiteY7" fmla="*/ 37 h 46"/>
                <a:gd name="connsiteX8" fmla="*/ 1321 w 1412"/>
                <a:gd name="connsiteY8" fmla="*/ 23 h 46"/>
                <a:gd name="connsiteX9" fmla="*/ 1412 w 1412"/>
                <a:gd name="connsiteY9" fmla="*/ 23 h 46"/>
                <a:gd name="connsiteX0" fmla="*/ 0 w 1321"/>
                <a:gd name="connsiteY0" fmla="*/ 30 h 46"/>
                <a:gd name="connsiteX1" fmla="*/ 255 w 1321"/>
                <a:gd name="connsiteY1" fmla="*/ 43 h 46"/>
                <a:gd name="connsiteX2" fmla="*/ 402 w 1321"/>
                <a:gd name="connsiteY2" fmla="*/ 15 h 46"/>
                <a:gd name="connsiteX3" fmla="*/ 536 w 1321"/>
                <a:gd name="connsiteY3" fmla="*/ 27 h 46"/>
                <a:gd name="connsiteX4" fmla="*/ 641 w 1321"/>
                <a:gd name="connsiteY4" fmla="*/ 19 h 46"/>
                <a:gd name="connsiteX5" fmla="*/ 808 w 1321"/>
                <a:gd name="connsiteY5" fmla="*/ 37 h 46"/>
                <a:gd name="connsiteX6" fmla="*/ 966 w 1321"/>
                <a:gd name="connsiteY6" fmla="*/ 0 h 46"/>
                <a:gd name="connsiteX7" fmla="*/ 1159 w 1321"/>
                <a:gd name="connsiteY7" fmla="*/ 37 h 46"/>
                <a:gd name="connsiteX8" fmla="*/ 1321 w 1321"/>
                <a:gd name="connsiteY8" fmla="*/ 23 h 46"/>
                <a:gd name="connsiteX0" fmla="*/ 0 w 1159"/>
                <a:gd name="connsiteY0" fmla="*/ 30 h 46"/>
                <a:gd name="connsiteX1" fmla="*/ 255 w 1159"/>
                <a:gd name="connsiteY1" fmla="*/ 43 h 46"/>
                <a:gd name="connsiteX2" fmla="*/ 402 w 1159"/>
                <a:gd name="connsiteY2" fmla="*/ 15 h 46"/>
                <a:gd name="connsiteX3" fmla="*/ 536 w 1159"/>
                <a:gd name="connsiteY3" fmla="*/ 27 h 46"/>
                <a:gd name="connsiteX4" fmla="*/ 641 w 1159"/>
                <a:gd name="connsiteY4" fmla="*/ 19 h 46"/>
                <a:gd name="connsiteX5" fmla="*/ 808 w 1159"/>
                <a:gd name="connsiteY5" fmla="*/ 37 h 46"/>
                <a:gd name="connsiteX6" fmla="*/ 966 w 1159"/>
                <a:gd name="connsiteY6" fmla="*/ 0 h 46"/>
                <a:gd name="connsiteX7" fmla="*/ 1159 w 1159"/>
                <a:gd name="connsiteY7" fmla="*/ 37 h 46"/>
                <a:gd name="connsiteX0" fmla="*/ 0 w 966"/>
                <a:gd name="connsiteY0" fmla="*/ 30 h 46"/>
                <a:gd name="connsiteX1" fmla="*/ 255 w 966"/>
                <a:gd name="connsiteY1" fmla="*/ 43 h 46"/>
                <a:gd name="connsiteX2" fmla="*/ 402 w 966"/>
                <a:gd name="connsiteY2" fmla="*/ 15 h 46"/>
                <a:gd name="connsiteX3" fmla="*/ 536 w 966"/>
                <a:gd name="connsiteY3" fmla="*/ 27 h 46"/>
                <a:gd name="connsiteX4" fmla="*/ 641 w 966"/>
                <a:gd name="connsiteY4" fmla="*/ 19 h 46"/>
                <a:gd name="connsiteX5" fmla="*/ 808 w 966"/>
                <a:gd name="connsiteY5" fmla="*/ 37 h 46"/>
                <a:gd name="connsiteX6" fmla="*/ 966 w 966"/>
                <a:gd name="connsiteY6" fmla="*/ 0 h 46"/>
                <a:gd name="connsiteX0" fmla="*/ 0 w 808"/>
                <a:gd name="connsiteY0" fmla="*/ 18 h 34"/>
                <a:gd name="connsiteX1" fmla="*/ 255 w 808"/>
                <a:gd name="connsiteY1" fmla="*/ 31 h 34"/>
                <a:gd name="connsiteX2" fmla="*/ 402 w 808"/>
                <a:gd name="connsiteY2" fmla="*/ 3 h 34"/>
                <a:gd name="connsiteX3" fmla="*/ 536 w 808"/>
                <a:gd name="connsiteY3" fmla="*/ 15 h 34"/>
                <a:gd name="connsiteX4" fmla="*/ 641 w 808"/>
                <a:gd name="connsiteY4" fmla="*/ 7 h 34"/>
                <a:gd name="connsiteX5" fmla="*/ 808 w 808"/>
                <a:gd name="connsiteY5" fmla="*/ 25 h 34"/>
                <a:gd name="connsiteX0" fmla="*/ 0 w 641"/>
                <a:gd name="connsiteY0" fmla="*/ 18 h 34"/>
                <a:gd name="connsiteX1" fmla="*/ 255 w 641"/>
                <a:gd name="connsiteY1" fmla="*/ 31 h 34"/>
                <a:gd name="connsiteX2" fmla="*/ 402 w 641"/>
                <a:gd name="connsiteY2" fmla="*/ 3 h 34"/>
                <a:gd name="connsiteX3" fmla="*/ 536 w 641"/>
                <a:gd name="connsiteY3" fmla="*/ 15 h 34"/>
                <a:gd name="connsiteX4" fmla="*/ 641 w 641"/>
                <a:gd name="connsiteY4" fmla="*/ 7 h 34"/>
                <a:gd name="connsiteX0" fmla="*/ 0 w 536"/>
                <a:gd name="connsiteY0" fmla="*/ 18 h 34"/>
                <a:gd name="connsiteX1" fmla="*/ 255 w 536"/>
                <a:gd name="connsiteY1" fmla="*/ 31 h 34"/>
                <a:gd name="connsiteX2" fmla="*/ 402 w 536"/>
                <a:gd name="connsiteY2" fmla="*/ 3 h 34"/>
                <a:gd name="connsiteX3" fmla="*/ 536 w 536"/>
                <a:gd name="connsiteY3" fmla="*/ 15 h 34"/>
              </a:gdLst>
              <a:ahLst/>
              <a:cxnLst>
                <a:cxn ang="0">
                  <a:pos x="connsiteX0" y="connsiteY0"/>
                </a:cxn>
                <a:cxn ang="0">
                  <a:pos x="connsiteX1" y="connsiteY1"/>
                </a:cxn>
                <a:cxn ang="0">
                  <a:pos x="connsiteX2" y="connsiteY2"/>
                </a:cxn>
                <a:cxn ang="0">
                  <a:pos x="connsiteX3" y="connsiteY3"/>
                </a:cxn>
              </a:cxnLst>
              <a:rect l="l" t="t" r="r" b="b"/>
              <a:pathLst>
                <a:path w="536" h="34">
                  <a:moveTo>
                    <a:pt x="0" y="18"/>
                  </a:moveTo>
                  <a:cubicBezTo>
                    <a:pt x="79" y="19"/>
                    <a:pt x="188" y="34"/>
                    <a:pt x="255" y="31"/>
                  </a:cubicBezTo>
                  <a:cubicBezTo>
                    <a:pt x="322" y="29"/>
                    <a:pt x="355" y="6"/>
                    <a:pt x="402" y="3"/>
                  </a:cubicBezTo>
                  <a:cubicBezTo>
                    <a:pt x="449" y="0"/>
                    <a:pt x="496" y="14"/>
                    <a:pt x="536" y="15"/>
                  </a:cubicBezTo>
                </a:path>
              </a:pathLst>
            </a:custGeom>
            <a:solidFill>
              <a:srgbClr val="FFFFFF">
                <a:lumMod val="65000"/>
              </a:srgbClr>
            </a:solid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102" name="Freeform 13"/>
            <p:cNvSpPr>
              <a:spLocks/>
            </p:cNvSpPr>
            <p:nvPr/>
          </p:nvSpPr>
          <p:spPr bwMode="auto">
            <a:xfrm>
              <a:off x="7570082" y="3707291"/>
              <a:ext cx="210290" cy="44421"/>
            </a:xfrm>
            <a:custGeom>
              <a:avLst/>
              <a:gdLst>
                <a:gd name="T0" fmla="*/ 0 w 681"/>
                <a:gd name="T1" fmla="*/ 2147483647 h 42"/>
                <a:gd name="T2" fmla="*/ 2147483647 w 681"/>
                <a:gd name="T3" fmla="*/ 2147483647 h 42"/>
                <a:gd name="T4" fmla="*/ 2147483647 w 681"/>
                <a:gd name="T5" fmla="*/ 0 h 42"/>
                <a:gd name="T6" fmla="*/ 2147483647 w 681"/>
                <a:gd name="T7" fmla="*/ 2147483647 h 42"/>
                <a:gd name="T8" fmla="*/ 2147483647 w 681"/>
                <a:gd name="T9" fmla="*/ 2147483647 h 42"/>
                <a:gd name="T10" fmla="*/ 2147483647 w 681"/>
                <a:gd name="T11" fmla="*/ 2147483647 h 42"/>
                <a:gd name="T12" fmla="*/ 0 60000 65536"/>
                <a:gd name="T13" fmla="*/ 0 60000 65536"/>
                <a:gd name="T14" fmla="*/ 0 60000 65536"/>
                <a:gd name="T15" fmla="*/ 0 60000 65536"/>
                <a:gd name="T16" fmla="*/ 0 60000 65536"/>
                <a:gd name="T17" fmla="*/ 0 60000 65536"/>
                <a:gd name="T18" fmla="*/ 0 w 681"/>
                <a:gd name="T19" fmla="*/ 0 h 42"/>
                <a:gd name="T20" fmla="*/ 681 w 681"/>
                <a:gd name="T21" fmla="*/ 42 h 42"/>
                <a:gd name="connsiteX0" fmla="*/ 0 w 939"/>
                <a:gd name="connsiteY0" fmla="*/ 30 h 42"/>
                <a:gd name="connsiteX1" fmla="*/ 335 w 939"/>
                <a:gd name="connsiteY1" fmla="*/ 37 h 42"/>
                <a:gd name="connsiteX2" fmla="*/ 493 w 939"/>
                <a:gd name="connsiteY2" fmla="*/ 0 h 42"/>
                <a:gd name="connsiteX3" fmla="*/ 686 w 939"/>
                <a:gd name="connsiteY3" fmla="*/ 37 h 42"/>
                <a:gd name="connsiteX4" fmla="*/ 848 w 939"/>
                <a:gd name="connsiteY4" fmla="*/ 23 h 42"/>
                <a:gd name="connsiteX5" fmla="*/ 939 w 939"/>
                <a:gd name="connsiteY5" fmla="*/ 23 h 42"/>
                <a:gd name="connsiteX0" fmla="*/ 0 w 939"/>
                <a:gd name="connsiteY0" fmla="*/ 30 h 41"/>
                <a:gd name="connsiteX1" fmla="*/ 168 w 939"/>
                <a:gd name="connsiteY1" fmla="*/ 19 h 41"/>
                <a:gd name="connsiteX2" fmla="*/ 335 w 939"/>
                <a:gd name="connsiteY2" fmla="*/ 37 h 41"/>
                <a:gd name="connsiteX3" fmla="*/ 493 w 939"/>
                <a:gd name="connsiteY3" fmla="*/ 0 h 41"/>
                <a:gd name="connsiteX4" fmla="*/ 686 w 939"/>
                <a:gd name="connsiteY4" fmla="*/ 37 h 41"/>
                <a:gd name="connsiteX5" fmla="*/ 848 w 939"/>
                <a:gd name="connsiteY5" fmla="*/ 23 h 41"/>
                <a:gd name="connsiteX6" fmla="*/ 939 w 939"/>
                <a:gd name="connsiteY6" fmla="*/ 23 h 41"/>
                <a:gd name="connsiteX0" fmla="*/ 0 w 1154"/>
                <a:gd name="connsiteY0" fmla="*/ 30 h 41"/>
                <a:gd name="connsiteX1" fmla="*/ 383 w 1154"/>
                <a:gd name="connsiteY1" fmla="*/ 19 h 41"/>
                <a:gd name="connsiteX2" fmla="*/ 550 w 1154"/>
                <a:gd name="connsiteY2" fmla="*/ 37 h 41"/>
                <a:gd name="connsiteX3" fmla="*/ 708 w 1154"/>
                <a:gd name="connsiteY3" fmla="*/ 0 h 41"/>
                <a:gd name="connsiteX4" fmla="*/ 901 w 1154"/>
                <a:gd name="connsiteY4" fmla="*/ 37 h 41"/>
                <a:gd name="connsiteX5" fmla="*/ 1063 w 1154"/>
                <a:gd name="connsiteY5" fmla="*/ 23 h 41"/>
                <a:gd name="connsiteX6" fmla="*/ 1154 w 1154"/>
                <a:gd name="connsiteY6" fmla="*/ 23 h 41"/>
                <a:gd name="connsiteX0" fmla="*/ 0 w 1412"/>
                <a:gd name="connsiteY0" fmla="*/ 30 h 41"/>
                <a:gd name="connsiteX1" fmla="*/ 641 w 1412"/>
                <a:gd name="connsiteY1" fmla="*/ 19 h 41"/>
                <a:gd name="connsiteX2" fmla="*/ 808 w 1412"/>
                <a:gd name="connsiteY2" fmla="*/ 37 h 41"/>
                <a:gd name="connsiteX3" fmla="*/ 966 w 1412"/>
                <a:gd name="connsiteY3" fmla="*/ 0 h 41"/>
                <a:gd name="connsiteX4" fmla="*/ 1159 w 1412"/>
                <a:gd name="connsiteY4" fmla="*/ 37 h 41"/>
                <a:gd name="connsiteX5" fmla="*/ 1321 w 1412"/>
                <a:gd name="connsiteY5" fmla="*/ 23 h 41"/>
                <a:gd name="connsiteX6" fmla="*/ 1412 w 1412"/>
                <a:gd name="connsiteY6" fmla="*/ 23 h 41"/>
                <a:gd name="connsiteX0" fmla="*/ 0 w 1412"/>
                <a:gd name="connsiteY0" fmla="*/ 30 h 41"/>
                <a:gd name="connsiteX1" fmla="*/ 252 w 1412"/>
                <a:gd name="connsiteY1" fmla="*/ 23 h 41"/>
                <a:gd name="connsiteX2" fmla="*/ 641 w 1412"/>
                <a:gd name="connsiteY2" fmla="*/ 19 h 41"/>
                <a:gd name="connsiteX3" fmla="*/ 808 w 1412"/>
                <a:gd name="connsiteY3" fmla="*/ 37 h 41"/>
                <a:gd name="connsiteX4" fmla="*/ 966 w 1412"/>
                <a:gd name="connsiteY4" fmla="*/ 0 h 41"/>
                <a:gd name="connsiteX5" fmla="*/ 1159 w 1412"/>
                <a:gd name="connsiteY5" fmla="*/ 37 h 41"/>
                <a:gd name="connsiteX6" fmla="*/ 1321 w 1412"/>
                <a:gd name="connsiteY6" fmla="*/ 23 h 41"/>
                <a:gd name="connsiteX7" fmla="*/ 1412 w 1412"/>
                <a:gd name="connsiteY7" fmla="*/ 23 h 41"/>
                <a:gd name="connsiteX0" fmla="*/ 0 w 1412"/>
                <a:gd name="connsiteY0" fmla="*/ 30 h 41"/>
                <a:gd name="connsiteX1" fmla="*/ 252 w 1412"/>
                <a:gd name="connsiteY1" fmla="*/ 2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32 w 1412"/>
                <a:gd name="connsiteY2" fmla="*/ 21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641 w 1412"/>
                <a:gd name="connsiteY3" fmla="*/ 19 h 41"/>
                <a:gd name="connsiteX4" fmla="*/ 808 w 1412"/>
                <a:gd name="connsiteY4" fmla="*/ 37 h 41"/>
                <a:gd name="connsiteX5" fmla="*/ 966 w 1412"/>
                <a:gd name="connsiteY5" fmla="*/ 0 h 41"/>
                <a:gd name="connsiteX6" fmla="*/ 1159 w 1412"/>
                <a:gd name="connsiteY6" fmla="*/ 37 h 41"/>
                <a:gd name="connsiteX7" fmla="*/ 1321 w 1412"/>
                <a:gd name="connsiteY7" fmla="*/ 23 h 41"/>
                <a:gd name="connsiteX8" fmla="*/ 1412 w 1412"/>
                <a:gd name="connsiteY8" fmla="*/ 23 h 41"/>
                <a:gd name="connsiteX0" fmla="*/ 0 w 1412"/>
                <a:gd name="connsiteY0" fmla="*/ 30 h 41"/>
                <a:gd name="connsiteX1" fmla="*/ 238 w 1412"/>
                <a:gd name="connsiteY1" fmla="*/ 33 h 41"/>
                <a:gd name="connsiteX2" fmla="*/ 402 w 1412"/>
                <a:gd name="connsiteY2" fmla="*/ 15 h 41"/>
                <a:gd name="connsiteX3" fmla="*/ 536 w 1412"/>
                <a:gd name="connsiteY3" fmla="*/ 1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1"/>
                <a:gd name="connsiteX1" fmla="*/ 238 w 1412"/>
                <a:gd name="connsiteY1" fmla="*/ 33 h 41"/>
                <a:gd name="connsiteX2" fmla="*/ 402 w 1412"/>
                <a:gd name="connsiteY2" fmla="*/ 15 h 41"/>
                <a:gd name="connsiteX3" fmla="*/ 536 w 1412"/>
                <a:gd name="connsiteY3" fmla="*/ 27 h 41"/>
                <a:gd name="connsiteX4" fmla="*/ 641 w 1412"/>
                <a:gd name="connsiteY4" fmla="*/ 19 h 41"/>
                <a:gd name="connsiteX5" fmla="*/ 808 w 1412"/>
                <a:gd name="connsiteY5" fmla="*/ 37 h 41"/>
                <a:gd name="connsiteX6" fmla="*/ 966 w 1412"/>
                <a:gd name="connsiteY6" fmla="*/ 0 h 41"/>
                <a:gd name="connsiteX7" fmla="*/ 1159 w 1412"/>
                <a:gd name="connsiteY7" fmla="*/ 37 h 41"/>
                <a:gd name="connsiteX8" fmla="*/ 1321 w 1412"/>
                <a:gd name="connsiteY8" fmla="*/ 23 h 41"/>
                <a:gd name="connsiteX9" fmla="*/ 1412 w 1412"/>
                <a:gd name="connsiteY9" fmla="*/ 23 h 41"/>
                <a:gd name="connsiteX0" fmla="*/ 0 w 1412"/>
                <a:gd name="connsiteY0" fmla="*/ 30 h 46"/>
                <a:gd name="connsiteX1" fmla="*/ 255 w 1412"/>
                <a:gd name="connsiteY1" fmla="*/ 43 h 46"/>
                <a:gd name="connsiteX2" fmla="*/ 402 w 1412"/>
                <a:gd name="connsiteY2" fmla="*/ 15 h 46"/>
                <a:gd name="connsiteX3" fmla="*/ 536 w 1412"/>
                <a:gd name="connsiteY3" fmla="*/ 27 h 46"/>
                <a:gd name="connsiteX4" fmla="*/ 641 w 1412"/>
                <a:gd name="connsiteY4" fmla="*/ 19 h 46"/>
                <a:gd name="connsiteX5" fmla="*/ 808 w 1412"/>
                <a:gd name="connsiteY5" fmla="*/ 37 h 46"/>
                <a:gd name="connsiteX6" fmla="*/ 966 w 1412"/>
                <a:gd name="connsiteY6" fmla="*/ 0 h 46"/>
                <a:gd name="connsiteX7" fmla="*/ 1159 w 1412"/>
                <a:gd name="connsiteY7" fmla="*/ 37 h 46"/>
                <a:gd name="connsiteX8" fmla="*/ 1321 w 1412"/>
                <a:gd name="connsiteY8" fmla="*/ 23 h 46"/>
                <a:gd name="connsiteX9" fmla="*/ 1412 w 1412"/>
                <a:gd name="connsiteY9" fmla="*/ 23 h 46"/>
                <a:gd name="connsiteX0" fmla="*/ 0 w 1321"/>
                <a:gd name="connsiteY0" fmla="*/ 30 h 46"/>
                <a:gd name="connsiteX1" fmla="*/ 255 w 1321"/>
                <a:gd name="connsiteY1" fmla="*/ 43 h 46"/>
                <a:gd name="connsiteX2" fmla="*/ 402 w 1321"/>
                <a:gd name="connsiteY2" fmla="*/ 15 h 46"/>
                <a:gd name="connsiteX3" fmla="*/ 536 w 1321"/>
                <a:gd name="connsiteY3" fmla="*/ 27 h 46"/>
                <a:gd name="connsiteX4" fmla="*/ 641 w 1321"/>
                <a:gd name="connsiteY4" fmla="*/ 19 h 46"/>
                <a:gd name="connsiteX5" fmla="*/ 808 w 1321"/>
                <a:gd name="connsiteY5" fmla="*/ 37 h 46"/>
                <a:gd name="connsiteX6" fmla="*/ 966 w 1321"/>
                <a:gd name="connsiteY6" fmla="*/ 0 h 46"/>
                <a:gd name="connsiteX7" fmla="*/ 1159 w 1321"/>
                <a:gd name="connsiteY7" fmla="*/ 37 h 46"/>
                <a:gd name="connsiteX8" fmla="*/ 1321 w 1321"/>
                <a:gd name="connsiteY8" fmla="*/ 23 h 46"/>
                <a:gd name="connsiteX0" fmla="*/ 0 w 1159"/>
                <a:gd name="connsiteY0" fmla="*/ 30 h 46"/>
                <a:gd name="connsiteX1" fmla="*/ 255 w 1159"/>
                <a:gd name="connsiteY1" fmla="*/ 43 h 46"/>
                <a:gd name="connsiteX2" fmla="*/ 402 w 1159"/>
                <a:gd name="connsiteY2" fmla="*/ 15 h 46"/>
                <a:gd name="connsiteX3" fmla="*/ 536 w 1159"/>
                <a:gd name="connsiteY3" fmla="*/ 27 h 46"/>
                <a:gd name="connsiteX4" fmla="*/ 641 w 1159"/>
                <a:gd name="connsiteY4" fmla="*/ 19 h 46"/>
                <a:gd name="connsiteX5" fmla="*/ 808 w 1159"/>
                <a:gd name="connsiteY5" fmla="*/ 37 h 46"/>
                <a:gd name="connsiteX6" fmla="*/ 966 w 1159"/>
                <a:gd name="connsiteY6" fmla="*/ 0 h 46"/>
                <a:gd name="connsiteX7" fmla="*/ 1159 w 1159"/>
                <a:gd name="connsiteY7" fmla="*/ 37 h 46"/>
                <a:gd name="connsiteX0" fmla="*/ 0 w 966"/>
                <a:gd name="connsiteY0" fmla="*/ 30 h 46"/>
                <a:gd name="connsiteX1" fmla="*/ 255 w 966"/>
                <a:gd name="connsiteY1" fmla="*/ 43 h 46"/>
                <a:gd name="connsiteX2" fmla="*/ 402 w 966"/>
                <a:gd name="connsiteY2" fmla="*/ 15 h 46"/>
                <a:gd name="connsiteX3" fmla="*/ 536 w 966"/>
                <a:gd name="connsiteY3" fmla="*/ 27 h 46"/>
                <a:gd name="connsiteX4" fmla="*/ 641 w 966"/>
                <a:gd name="connsiteY4" fmla="*/ 19 h 46"/>
                <a:gd name="connsiteX5" fmla="*/ 808 w 966"/>
                <a:gd name="connsiteY5" fmla="*/ 37 h 46"/>
                <a:gd name="connsiteX6" fmla="*/ 966 w 966"/>
                <a:gd name="connsiteY6" fmla="*/ 0 h 46"/>
                <a:gd name="connsiteX0" fmla="*/ 0 w 808"/>
                <a:gd name="connsiteY0" fmla="*/ 18 h 34"/>
                <a:gd name="connsiteX1" fmla="*/ 255 w 808"/>
                <a:gd name="connsiteY1" fmla="*/ 31 h 34"/>
                <a:gd name="connsiteX2" fmla="*/ 402 w 808"/>
                <a:gd name="connsiteY2" fmla="*/ 3 h 34"/>
                <a:gd name="connsiteX3" fmla="*/ 536 w 808"/>
                <a:gd name="connsiteY3" fmla="*/ 15 h 34"/>
                <a:gd name="connsiteX4" fmla="*/ 641 w 808"/>
                <a:gd name="connsiteY4" fmla="*/ 7 h 34"/>
                <a:gd name="connsiteX5" fmla="*/ 808 w 808"/>
                <a:gd name="connsiteY5" fmla="*/ 25 h 34"/>
                <a:gd name="connsiteX0" fmla="*/ 0 w 641"/>
                <a:gd name="connsiteY0" fmla="*/ 18 h 34"/>
                <a:gd name="connsiteX1" fmla="*/ 255 w 641"/>
                <a:gd name="connsiteY1" fmla="*/ 31 h 34"/>
                <a:gd name="connsiteX2" fmla="*/ 402 w 641"/>
                <a:gd name="connsiteY2" fmla="*/ 3 h 34"/>
                <a:gd name="connsiteX3" fmla="*/ 536 w 641"/>
                <a:gd name="connsiteY3" fmla="*/ 15 h 34"/>
                <a:gd name="connsiteX4" fmla="*/ 641 w 641"/>
                <a:gd name="connsiteY4" fmla="*/ 7 h 34"/>
                <a:gd name="connsiteX0" fmla="*/ 0 w 536"/>
                <a:gd name="connsiteY0" fmla="*/ 18 h 34"/>
                <a:gd name="connsiteX1" fmla="*/ 255 w 536"/>
                <a:gd name="connsiteY1" fmla="*/ 31 h 34"/>
                <a:gd name="connsiteX2" fmla="*/ 402 w 536"/>
                <a:gd name="connsiteY2" fmla="*/ 3 h 34"/>
                <a:gd name="connsiteX3" fmla="*/ 536 w 536"/>
                <a:gd name="connsiteY3" fmla="*/ 15 h 34"/>
              </a:gdLst>
              <a:ahLst/>
              <a:cxnLst>
                <a:cxn ang="0">
                  <a:pos x="connsiteX0" y="connsiteY0"/>
                </a:cxn>
                <a:cxn ang="0">
                  <a:pos x="connsiteX1" y="connsiteY1"/>
                </a:cxn>
                <a:cxn ang="0">
                  <a:pos x="connsiteX2" y="connsiteY2"/>
                </a:cxn>
                <a:cxn ang="0">
                  <a:pos x="connsiteX3" y="connsiteY3"/>
                </a:cxn>
              </a:cxnLst>
              <a:rect l="l" t="t" r="r" b="b"/>
              <a:pathLst>
                <a:path w="536" h="34">
                  <a:moveTo>
                    <a:pt x="0" y="18"/>
                  </a:moveTo>
                  <a:cubicBezTo>
                    <a:pt x="79" y="19"/>
                    <a:pt x="188" y="34"/>
                    <a:pt x="255" y="31"/>
                  </a:cubicBezTo>
                  <a:cubicBezTo>
                    <a:pt x="322" y="29"/>
                    <a:pt x="355" y="6"/>
                    <a:pt x="402" y="3"/>
                  </a:cubicBezTo>
                  <a:cubicBezTo>
                    <a:pt x="449" y="0"/>
                    <a:pt x="496" y="14"/>
                    <a:pt x="536" y="15"/>
                  </a:cubicBezTo>
                </a:path>
              </a:pathLst>
            </a:custGeom>
            <a:solidFill>
              <a:srgbClr val="FFFFFF">
                <a:lumMod val="65000"/>
              </a:srgbClr>
            </a:solidFill>
            <a:ln w="38100">
              <a:solidFill>
                <a:srgbClr val="FFFFFF">
                  <a:lumMod val="65000"/>
                </a:srgbClr>
              </a:solidFill>
              <a:round/>
              <a:headEnd/>
              <a:tailEnd/>
            </a:ln>
          </p:spPr>
          <p:txBody>
            <a:bodyPr>
              <a:noAutofit/>
            </a:bodyPr>
            <a:lstStyle/>
            <a:p>
              <a:pPr algn="ctr" defTabSz="914356" eaLnBrk="0" fontAlgn="base" hangingPunct="0">
                <a:spcBef>
                  <a:spcPct val="0"/>
                </a:spcBef>
                <a:spcAft>
                  <a:spcPct val="0"/>
                </a:spcAft>
                <a:defRPr/>
              </a:pPr>
              <a:endParaRPr lang="en-US" sz="1200" b="1" kern="0" dirty="0">
                <a:latin typeface="Helvetica"/>
                <a:cs typeface="Helvetica"/>
              </a:endParaRPr>
            </a:p>
          </p:txBody>
        </p:sp>
        <p:sp>
          <p:nvSpPr>
            <p:cNvPr id="107" name="Line 51"/>
            <p:cNvSpPr>
              <a:spLocks noChangeShapeType="1"/>
            </p:cNvSpPr>
            <p:nvPr/>
          </p:nvSpPr>
          <p:spPr bwMode="auto">
            <a:xfrm>
              <a:off x="8854674" y="4018887"/>
              <a:ext cx="0" cy="329799"/>
            </a:xfrm>
            <a:prstGeom prst="line">
              <a:avLst/>
            </a:prstGeom>
            <a:noFill/>
            <a:ln w="38100">
              <a:solidFill>
                <a:srgbClr val="FF0000"/>
              </a:solidFill>
              <a:round/>
              <a:headEnd/>
              <a:tailEnd type="triangle" w="med" len="med"/>
            </a:ln>
          </p:spPr>
          <p:txBody>
            <a:bodyPr>
              <a:noAutofit/>
            </a:bodyPr>
            <a:lstStyle/>
            <a:p>
              <a:pPr algn="ctr" defTabSz="914356" fontAlgn="base">
                <a:spcBef>
                  <a:spcPct val="0"/>
                </a:spcBef>
                <a:spcAft>
                  <a:spcPct val="0"/>
                </a:spcAft>
                <a:defRPr/>
              </a:pPr>
              <a:endParaRPr lang="en-US" sz="1200" b="1" i="1" kern="0" dirty="0">
                <a:latin typeface="Helvetica"/>
                <a:cs typeface="Helvetica"/>
              </a:endParaRPr>
            </a:p>
          </p:txBody>
        </p:sp>
        <p:sp>
          <p:nvSpPr>
            <p:cNvPr id="456" name="TextBox 455"/>
            <p:cNvSpPr txBox="1"/>
            <p:nvPr/>
          </p:nvSpPr>
          <p:spPr>
            <a:xfrm>
              <a:off x="9297069" y="3834335"/>
              <a:ext cx="672568" cy="542850"/>
            </a:xfrm>
            <a:prstGeom prst="rect">
              <a:avLst/>
            </a:prstGeom>
            <a:noFill/>
          </p:spPr>
          <p:txBody>
            <a:bodyPr wrap="square" lIns="0" tIns="0" rIns="0" bIns="0" rtlCol="0" anchor="ctr">
              <a:noAutofit/>
            </a:bodyPr>
            <a:lstStyle/>
            <a:p>
              <a:pPr algn="ctr" defTabSz="914356">
                <a:defRPr/>
              </a:pPr>
              <a:r>
                <a:rPr lang="en-US" sz="1600" b="1" kern="0" dirty="0">
                  <a:latin typeface="Arial" pitchFamily="34" charset="0"/>
                  <a:cs typeface="Arial" pitchFamily="34" charset="0"/>
                </a:rPr>
                <a:t>RDR6</a:t>
              </a:r>
            </a:p>
          </p:txBody>
        </p:sp>
      </p:grpSp>
      <p:sp>
        <p:nvSpPr>
          <p:cNvPr id="457" name="TextBox 456"/>
          <p:cNvSpPr txBox="1"/>
          <p:nvPr/>
        </p:nvSpPr>
        <p:spPr>
          <a:xfrm>
            <a:off x="4633279" y="4017326"/>
            <a:ext cx="2992395" cy="584775"/>
          </a:xfrm>
          <a:prstGeom prst="rect">
            <a:avLst/>
          </a:prstGeom>
          <a:noFill/>
        </p:spPr>
        <p:txBody>
          <a:bodyPr wrap="square" rtlCol="0">
            <a:spAutoFit/>
          </a:bodyPr>
          <a:lstStyle/>
          <a:p>
            <a:pPr algn="ctr"/>
            <a:r>
              <a:rPr lang="en-US" sz="1600" b="1" dirty="0">
                <a:solidFill>
                  <a:srgbClr val="00B050"/>
                </a:solidFill>
                <a:latin typeface="Arial" pitchFamily="34" charset="0"/>
                <a:cs typeface="Arial" pitchFamily="34" charset="0"/>
              </a:rPr>
              <a:t>DICER-like </a:t>
            </a:r>
            <a:r>
              <a:rPr lang="en-US" sz="1600" b="1" dirty="0">
                <a:latin typeface="Arial" pitchFamily="34" charset="0"/>
                <a:cs typeface="Arial" pitchFamily="34" charset="0"/>
              </a:rPr>
              <a:t>cleaves precisely to make phasiRNAs</a:t>
            </a:r>
          </a:p>
        </p:txBody>
      </p:sp>
      <p:sp>
        <p:nvSpPr>
          <p:cNvPr id="97" name="TextBox 96"/>
          <p:cNvSpPr txBox="1"/>
          <p:nvPr/>
        </p:nvSpPr>
        <p:spPr>
          <a:xfrm>
            <a:off x="7902816" y="2472098"/>
            <a:ext cx="1367194" cy="646331"/>
          </a:xfrm>
          <a:prstGeom prst="rect">
            <a:avLst/>
          </a:prstGeom>
          <a:solidFill>
            <a:srgbClr val="A7FFA7"/>
          </a:solidFill>
          <a:ln w="19050">
            <a:solidFill>
              <a:srgbClr val="0000FF"/>
            </a:solidFill>
          </a:ln>
        </p:spPr>
        <p:txBody>
          <a:bodyPr wrap="square" rtlCol="0">
            <a:spAutoFit/>
          </a:bodyPr>
          <a:lstStyle/>
          <a:p>
            <a:r>
              <a:rPr lang="en-US" dirty="0">
                <a:latin typeface="Arial" panose="020B0604020202020204" pitchFamily="34" charset="0"/>
                <a:cs typeface="Arial" panose="020B0604020202020204" pitchFamily="34" charset="0"/>
              </a:rPr>
              <a:t>Ribosome-protected  </a:t>
            </a:r>
            <a:endParaRPr lang="en-US" dirty="0">
              <a:solidFill>
                <a:srgbClr val="FF0000"/>
              </a:solidFill>
              <a:latin typeface="Arial" panose="020B0604020202020204" pitchFamily="34" charset="0"/>
              <a:cs typeface="Arial" panose="020B0604020202020204" pitchFamily="34" charset="0"/>
            </a:endParaRPr>
          </a:p>
        </p:txBody>
      </p:sp>
      <p:sp>
        <p:nvSpPr>
          <p:cNvPr id="449" name="Rectangle 448">
            <a:extLst>
              <a:ext uri="{FF2B5EF4-FFF2-40B4-BE49-F238E27FC236}">
                <a16:creationId xmlns:a16="http://schemas.microsoft.com/office/drawing/2014/main" id="{47BF3A69-0799-A5DF-462F-85F84B8D4F8F}"/>
              </a:ext>
            </a:extLst>
          </p:cNvPr>
          <p:cNvSpPr/>
          <p:nvPr/>
        </p:nvSpPr>
        <p:spPr>
          <a:xfrm>
            <a:off x="2036932" y="1315718"/>
            <a:ext cx="2956014" cy="5197416"/>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0" name="TextBox 449">
            <a:extLst>
              <a:ext uri="{FF2B5EF4-FFF2-40B4-BE49-F238E27FC236}">
                <a16:creationId xmlns:a16="http://schemas.microsoft.com/office/drawing/2014/main" id="{544A43D3-7547-E8F5-8B99-C4B3A9531A1D}"/>
              </a:ext>
            </a:extLst>
          </p:cNvPr>
          <p:cNvSpPr txBox="1"/>
          <p:nvPr/>
        </p:nvSpPr>
        <p:spPr>
          <a:xfrm>
            <a:off x="2000710" y="1620306"/>
            <a:ext cx="3022934" cy="3785652"/>
          </a:xfrm>
          <a:prstGeom prst="rect">
            <a:avLst/>
          </a:prstGeom>
          <a:noFill/>
        </p:spPr>
        <p:txBody>
          <a:bodyPr wrap="square" rtlCol="0">
            <a:spAutoFit/>
          </a:bodyPr>
          <a:lstStyle/>
          <a:p>
            <a:r>
              <a:rPr lang="en-US" sz="2400" dirty="0"/>
              <a:t>Many similarities to meiotic piRNAs</a:t>
            </a:r>
          </a:p>
          <a:p>
            <a:endParaRPr lang="en-US" sz="2400" dirty="0"/>
          </a:p>
          <a:p>
            <a:pPr marL="342900" indent="-342900">
              <a:buFont typeface="Wingdings" panose="05000000000000000000" pitchFamily="2" charset="2"/>
              <a:buChar char="v"/>
            </a:pPr>
            <a:r>
              <a:rPr lang="en-US" sz="2400" dirty="0"/>
              <a:t>Few if any mRNA targets</a:t>
            </a:r>
          </a:p>
          <a:p>
            <a:pPr marL="342900" indent="-342900">
              <a:buFont typeface="Wingdings" panose="05000000000000000000" pitchFamily="2" charset="2"/>
              <a:buChar char="v"/>
            </a:pPr>
            <a:r>
              <a:rPr lang="en-US" sz="2400" dirty="0"/>
              <a:t>Very abundant</a:t>
            </a:r>
          </a:p>
          <a:p>
            <a:pPr marL="342900" indent="-342900">
              <a:buFont typeface="Wingdings" panose="05000000000000000000" pitchFamily="2" charset="2"/>
              <a:buChar char="v"/>
            </a:pPr>
            <a:r>
              <a:rPr lang="en-US" sz="2400" dirty="0"/>
              <a:t>If missing, male sterility</a:t>
            </a:r>
          </a:p>
          <a:p>
            <a:endParaRPr lang="en-US" sz="2400" dirty="0"/>
          </a:p>
          <a:p>
            <a:r>
              <a:rPr lang="en-US" sz="2400" dirty="0"/>
              <a:t>Functions???</a:t>
            </a:r>
          </a:p>
        </p:txBody>
      </p:sp>
      <p:grpSp>
        <p:nvGrpSpPr>
          <p:cNvPr id="451" name="Group 483">
            <a:extLst>
              <a:ext uri="{FF2B5EF4-FFF2-40B4-BE49-F238E27FC236}">
                <a16:creationId xmlns:a16="http://schemas.microsoft.com/office/drawing/2014/main" id="{606D603E-7ECB-5555-AD9E-D0ABEC7FE970}"/>
              </a:ext>
            </a:extLst>
          </p:cNvPr>
          <p:cNvGrpSpPr/>
          <p:nvPr/>
        </p:nvGrpSpPr>
        <p:grpSpPr>
          <a:xfrm>
            <a:off x="9825166" y="5669695"/>
            <a:ext cx="242444" cy="91851"/>
            <a:chOff x="2804192" y="6351858"/>
            <a:chExt cx="242444" cy="91851"/>
          </a:xfrm>
        </p:grpSpPr>
        <p:cxnSp>
          <p:nvCxnSpPr>
            <p:cNvPr id="452" name="Straight Connector 113">
              <a:extLst>
                <a:ext uri="{FF2B5EF4-FFF2-40B4-BE49-F238E27FC236}">
                  <a16:creationId xmlns:a16="http://schemas.microsoft.com/office/drawing/2014/main" id="{1DD8827E-AF4A-928E-2FD3-6D607F9DE1B7}"/>
                </a:ext>
              </a:extLst>
            </p:cNvPr>
            <p:cNvCxnSpPr>
              <a:cxnSpLocks noChangeShapeType="1"/>
            </p:cNvCxnSpPr>
            <p:nvPr/>
          </p:nvCxnSpPr>
          <p:spPr bwMode="auto">
            <a:xfrm rot="4870270">
              <a:off x="2793574" y="6415647"/>
              <a:ext cx="54864" cy="1259"/>
            </a:xfrm>
            <a:prstGeom prst="line">
              <a:avLst/>
            </a:prstGeom>
            <a:solidFill>
              <a:schemeClr val="bg1">
                <a:lumMod val="50000"/>
              </a:schemeClr>
            </a:solidFill>
            <a:ln w="19050" algn="ctr">
              <a:solidFill>
                <a:srgbClr val="FF0000"/>
              </a:solidFill>
              <a:round/>
              <a:headEnd/>
              <a:tailEnd/>
            </a:ln>
          </p:spPr>
        </p:cxnSp>
        <p:cxnSp>
          <p:nvCxnSpPr>
            <p:cNvPr id="453" name="Straight Connector 114">
              <a:extLst>
                <a:ext uri="{FF2B5EF4-FFF2-40B4-BE49-F238E27FC236}">
                  <a16:creationId xmlns:a16="http://schemas.microsoft.com/office/drawing/2014/main" id="{6365B1EB-77E3-3C30-3DDB-BF749928E3AF}"/>
                </a:ext>
              </a:extLst>
            </p:cNvPr>
            <p:cNvCxnSpPr>
              <a:cxnSpLocks noChangeShapeType="1"/>
            </p:cNvCxnSpPr>
            <p:nvPr/>
          </p:nvCxnSpPr>
          <p:spPr bwMode="auto">
            <a:xfrm rot="4870270">
              <a:off x="2823413" y="6410388"/>
              <a:ext cx="54864" cy="1259"/>
            </a:xfrm>
            <a:prstGeom prst="line">
              <a:avLst/>
            </a:prstGeom>
            <a:solidFill>
              <a:schemeClr val="bg1">
                <a:lumMod val="50000"/>
              </a:schemeClr>
            </a:solidFill>
            <a:ln w="19050" algn="ctr">
              <a:solidFill>
                <a:srgbClr val="FF0000"/>
              </a:solidFill>
              <a:round/>
              <a:headEnd/>
              <a:tailEnd/>
            </a:ln>
          </p:spPr>
        </p:cxnSp>
        <p:cxnSp>
          <p:nvCxnSpPr>
            <p:cNvPr id="454" name="Straight Connector 115">
              <a:extLst>
                <a:ext uri="{FF2B5EF4-FFF2-40B4-BE49-F238E27FC236}">
                  <a16:creationId xmlns:a16="http://schemas.microsoft.com/office/drawing/2014/main" id="{91F9C60D-F4B1-B182-452A-50C051771958}"/>
                </a:ext>
              </a:extLst>
            </p:cNvPr>
            <p:cNvCxnSpPr>
              <a:cxnSpLocks noChangeShapeType="1"/>
            </p:cNvCxnSpPr>
            <p:nvPr/>
          </p:nvCxnSpPr>
          <p:spPr bwMode="auto">
            <a:xfrm rot="4870270">
              <a:off x="2854525" y="6404909"/>
              <a:ext cx="54864" cy="1259"/>
            </a:xfrm>
            <a:prstGeom prst="line">
              <a:avLst/>
            </a:prstGeom>
            <a:solidFill>
              <a:schemeClr val="bg1">
                <a:lumMod val="50000"/>
              </a:schemeClr>
            </a:solidFill>
            <a:ln w="19050" algn="ctr">
              <a:solidFill>
                <a:srgbClr val="FF0000"/>
              </a:solidFill>
              <a:round/>
              <a:headEnd/>
              <a:tailEnd/>
            </a:ln>
          </p:spPr>
        </p:cxnSp>
        <p:cxnSp>
          <p:nvCxnSpPr>
            <p:cNvPr id="455" name="Straight Connector 116">
              <a:extLst>
                <a:ext uri="{FF2B5EF4-FFF2-40B4-BE49-F238E27FC236}">
                  <a16:creationId xmlns:a16="http://schemas.microsoft.com/office/drawing/2014/main" id="{5C9EC15B-7E42-978F-69A8-D9E241B02966}"/>
                </a:ext>
              </a:extLst>
            </p:cNvPr>
            <p:cNvCxnSpPr>
              <a:cxnSpLocks noChangeShapeType="1"/>
            </p:cNvCxnSpPr>
            <p:nvPr/>
          </p:nvCxnSpPr>
          <p:spPr bwMode="auto">
            <a:xfrm rot="4870270">
              <a:off x="2884376" y="6399651"/>
              <a:ext cx="54864" cy="1259"/>
            </a:xfrm>
            <a:prstGeom prst="line">
              <a:avLst/>
            </a:prstGeom>
            <a:solidFill>
              <a:schemeClr val="bg1">
                <a:lumMod val="50000"/>
              </a:schemeClr>
            </a:solidFill>
            <a:ln w="19050" algn="ctr">
              <a:solidFill>
                <a:srgbClr val="FF0000"/>
              </a:solidFill>
              <a:round/>
              <a:headEnd/>
              <a:tailEnd/>
            </a:ln>
          </p:spPr>
        </p:cxnSp>
        <p:cxnSp>
          <p:nvCxnSpPr>
            <p:cNvPr id="458" name="Straight Connector 117">
              <a:extLst>
                <a:ext uri="{FF2B5EF4-FFF2-40B4-BE49-F238E27FC236}">
                  <a16:creationId xmlns:a16="http://schemas.microsoft.com/office/drawing/2014/main" id="{C3E1DC26-E29B-2B00-84D2-732CA61D07C9}"/>
                </a:ext>
              </a:extLst>
            </p:cNvPr>
            <p:cNvCxnSpPr>
              <a:cxnSpLocks noChangeShapeType="1"/>
            </p:cNvCxnSpPr>
            <p:nvPr/>
          </p:nvCxnSpPr>
          <p:spPr bwMode="auto">
            <a:xfrm rot="4870270">
              <a:off x="2914228" y="6394391"/>
              <a:ext cx="54864" cy="1259"/>
            </a:xfrm>
            <a:prstGeom prst="line">
              <a:avLst/>
            </a:prstGeom>
            <a:solidFill>
              <a:schemeClr val="bg1">
                <a:lumMod val="50000"/>
              </a:schemeClr>
            </a:solidFill>
            <a:ln w="19050" algn="ctr">
              <a:solidFill>
                <a:srgbClr val="FF0000"/>
              </a:solidFill>
              <a:round/>
              <a:headEnd/>
              <a:tailEnd/>
            </a:ln>
          </p:spPr>
        </p:cxnSp>
        <p:cxnSp>
          <p:nvCxnSpPr>
            <p:cNvPr id="459" name="Straight Connector 118">
              <a:extLst>
                <a:ext uri="{FF2B5EF4-FFF2-40B4-BE49-F238E27FC236}">
                  <a16:creationId xmlns:a16="http://schemas.microsoft.com/office/drawing/2014/main" id="{B8C3214B-CA6B-B92F-2690-E99ECD8070E5}"/>
                </a:ext>
              </a:extLst>
            </p:cNvPr>
            <p:cNvCxnSpPr>
              <a:cxnSpLocks noChangeShapeType="1"/>
            </p:cNvCxnSpPr>
            <p:nvPr/>
          </p:nvCxnSpPr>
          <p:spPr bwMode="auto">
            <a:xfrm rot="4870270">
              <a:off x="2945324" y="6388913"/>
              <a:ext cx="54864" cy="1259"/>
            </a:xfrm>
            <a:prstGeom prst="line">
              <a:avLst/>
            </a:prstGeom>
            <a:solidFill>
              <a:schemeClr val="bg1">
                <a:lumMod val="50000"/>
              </a:schemeClr>
            </a:solidFill>
            <a:ln w="19050" algn="ctr">
              <a:solidFill>
                <a:srgbClr val="FF0000"/>
              </a:solidFill>
              <a:round/>
              <a:headEnd/>
              <a:tailEnd/>
            </a:ln>
          </p:spPr>
        </p:cxnSp>
        <p:cxnSp>
          <p:nvCxnSpPr>
            <p:cNvPr id="460" name="Straight Connector 459">
              <a:extLst>
                <a:ext uri="{FF2B5EF4-FFF2-40B4-BE49-F238E27FC236}">
                  <a16:creationId xmlns:a16="http://schemas.microsoft.com/office/drawing/2014/main" id="{50B3D640-BD2E-29D1-07F5-AB3945218806}"/>
                </a:ext>
              </a:extLst>
            </p:cNvPr>
            <p:cNvCxnSpPr/>
            <p:nvPr/>
          </p:nvCxnSpPr>
          <p:spPr>
            <a:xfrm flipV="1">
              <a:off x="2804192" y="6351858"/>
              <a:ext cx="242444" cy="50767"/>
            </a:xfrm>
            <a:prstGeom prst="line">
              <a:avLst/>
            </a:prstGeom>
            <a:grpFill/>
            <a:ln w="19050" algn="ctr">
              <a:solidFill>
                <a:srgbClr val="FF0000"/>
              </a:solidFill>
              <a:round/>
              <a:headEnd/>
              <a:tailEnd/>
            </a:ln>
          </p:spPr>
        </p:cxnSp>
        <p:cxnSp>
          <p:nvCxnSpPr>
            <p:cNvPr id="461" name="Straight Connector 112">
              <a:extLst>
                <a:ext uri="{FF2B5EF4-FFF2-40B4-BE49-F238E27FC236}">
                  <a16:creationId xmlns:a16="http://schemas.microsoft.com/office/drawing/2014/main" id="{D4BF6D72-7FCD-1A17-41E6-FBCE83CE3C40}"/>
                </a:ext>
              </a:extLst>
            </p:cNvPr>
            <p:cNvCxnSpPr>
              <a:cxnSpLocks noChangeShapeType="1"/>
            </p:cNvCxnSpPr>
            <p:nvPr/>
          </p:nvCxnSpPr>
          <p:spPr bwMode="auto">
            <a:xfrm>
              <a:off x="3027656" y="6352157"/>
              <a:ext cx="5694" cy="54445"/>
            </a:xfrm>
            <a:prstGeom prst="line">
              <a:avLst/>
            </a:prstGeom>
            <a:solidFill>
              <a:schemeClr val="bg1">
                <a:lumMod val="50000"/>
              </a:schemeClr>
            </a:solidFill>
            <a:ln w="19050" algn="ctr">
              <a:solidFill>
                <a:srgbClr val="FF0000"/>
              </a:solidFill>
              <a:round/>
              <a:headEnd/>
              <a:tailEnd/>
            </a:ln>
          </p:spPr>
        </p:cxnSp>
        <p:cxnSp>
          <p:nvCxnSpPr>
            <p:cNvPr id="462" name="Straight Connector 112">
              <a:extLst>
                <a:ext uri="{FF2B5EF4-FFF2-40B4-BE49-F238E27FC236}">
                  <a16:creationId xmlns:a16="http://schemas.microsoft.com/office/drawing/2014/main" id="{BA59FDC8-6CDE-49E8-0564-D332D3BEC2FA}"/>
                </a:ext>
              </a:extLst>
            </p:cNvPr>
            <p:cNvCxnSpPr>
              <a:cxnSpLocks noChangeShapeType="1"/>
            </p:cNvCxnSpPr>
            <p:nvPr/>
          </p:nvCxnSpPr>
          <p:spPr bwMode="auto">
            <a:xfrm>
              <a:off x="2999620" y="6359738"/>
              <a:ext cx="5694" cy="54445"/>
            </a:xfrm>
            <a:prstGeom prst="line">
              <a:avLst/>
            </a:prstGeom>
            <a:solidFill>
              <a:schemeClr val="bg1">
                <a:lumMod val="50000"/>
              </a:schemeClr>
            </a:solidFill>
            <a:ln w="19050" algn="ctr">
              <a:solidFill>
                <a:srgbClr val="FF0000"/>
              </a:solidFill>
              <a:round/>
              <a:headEnd/>
              <a:tailEnd/>
            </a:ln>
          </p:spPr>
        </p:cxnSp>
      </p:grpSp>
      <p:grpSp>
        <p:nvGrpSpPr>
          <p:cNvPr id="463" name="Group 483">
            <a:extLst>
              <a:ext uri="{FF2B5EF4-FFF2-40B4-BE49-F238E27FC236}">
                <a16:creationId xmlns:a16="http://schemas.microsoft.com/office/drawing/2014/main" id="{FFDC69ED-5ED0-31B0-8BE1-9CD86BD36837}"/>
              </a:ext>
            </a:extLst>
          </p:cNvPr>
          <p:cNvGrpSpPr/>
          <p:nvPr/>
        </p:nvGrpSpPr>
        <p:grpSpPr>
          <a:xfrm>
            <a:off x="10702536" y="5708102"/>
            <a:ext cx="242444" cy="91851"/>
            <a:chOff x="2804192" y="6351858"/>
            <a:chExt cx="242444" cy="91851"/>
          </a:xfrm>
        </p:grpSpPr>
        <p:cxnSp>
          <p:nvCxnSpPr>
            <p:cNvPr id="464" name="Straight Connector 113">
              <a:extLst>
                <a:ext uri="{FF2B5EF4-FFF2-40B4-BE49-F238E27FC236}">
                  <a16:creationId xmlns:a16="http://schemas.microsoft.com/office/drawing/2014/main" id="{5F43A4B5-910B-4DBA-17F7-FA3F04CDA0E0}"/>
                </a:ext>
              </a:extLst>
            </p:cNvPr>
            <p:cNvCxnSpPr>
              <a:cxnSpLocks noChangeShapeType="1"/>
            </p:cNvCxnSpPr>
            <p:nvPr/>
          </p:nvCxnSpPr>
          <p:spPr bwMode="auto">
            <a:xfrm rot="4870270">
              <a:off x="2793574" y="6415647"/>
              <a:ext cx="54864" cy="1259"/>
            </a:xfrm>
            <a:prstGeom prst="line">
              <a:avLst/>
            </a:prstGeom>
            <a:solidFill>
              <a:schemeClr val="bg1">
                <a:lumMod val="50000"/>
              </a:schemeClr>
            </a:solidFill>
            <a:ln w="19050" algn="ctr">
              <a:solidFill>
                <a:srgbClr val="FF0000"/>
              </a:solidFill>
              <a:round/>
              <a:headEnd/>
              <a:tailEnd/>
            </a:ln>
          </p:spPr>
        </p:cxnSp>
        <p:cxnSp>
          <p:nvCxnSpPr>
            <p:cNvPr id="465" name="Straight Connector 114">
              <a:extLst>
                <a:ext uri="{FF2B5EF4-FFF2-40B4-BE49-F238E27FC236}">
                  <a16:creationId xmlns:a16="http://schemas.microsoft.com/office/drawing/2014/main" id="{FDB28DCC-92E0-B276-A42C-20F5B71872FD}"/>
                </a:ext>
              </a:extLst>
            </p:cNvPr>
            <p:cNvCxnSpPr>
              <a:cxnSpLocks noChangeShapeType="1"/>
            </p:cNvCxnSpPr>
            <p:nvPr/>
          </p:nvCxnSpPr>
          <p:spPr bwMode="auto">
            <a:xfrm rot="4870270">
              <a:off x="2823413" y="6410388"/>
              <a:ext cx="54864" cy="1259"/>
            </a:xfrm>
            <a:prstGeom prst="line">
              <a:avLst/>
            </a:prstGeom>
            <a:solidFill>
              <a:schemeClr val="bg1">
                <a:lumMod val="50000"/>
              </a:schemeClr>
            </a:solidFill>
            <a:ln w="19050" algn="ctr">
              <a:solidFill>
                <a:srgbClr val="FF0000"/>
              </a:solidFill>
              <a:round/>
              <a:headEnd/>
              <a:tailEnd/>
            </a:ln>
          </p:spPr>
        </p:cxnSp>
        <p:cxnSp>
          <p:nvCxnSpPr>
            <p:cNvPr id="467" name="Straight Connector 115">
              <a:extLst>
                <a:ext uri="{FF2B5EF4-FFF2-40B4-BE49-F238E27FC236}">
                  <a16:creationId xmlns:a16="http://schemas.microsoft.com/office/drawing/2014/main" id="{52B728BD-94BC-6537-5C93-3E6C2140B1AE}"/>
                </a:ext>
              </a:extLst>
            </p:cNvPr>
            <p:cNvCxnSpPr>
              <a:cxnSpLocks noChangeShapeType="1"/>
            </p:cNvCxnSpPr>
            <p:nvPr/>
          </p:nvCxnSpPr>
          <p:spPr bwMode="auto">
            <a:xfrm rot="4870270">
              <a:off x="2854525" y="6404909"/>
              <a:ext cx="54864" cy="1259"/>
            </a:xfrm>
            <a:prstGeom prst="line">
              <a:avLst/>
            </a:prstGeom>
            <a:solidFill>
              <a:schemeClr val="bg1">
                <a:lumMod val="50000"/>
              </a:schemeClr>
            </a:solidFill>
            <a:ln w="19050" algn="ctr">
              <a:solidFill>
                <a:srgbClr val="FF0000"/>
              </a:solidFill>
              <a:round/>
              <a:headEnd/>
              <a:tailEnd/>
            </a:ln>
          </p:spPr>
        </p:cxnSp>
        <p:cxnSp>
          <p:nvCxnSpPr>
            <p:cNvPr id="468" name="Straight Connector 116">
              <a:extLst>
                <a:ext uri="{FF2B5EF4-FFF2-40B4-BE49-F238E27FC236}">
                  <a16:creationId xmlns:a16="http://schemas.microsoft.com/office/drawing/2014/main" id="{2429030A-81F0-BB7C-E52A-F6CB82F10E89}"/>
                </a:ext>
              </a:extLst>
            </p:cNvPr>
            <p:cNvCxnSpPr>
              <a:cxnSpLocks noChangeShapeType="1"/>
            </p:cNvCxnSpPr>
            <p:nvPr/>
          </p:nvCxnSpPr>
          <p:spPr bwMode="auto">
            <a:xfrm rot="4870270">
              <a:off x="2884376" y="6399651"/>
              <a:ext cx="54864" cy="1259"/>
            </a:xfrm>
            <a:prstGeom prst="line">
              <a:avLst/>
            </a:prstGeom>
            <a:solidFill>
              <a:schemeClr val="bg1">
                <a:lumMod val="50000"/>
              </a:schemeClr>
            </a:solidFill>
            <a:ln w="19050" algn="ctr">
              <a:solidFill>
                <a:srgbClr val="FF0000"/>
              </a:solidFill>
              <a:round/>
              <a:headEnd/>
              <a:tailEnd/>
            </a:ln>
          </p:spPr>
        </p:cxnSp>
        <p:cxnSp>
          <p:nvCxnSpPr>
            <p:cNvPr id="475" name="Straight Connector 117">
              <a:extLst>
                <a:ext uri="{FF2B5EF4-FFF2-40B4-BE49-F238E27FC236}">
                  <a16:creationId xmlns:a16="http://schemas.microsoft.com/office/drawing/2014/main" id="{87C84889-99AD-A8CF-24A2-07C6AC2FBDF9}"/>
                </a:ext>
              </a:extLst>
            </p:cNvPr>
            <p:cNvCxnSpPr>
              <a:cxnSpLocks noChangeShapeType="1"/>
            </p:cNvCxnSpPr>
            <p:nvPr/>
          </p:nvCxnSpPr>
          <p:spPr bwMode="auto">
            <a:xfrm rot="4870270">
              <a:off x="2914228" y="6394391"/>
              <a:ext cx="54864" cy="1259"/>
            </a:xfrm>
            <a:prstGeom prst="line">
              <a:avLst/>
            </a:prstGeom>
            <a:solidFill>
              <a:schemeClr val="bg1">
                <a:lumMod val="50000"/>
              </a:schemeClr>
            </a:solidFill>
            <a:ln w="19050" algn="ctr">
              <a:solidFill>
                <a:srgbClr val="FF0000"/>
              </a:solidFill>
              <a:round/>
              <a:headEnd/>
              <a:tailEnd/>
            </a:ln>
          </p:spPr>
        </p:cxnSp>
        <p:cxnSp>
          <p:nvCxnSpPr>
            <p:cNvPr id="476" name="Straight Connector 118">
              <a:extLst>
                <a:ext uri="{FF2B5EF4-FFF2-40B4-BE49-F238E27FC236}">
                  <a16:creationId xmlns:a16="http://schemas.microsoft.com/office/drawing/2014/main" id="{9E1B518E-3C86-50AE-8769-9047966BF4F2}"/>
                </a:ext>
              </a:extLst>
            </p:cNvPr>
            <p:cNvCxnSpPr>
              <a:cxnSpLocks noChangeShapeType="1"/>
            </p:cNvCxnSpPr>
            <p:nvPr/>
          </p:nvCxnSpPr>
          <p:spPr bwMode="auto">
            <a:xfrm rot="4870270">
              <a:off x="2945324" y="6388913"/>
              <a:ext cx="54864" cy="1259"/>
            </a:xfrm>
            <a:prstGeom prst="line">
              <a:avLst/>
            </a:prstGeom>
            <a:solidFill>
              <a:schemeClr val="bg1">
                <a:lumMod val="50000"/>
              </a:schemeClr>
            </a:solidFill>
            <a:ln w="19050" algn="ctr">
              <a:solidFill>
                <a:srgbClr val="FF0000"/>
              </a:solidFill>
              <a:round/>
              <a:headEnd/>
              <a:tailEnd/>
            </a:ln>
          </p:spPr>
        </p:cxnSp>
        <p:cxnSp>
          <p:nvCxnSpPr>
            <p:cNvPr id="480" name="Straight Connector 479">
              <a:extLst>
                <a:ext uri="{FF2B5EF4-FFF2-40B4-BE49-F238E27FC236}">
                  <a16:creationId xmlns:a16="http://schemas.microsoft.com/office/drawing/2014/main" id="{44C55304-4B5A-3B72-2C14-9AEE7B01A261}"/>
                </a:ext>
              </a:extLst>
            </p:cNvPr>
            <p:cNvCxnSpPr/>
            <p:nvPr/>
          </p:nvCxnSpPr>
          <p:spPr>
            <a:xfrm flipV="1">
              <a:off x="2804192" y="6351858"/>
              <a:ext cx="242444" cy="50767"/>
            </a:xfrm>
            <a:prstGeom prst="line">
              <a:avLst/>
            </a:prstGeom>
            <a:grpFill/>
            <a:ln w="19050" algn="ctr">
              <a:solidFill>
                <a:srgbClr val="FF0000"/>
              </a:solidFill>
              <a:round/>
              <a:headEnd/>
              <a:tailEnd/>
            </a:ln>
          </p:spPr>
        </p:cxnSp>
        <p:cxnSp>
          <p:nvCxnSpPr>
            <p:cNvPr id="481" name="Straight Connector 112">
              <a:extLst>
                <a:ext uri="{FF2B5EF4-FFF2-40B4-BE49-F238E27FC236}">
                  <a16:creationId xmlns:a16="http://schemas.microsoft.com/office/drawing/2014/main" id="{F7AAE56E-622F-A5D8-BF63-32C4ED336657}"/>
                </a:ext>
              </a:extLst>
            </p:cNvPr>
            <p:cNvCxnSpPr>
              <a:cxnSpLocks noChangeShapeType="1"/>
            </p:cNvCxnSpPr>
            <p:nvPr/>
          </p:nvCxnSpPr>
          <p:spPr bwMode="auto">
            <a:xfrm>
              <a:off x="3027656" y="6352157"/>
              <a:ext cx="5694" cy="54445"/>
            </a:xfrm>
            <a:prstGeom prst="line">
              <a:avLst/>
            </a:prstGeom>
            <a:solidFill>
              <a:schemeClr val="bg1">
                <a:lumMod val="50000"/>
              </a:schemeClr>
            </a:solidFill>
            <a:ln w="19050" algn="ctr">
              <a:solidFill>
                <a:srgbClr val="FF0000"/>
              </a:solidFill>
              <a:round/>
              <a:headEnd/>
              <a:tailEnd/>
            </a:ln>
          </p:spPr>
        </p:cxnSp>
        <p:cxnSp>
          <p:nvCxnSpPr>
            <p:cNvPr id="484" name="Straight Connector 112">
              <a:extLst>
                <a:ext uri="{FF2B5EF4-FFF2-40B4-BE49-F238E27FC236}">
                  <a16:creationId xmlns:a16="http://schemas.microsoft.com/office/drawing/2014/main" id="{D37BE64E-13DA-43BA-2975-224CB04F5687}"/>
                </a:ext>
              </a:extLst>
            </p:cNvPr>
            <p:cNvCxnSpPr>
              <a:cxnSpLocks noChangeShapeType="1"/>
            </p:cNvCxnSpPr>
            <p:nvPr/>
          </p:nvCxnSpPr>
          <p:spPr bwMode="auto">
            <a:xfrm>
              <a:off x="2999620" y="6359738"/>
              <a:ext cx="5694" cy="54445"/>
            </a:xfrm>
            <a:prstGeom prst="line">
              <a:avLst/>
            </a:prstGeom>
            <a:solidFill>
              <a:schemeClr val="bg1">
                <a:lumMod val="50000"/>
              </a:schemeClr>
            </a:solidFill>
            <a:ln w="19050" algn="ctr">
              <a:solidFill>
                <a:srgbClr val="FF0000"/>
              </a:solidFill>
              <a:round/>
              <a:headEnd/>
              <a:tailEnd/>
            </a:ln>
          </p:spPr>
        </p:cxnSp>
      </p:grpSp>
      <p:grpSp>
        <p:nvGrpSpPr>
          <p:cNvPr id="494" name="Group 483">
            <a:extLst>
              <a:ext uri="{FF2B5EF4-FFF2-40B4-BE49-F238E27FC236}">
                <a16:creationId xmlns:a16="http://schemas.microsoft.com/office/drawing/2014/main" id="{A8E2C150-3C42-8344-63A2-C4D6A838E9D2}"/>
              </a:ext>
            </a:extLst>
          </p:cNvPr>
          <p:cNvGrpSpPr/>
          <p:nvPr/>
        </p:nvGrpSpPr>
        <p:grpSpPr>
          <a:xfrm>
            <a:off x="11103955" y="5677449"/>
            <a:ext cx="242444" cy="91851"/>
            <a:chOff x="2804192" y="6351858"/>
            <a:chExt cx="242444" cy="91851"/>
          </a:xfrm>
        </p:grpSpPr>
        <p:cxnSp>
          <p:nvCxnSpPr>
            <p:cNvPr id="495" name="Straight Connector 113">
              <a:extLst>
                <a:ext uri="{FF2B5EF4-FFF2-40B4-BE49-F238E27FC236}">
                  <a16:creationId xmlns:a16="http://schemas.microsoft.com/office/drawing/2014/main" id="{F1D12984-29CE-F11F-46A7-493979C6FEAA}"/>
                </a:ext>
              </a:extLst>
            </p:cNvPr>
            <p:cNvCxnSpPr>
              <a:cxnSpLocks noChangeShapeType="1"/>
            </p:cNvCxnSpPr>
            <p:nvPr/>
          </p:nvCxnSpPr>
          <p:spPr bwMode="auto">
            <a:xfrm rot="4870270">
              <a:off x="2793574" y="6415647"/>
              <a:ext cx="54864" cy="1259"/>
            </a:xfrm>
            <a:prstGeom prst="line">
              <a:avLst/>
            </a:prstGeom>
            <a:solidFill>
              <a:schemeClr val="bg1">
                <a:lumMod val="50000"/>
              </a:schemeClr>
            </a:solidFill>
            <a:ln w="19050" algn="ctr">
              <a:solidFill>
                <a:srgbClr val="FF0000"/>
              </a:solidFill>
              <a:round/>
              <a:headEnd/>
              <a:tailEnd/>
            </a:ln>
          </p:spPr>
        </p:cxnSp>
        <p:cxnSp>
          <p:nvCxnSpPr>
            <p:cNvPr id="496" name="Straight Connector 114">
              <a:extLst>
                <a:ext uri="{FF2B5EF4-FFF2-40B4-BE49-F238E27FC236}">
                  <a16:creationId xmlns:a16="http://schemas.microsoft.com/office/drawing/2014/main" id="{0B7C3BC8-A588-41DF-0240-8D580E579A3B}"/>
                </a:ext>
              </a:extLst>
            </p:cNvPr>
            <p:cNvCxnSpPr>
              <a:cxnSpLocks noChangeShapeType="1"/>
            </p:cNvCxnSpPr>
            <p:nvPr/>
          </p:nvCxnSpPr>
          <p:spPr bwMode="auto">
            <a:xfrm rot="4870270">
              <a:off x="2823413" y="6410388"/>
              <a:ext cx="54864" cy="1259"/>
            </a:xfrm>
            <a:prstGeom prst="line">
              <a:avLst/>
            </a:prstGeom>
            <a:solidFill>
              <a:schemeClr val="bg1">
                <a:lumMod val="50000"/>
              </a:schemeClr>
            </a:solidFill>
            <a:ln w="19050" algn="ctr">
              <a:solidFill>
                <a:srgbClr val="FF0000"/>
              </a:solidFill>
              <a:round/>
              <a:headEnd/>
              <a:tailEnd/>
            </a:ln>
          </p:spPr>
        </p:cxnSp>
        <p:cxnSp>
          <p:nvCxnSpPr>
            <p:cNvPr id="497" name="Straight Connector 115">
              <a:extLst>
                <a:ext uri="{FF2B5EF4-FFF2-40B4-BE49-F238E27FC236}">
                  <a16:creationId xmlns:a16="http://schemas.microsoft.com/office/drawing/2014/main" id="{D87688E2-10DD-827D-A92F-6E95B2648E15}"/>
                </a:ext>
              </a:extLst>
            </p:cNvPr>
            <p:cNvCxnSpPr>
              <a:cxnSpLocks noChangeShapeType="1"/>
            </p:cNvCxnSpPr>
            <p:nvPr/>
          </p:nvCxnSpPr>
          <p:spPr bwMode="auto">
            <a:xfrm rot="4870270">
              <a:off x="2854525" y="6404909"/>
              <a:ext cx="54864" cy="1259"/>
            </a:xfrm>
            <a:prstGeom prst="line">
              <a:avLst/>
            </a:prstGeom>
            <a:solidFill>
              <a:schemeClr val="bg1">
                <a:lumMod val="50000"/>
              </a:schemeClr>
            </a:solidFill>
            <a:ln w="19050" algn="ctr">
              <a:solidFill>
                <a:srgbClr val="FF0000"/>
              </a:solidFill>
              <a:round/>
              <a:headEnd/>
              <a:tailEnd/>
            </a:ln>
          </p:spPr>
        </p:cxnSp>
        <p:cxnSp>
          <p:nvCxnSpPr>
            <p:cNvPr id="498" name="Straight Connector 116">
              <a:extLst>
                <a:ext uri="{FF2B5EF4-FFF2-40B4-BE49-F238E27FC236}">
                  <a16:creationId xmlns:a16="http://schemas.microsoft.com/office/drawing/2014/main" id="{7083D2BC-C12B-2107-7157-966E25CEA489}"/>
                </a:ext>
              </a:extLst>
            </p:cNvPr>
            <p:cNvCxnSpPr>
              <a:cxnSpLocks noChangeShapeType="1"/>
            </p:cNvCxnSpPr>
            <p:nvPr/>
          </p:nvCxnSpPr>
          <p:spPr bwMode="auto">
            <a:xfrm rot="4870270">
              <a:off x="2884376" y="6399651"/>
              <a:ext cx="54864" cy="1259"/>
            </a:xfrm>
            <a:prstGeom prst="line">
              <a:avLst/>
            </a:prstGeom>
            <a:solidFill>
              <a:schemeClr val="bg1">
                <a:lumMod val="50000"/>
              </a:schemeClr>
            </a:solidFill>
            <a:ln w="19050" algn="ctr">
              <a:solidFill>
                <a:srgbClr val="FF0000"/>
              </a:solidFill>
              <a:round/>
              <a:headEnd/>
              <a:tailEnd/>
            </a:ln>
          </p:spPr>
        </p:cxnSp>
        <p:cxnSp>
          <p:nvCxnSpPr>
            <p:cNvPr id="499" name="Straight Connector 117">
              <a:extLst>
                <a:ext uri="{FF2B5EF4-FFF2-40B4-BE49-F238E27FC236}">
                  <a16:creationId xmlns:a16="http://schemas.microsoft.com/office/drawing/2014/main" id="{183DD1D1-F5F1-5092-B863-B36C8B3DD6D2}"/>
                </a:ext>
              </a:extLst>
            </p:cNvPr>
            <p:cNvCxnSpPr>
              <a:cxnSpLocks noChangeShapeType="1"/>
            </p:cNvCxnSpPr>
            <p:nvPr/>
          </p:nvCxnSpPr>
          <p:spPr bwMode="auto">
            <a:xfrm rot="4870270">
              <a:off x="2914228" y="6394391"/>
              <a:ext cx="54864" cy="1259"/>
            </a:xfrm>
            <a:prstGeom prst="line">
              <a:avLst/>
            </a:prstGeom>
            <a:solidFill>
              <a:schemeClr val="bg1">
                <a:lumMod val="50000"/>
              </a:schemeClr>
            </a:solidFill>
            <a:ln w="19050" algn="ctr">
              <a:solidFill>
                <a:srgbClr val="FF0000"/>
              </a:solidFill>
              <a:round/>
              <a:headEnd/>
              <a:tailEnd/>
            </a:ln>
          </p:spPr>
        </p:cxnSp>
        <p:cxnSp>
          <p:nvCxnSpPr>
            <p:cNvPr id="500" name="Straight Connector 118">
              <a:extLst>
                <a:ext uri="{FF2B5EF4-FFF2-40B4-BE49-F238E27FC236}">
                  <a16:creationId xmlns:a16="http://schemas.microsoft.com/office/drawing/2014/main" id="{C105F9A6-1322-6D6A-999B-3679B787FF53}"/>
                </a:ext>
              </a:extLst>
            </p:cNvPr>
            <p:cNvCxnSpPr>
              <a:cxnSpLocks noChangeShapeType="1"/>
            </p:cNvCxnSpPr>
            <p:nvPr/>
          </p:nvCxnSpPr>
          <p:spPr bwMode="auto">
            <a:xfrm rot="4870270">
              <a:off x="2945324" y="6388913"/>
              <a:ext cx="54864" cy="1259"/>
            </a:xfrm>
            <a:prstGeom prst="line">
              <a:avLst/>
            </a:prstGeom>
            <a:solidFill>
              <a:schemeClr val="bg1">
                <a:lumMod val="50000"/>
              </a:schemeClr>
            </a:solidFill>
            <a:ln w="19050" algn="ctr">
              <a:solidFill>
                <a:srgbClr val="FF0000"/>
              </a:solidFill>
              <a:round/>
              <a:headEnd/>
              <a:tailEnd/>
            </a:ln>
          </p:spPr>
        </p:cxnSp>
        <p:cxnSp>
          <p:nvCxnSpPr>
            <p:cNvPr id="501" name="Straight Connector 500">
              <a:extLst>
                <a:ext uri="{FF2B5EF4-FFF2-40B4-BE49-F238E27FC236}">
                  <a16:creationId xmlns:a16="http://schemas.microsoft.com/office/drawing/2014/main" id="{ADD7465B-8584-1475-9C76-A3E7FA489DE2}"/>
                </a:ext>
              </a:extLst>
            </p:cNvPr>
            <p:cNvCxnSpPr/>
            <p:nvPr/>
          </p:nvCxnSpPr>
          <p:spPr>
            <a:xfrm flipV="1">
              <a:off x="2804192" y="6351858"/>
              <a:ext cx="242444" cy="50767"/>
            </a:xfrm>
            <a:prstGeom prst="line">
              <a:avLst/>
            </a:prstGeom>
            <a:grpFill/>
            <a:ln w="19050" algn="ctr">
              <a:solidFill>
                <a:srgbClr val="FF0000"/>
              </a:solidFill>
              <a:round/>
              <a:headEnd/>
              <a:tailEnd/>
            </a:ln>
          </p:spPr>
        </p:cxnSp>
        <p:cxnSp>
          <p:nvCxnSpPr>
            <p:cNvPr id="502" name="Straight Connector 112">
              <a:extLst>
                <a:ext uri="{FF2B5EF4-FFF2-40B4-BE49-F238E27FC236}">
                  <a16:creationId xmlns:a16="http://schemas.microsoft.com/office/drawing/2014/main" id="{53530734-2894-2030-FF83-EEDACAA8091D}"/>
                </a:ext>
              </a:extLst>
            </p:cNvPr>
            <p:cNvCxnSpPr>
              <a:cxnSpLocks noChangeShapeType="1"/>
            </p:cNvCxnSpPr>
            <p:nvPr/>
          </p:nvCxnSpPr>
          <p:spPr bwMode="auto">
            <a:xfrm>
              <a:off x="3027656" y="6352157"/>
              <a:ext cx="5694" cy="54445"/>
            </a:xfrm>
            <a:prstGeom prst="line">
              <a:avLst/>
            </a:prstGeom>
            <a:solidFill>
              <a:schemeClr val="bg1">
                <a:lumMod val="50000"/>
              </a:schemeClr>
            </a:solidFill>
            <a:ln w="19050" algn="ctr">
              <a:solidFill>
                <a:srgbClr val="FF0000"/>
              </a:solidFill>
              <a:round/>
              <a:headEnd/>
              <a:tailEnd/>
            </a:ln>
          </p:spPr>
        </p:cxnSp>
        <p:cxnSp>
          <p:nvCxnSpPr>
            <p:cNvPr id="503" name="Straight Connector 112">
              <a:extLst>
                <a:ext uri="{FF2B5EF4-FFF2-40B4-BE49-F238E27FC236}">
                  <a16:creationId xmlns:a16="http://schemas.microsoft.com/office/drawing/2014/main" id="{86F3FD85-3072-9CDC-3942-6CFA64C09965}"/>
                </a:ext>
              </a:extLst>
            </p:cNvPr>
            <p:cNvCxnSpPr>
              <a:cxnSpLocks noChangeShapeType="1"/>
            </p:cNvCxnSpPr>
            <p:nvPr/>
          </p:nvCxnSpPr>
          <p:spPr bwMode="auto">
            <a:xfrm>
              <a:off x="2999620" y="6359738"/>
              <a:ext cx="5694" cy="54445"/>
            </a:xfrm>
            <a:prstGeom prst="line">
              <a:avLst/>
            </a:prstGeom>
            <a:solidFill>
              <a:schemeClr val="bg1">
                <a:lumMod val="50000"/>
              </a:schemeClr>
            </a:solidFill>
            <a:ln w="19050" algn="ctr">
              <a:solidFill>
                <a:srgbClr val="FF0000"/>
              </a:solidFill>
              <a:round/>
              <a:headEnd/>
              <a:tailEnd/>
            </a:ln>
          </p:spPr>
        </p:cxnSp>
      </p:grpSp>
    </p:spTree>
    <p:extLst>
      <p:ext uri="{BB962C8B-B14F-4D97-AF65-F5344CB8AC3E}">
        <p14:creationId xmlns:p14="http://schemas.microsoft.com/office/powerpoint/2010/main" val="2339328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CC81378C-0489-4399-C0AB-27FE080A036C}"/>
              </a:ext>
            </a:extLst>
          </p:cNvPr>
          <p:cNvPicPr>
            <a:picLocks noChangeAspect="1" noChangeArrowheads="1"/>
          </p:cNvPicPr>
          <p:nvPr/>
        </p:nvPicPr>
        <p:blipFill>
          <a:blip r:embed="rId2" cstate="print"/>
          <a:srcRect/>
          <a:stretch>
            <a:fillRect/>
          </a:stretch>
        </p:blipFill>
        <p:spPr bwMode="auto">
          <a:xfrm>
            <a:off x="4748390" y="650124"/>
            <a:ext cx="6866718" cy="4717868"/>
          </a:xfrm>
          <a:prstGeom prst="rect">
            <a:avLst/>
          </a:prstGeom>
          <a:noFill/>
          <a:ln w="9525">
            <a:solidFill>
              <a:srgbClr val="FF0000"/>
            </a:solidFill>
            <a:miter lim="800000"/>
            <a:headEnd/>
            <a:tailEnd/>
          </a:ln>
        </p:spPr>
      </p:pic>
      <p:sp>
        <p:nvSpPr>
          <p:cNvPr id="4" name="TextBox 3">
            <a:extLst>
              <a:ext uri="{FF2B5EF4-FFF2-40B4-BE49-F238E27FC236}">
                <a16:creationId xmlns:a16="http://schemas.microsoft.com/office/drawing/2014/main" id="{8E7EF3DD-6955-7CEA-3679-0559C29577A4}"/>
              </a:ext>
            </a:extLst>
          </p:cNvPr>
          <p:cNvSpPr txBox="1"/>
          <p:nvPr/>
        </p:nvSpPr>
        <p:spPr>
          <a:xfrm>
            <a:off x="96380" y="650124"/>
            <a:ext cx="4652010" cy="5262979"/>
          </a:xfrm>
          <a:prstGeom prst="rect">
            <a:avLst/>
          </a:prstGeom>
          <a:solidFill>
            <a:srgbClr val="D5FFE3"/>
          </a:solidFill>
        </p:spPr>
        <p:txBody>
          <a:bodyPr wrap="square" rtlCol="0">
            <a:spAutoFit/>
          </a:bodyPr>
          <a:lstStyle/>
          <a:p>
            <a:r>
              <a:rPr lang="en-US" sz="2800" dirty="0">
                <a:solidFill>
                  <a:srgbClr val="FF0000"/>
                </a:solidFill>
                <a:latin typeface="Arial" panose="020B0604020202020204" pitchFamily="34" charset="0"/>
                <a:cs typeface="Arial" panose="020B0604020202020204" pitchFamily="34" charset="0"/>
              </a:rPr>
              <a:t>TAPETAL TFs</a:t>
            </a:r>
            <a:r>
              <a:rPr lang="en-US" sz="2800" dirty="0">
                <a:latin typeface="Arial" panose="020B0604020202020204" pitchFamily="34" charset="0"/>
                <a:cs typeface="Arial" panose="020B0604020202020204" pitchFamily="34" charset="0"/>
              </a:rPr>
              <a:t> </a:t>
            </a:r>
          </a:p>
          <a:p>
            <a:r>
              <a:rPr lang="en-US" sz="2800" dirty="0">
                <a:latin typeface="Arial" panose="020B0604020202020204" pitchFamily="34" charset="0"/>
                <a:cs typeface="Arial" panose="020B0604020202020204" pitchFamily="34" charset="0"/>
              </a:rPr>
              <a:t>MS23    MS32    bHLH122</a:t>
            </a:r>
          </a:p>
          <a:p>
            <a:r>
              <a:rPr lang="en-US" sz="2800" dirty="0">
                <a:latin typeface="Arial" panose="020B0604020202020204" pitchFamily="34" charset="0"/>
                <a:cs typeface="Arial" panose="020B0604020202020204" pitchFamily="34" charset="0"/>
              </a:rPr>
              <a:t>Program 24-nt phasiRNA expression in the tapetum.</a:t>
            </a:r>
          </a:p>
          <a:p>
            <a:r>
              <a:rPr lang="en-US" sz="2800" dirty="0">
                <a:latin typeface="Arial" panose="020B0604020202020204" pitchFamily="34" charset="0"/>
                <a:cs typeface="Arial" panose="020B0604020202020204" pitchFamily="34" charset="0"/>
              </a:rPr>
              <a:t> </a:t>
            </a:r>
          </a:p>
          <a:p>
            <a:r>
              <a:rPr lang="en-US" sz="2800" dirty="0">
                <a:solidFill>
                  <a:srgbClr val="FF0000"/>
                </a:solidFill>
                <a:latin typeface="Arial" panose="020B0604020202020204" pitchFamily="34" charset="0"/>
                <a:cs typeface="Arial" panose="020B0604020202020204" pitchFamily="34" charset="0"/>
              </a:rPr>
              <a:t>24-nt phasiRNAs move   </a:t>
            </a:r>
          </a:p>
          <a:p>
            <a:endParaRPr lang="en-US" sz="2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v"/>
            </a:pPr>
            <a:r>
              <a:rPr lang="en-US" sz="2800" dirty="0">
                <a:latin typeface="Arial" panose="020B0604020202020204" pitchFamily="34" charset="0"/>
                <a:cs typeface="Arial" panose="020B0604020202020204" pitchFamily="34" charset="0"/>
              </a:rPr>
              <a:t>In meiocytes to silence </a:t>
            </a:r>
            <a:r>
              <a:rPr lang="en-US" sz="2800" i="1" dirty="0">
                <a:latin typeface="Arial" panose="020B0604020202020204" pitchFamily="34" charset="0"/>
                <a:cs typeface="Arial" panose="020B0604020202020204" pitchFamily="34" charset="0"/>
              </a:rPr>
              <a:t>PHAS</a:t>
            </a:r>
            <a:r>
              <a:rPr lang="en-US" sz="2800" dirty="0">
                <a:latin typeface="Arial" panose="020B0604020202020204" pitchFamily="34" charset="0"/>
                <a:cs typeface="Arial" panose="020B0604020202020204" pitchFamily="34" charset="0"/>
              </a:rPr>
              <a:t> loci via CHH methylation. </a:t>
            </a:r>
          </a:p>
          <a:p>
            <a:pPr marL="457200" indent="-457200">
              <a:buFont typeface="Wingdings" panose="05000000000000000000" pitchFamily="2" charset="2"/>
              <a:buChar char="v"/>
            </a:pPr>
            <a:r>
              <a:rPr lang="en-US" sz="2800" dirty="0">
                <a:latin typeface="Arial" panose="020B0604020202020204" pitchFamily="34" charset="0"/>
                <a:cs typeface="Arial" panose="020B0604020202020204" pitchFamily="34" charset="0"/>
              </a:rPr>
              <a:t>Control pace of tapetal differentiation.</a:t>
            </a:r>
          </a:p>
        </p:txBody>
      </p:sp>
      <p:sp>
        <p:nvSpPr>
          <p:cNvPr id="6" name="TextBox 5">
            <a:extLst>
              <a:ext uri="{FF2B5EF4-FFF2-40B4-BE49-F238E27FC236}">
                <a16:creationId xmlns:a16="http://schemas.microsoft.com/office/drawing/2014/main" id="{DA5FEDF5-07BD-A58A-1BDA-308020DAD55F}"/>
              </a:ext>
            </a:extLst>
          </p:cNvPr>
          <p:cNvSpPr txBox="1"/>
          <p:nvPr/>
        </p:nvSpPr>
        <p:spPr>
          <a:xfrm>
            <a:off x="6858000" y="5671035"/>
            <a:ext cx="4757108" cy="461665"/>
          </a:xfrm>
          <a:prstGeom prst="rect">
            <a:avLst/>
          </a:prstGeom>
          <a:solidFill>
            <a:schemeClr val="bg1"/>
          </a:solidFill>
          <a:ln>
            <a:solidFill>
              <a:srgbClr val="FF0000"/>
            </a:solidFill>
          </a:ln>
        </p:spPr>
        <p:txBody>
          <a:bodyPr wrap="square" rtlCol="0">
            <a:spAutoFit/>
          </a:bodyPr>
          <a:lstStyle/>
          <a:p>
            <a:r>
              <a:rPr lang="en-US" sz="2400" dirty="0"/>
              <a:t>Zhai, Zhang, </a:t>
            </a:r>
            <a:r>
              <a:rPr lang="en-US" sz="2400" i="1" dirty="0"/>
              <a:t>et al</a:t>
            </a:r>
            <a:r>
              <a:rPr lang="en-US" sz="2400" dirty="0"/>
              <a:t>. 2015 PNAS</a:t>
            </a:r>
          </a:p>
        </p:txBody>
      </p:sp>
      <p:sp>
        <p:nvSpPr>
          <p:cNvPr id="8" name="TextBox 7">
            <a:extLst>
              <a:ext uri="{FF2B5EF4-FFF2-40B4-BE49-F238E27FC236}">
                <a16:creationId xmlns:a16="http://schemas.microsoft.com/office/drawing/2014/main" id="{6E5314F8-8694-EF59-140A-FF434BA255B2}"/>
              </a:ext>
            </a:extLst>
          </p:cNvPr>
          <p:cNvSpPr txBox="1"/>
          <p:nvPr/>
        </p:nvSpPr>
        <p:spPr>
          <a:xfrm>
            <a:off x="4748390" y="650124"/>
            <a:ext cx="6786385" cy="2862322"/>
          </a:xfrm>
          <a:prstGeom prst="rect">
            <a:avLst/>
          </a:prstGeom>
          <a:solidFill>
            <a:schemeClr val="bg1"/>
          </a:solidFill>
        </p:spPr>
        <p:txBody>
          <a:bodyPr wrap="square" rtlCol="0">
            <a:spAutoFit/>
          </a:bodyPr>
          <a:lstStyle/>
          <a:p>
            <a:endParaRPr lang="en-US" dirty="0"/>
          </a:p>
          <a:p>
            <a:endParaRPr lang="en-US" dirty="0"/>
          </a:p>
          <a:p>
            <a:pPr algn="ctr">
              <a:lnSpc>
                <a:spcPct val="150000"/>
              </a:lnSpc>
            </a:pPr>
            <a:r>
              <a:rPr lang="en-US" sz="2400" dirty="0"/>
              <a:t>Tapetal cells become binucleate during meiosis, with correct timing of this unique phenotype regulated by 24-nt phasiRNAs.</a:t>
            </a:r>
          </a:p>
          <a:p>
            <a:endParaRPr lang="en-US" dirty="0"/>
          </a:p>
          <a:p>
            <a:endParaRPr lang="en-US" dirty="0"/>
          </a:p>
        </p:txBody>
      </p:sp>
    </p:spTree>
    <p:extLst>
      <p:ext uri="{BB962C8B-B14F-4D97-AF65-F5344CB8AC3E}">
        <p14:creationId xmlns:p14="http://schemas.microsoft.com/office/powerpoint/2010/main" val="649091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0" name="tap.heat.pdf" descr="tap.heat.pdf"/>
          <p:cNvPicPr>
            <a:picLocks/>
          </p:cNvPicPr>
          <p:nvPr/>
        </p:nvPicPr>
        <p:blipFill>
          <a:blip r:embed="rId2"/>
          <a:srcRect t="3140" r="14379" b="5236"/>
          <a:stretch>
            <a:fillRect/>
          </a:stretch>
        </p:blipFill>
        <p:spPr>
          <a:xfrm>
            <a:off x="1816743" y="1053909"/>
            <a:ext cx="5412386" cy="5301724"/>
          </a:xfrm>
          <a:prstGeom prst="rect">
            <a:avLst/>
          </a:prstGeom>
          <a:ln w="12700">
            <a:miter lim="400000"/>
          </a:ln>
        </p:spPr>
      </p:pic>
      <p:pic>
        <p:nvPicPr>
          <p:cNvPr id="591" name="tap1.pdf" descr="tap1.pdf"/>
          <p:cNvPicPr>
            <a:picLocks/>
          </p:cNvPicPr>
          <p:nvPr/>
        </p:nvPicPr>
        <p:blipFill>
          <a:blip r:embed="rId3"/>
          <a:srcRect l="5685" b="12079"/>
          <a:stretch>
            <a:fillRect/>
          </a:stretch>
        </p:blipFill>
        <p:spPr>
          <a:xfrm>
            <a:off x="8060773" y="5018777"/>
            <a:ext cx="2598540" cy="1285876"/>
          </a:xfrm>
          <a:prstGeom prst="rect">
            <a:avLst/>
          </a:prstGeom>
          <a:ln w="12700">
            <a:miter lim="400000"/>
          </a:ln>
        </p:spPr>
      </p:pic>
      <p:pic>
        <p:nvPicPr>
          <p:cNvPr id="592" name="tap1.pdf" descr="tap1.pdf"/>
          <p:cNvPicPr>
            <a:picLocks/>
          </p:cNvPicPr>
          <p:nvPr/>
        </p:nvPicPr>
        <p:blipFill>
          <a:blip r:embed="rId4"/>
          <a:srcRect l="5936" b="11618"/>
          <a:stretch>
            <a:fillRect/>
          </a:stretch>
        </p:blipFill>
        <p:spPr>
          <a:xfrm>
            <a:off x="8060773" y="3531042"/>
            <a:ext cx="2598540" cy="1285876"/>
          </a:xfrm>
          <a:prstGeom prst="rect">
            <a:avLst/>
          </a:prstGeom>
          <a:ln w="12700">
            <a:miter lim="400000"/>
          </a:ln>
        </p:spPr>
      </p:pic>
      <p:pic>
        <p:nvPicPr>
          <p:cNvPr id="593" name="tap1.pdf" descr="tap1.pdf"/>
          <p:cNvPicPr>
            <a:picLocks/>
          </p:cNvPicPr>
          <p:nvPr/>
        </p:nvPicPr>
        <p:blipFill>
          <a:blip r:embed="rId5"/>
          <a:srcRect l="5704" b="10305"/>
          <a:stretch>
            <a:fillRect/>
          </a:stretch>
        </p:blipFill>
        <p:spPr>
          <a:xfrm>
            <a:off x="8060773" y="2094553"/>
            <a:ext cx="2598540" cy="1285876"/>
          </a:xfrm>
          <a:prstGeom prst="rect">
            <a:avLst/>
          </a:prstGeom>
          <a:ln w="12700">
            <a:miter lim="400000"/>
          </a:ln>
        </p:spPr>
      </p:pic>
      <p:grpSp>
        <p:nvGrpSpPr>
          <p:cNvPr id="596" name="Group"/>
          <p:cNvGrpSpPr/>
          <p:nvPr/>
        </p:nvGrpSpPr>
        <p:grpSpPr>
          <a:xfrm>
            <a:off x="2127870" y="507562"/>
            <a:ext cx="4472170" cy="540117"/>
            <a:chOff x="0" y="0"/>
            <a:chExt cx="6360418" cy="768165"/>
          </a:xfrm>
        </p:grpSpPr>
        <p:pic>
          <p:nvPicPr>
            <p:cNvPr id="594" name="Image" descr="Image"/>
            <p:cNvPicPr>
              <a:picLocks/>
            </p:cNvPicPr>
            <p:nvPr/>
          </p:nvPicPr>
          <p:blipFill>
            <a:blip r:embed="rId6"/>
            <a:srcRect l="6139" t="704" r="32270" b="95660"/>
            <a:stretch>
              <a:fillRect/>
            </a:stretch>
          </p:blipFill>
          <p:spPr>
            <a:xfrm>
              <a:off x="-1" y="-1"/>
              <a:ext cx="6360420" cy="758065"/>
            </a:xfrm>
            <a:prstGeom prst="rect">
              <a:avLst/>
            </a:prstGeom>
            <a:ln w="12700" cap="flat">
              <a:noFill/>
              <a:miter lim="400000"/>
            </a:ln>
            <a:effectLst/>
          </p:spPr>
        </p:pic>
        <p:pic>
          <p:nvPicPr>
            <p:cNvPr id="595" name="Image" descr="Image"/>
            <p:cNvPicPr>
              <a:picLocks/>
            </p:cNvPicPr>
            <p:nvPr/>
          </p:nvPicPr>
          <p:blipFill>
            <a:blip r:embed="rId6">
              <a:alphaModFix amt="36664"/>
            </a:blip>
            <a:srcRect l="6465" t="92249" r="33422" b="995"/>
            <a:stretch>
              <a:fillRect/>
            </a:stretch>
          </p:blipFill>
          <p:spPr>
            <a:xfrm>
              <a:off x="33662" y="52858"/>
              <a:ext cx="6207828" cy="715308"/>
            </a:xfrm>
            <a:prstGeom prst="rect">
              <a:avLst/>
            </a:prstGeom>
            <a:ln w="12700" cap="flat">
              <a:noFill/>
              <a:miter lim="400000"/>
            </a:ln>
            <a:effectLst/>
          </p:spPr>
        </p:pic>
      </p:grpSp>
      <p:sp>
        <p:nvSpPr>
          <p:cNvPr id="597" name="Figure 4. Tapetum development"/>
          <p:cNvSpPr txBox="1"/>
          <p:nvPr/>
        </p:nvSpPr>
        <p:spPr>
          <a:xfrm>
            <a:off x="189781" y="-13683"/>
            <a:ext cx="11490385" cy="5645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spAutoFit/>
          </a:bodyPr>
          <a:lstStyle>
            <a:lvl1pPr algn="l"/>
          </a:lstStyle>
          <a:p>
            <a:r>
              <a:rPr sz="1266" dirty="0"/>
              <a:t> </a:t>
            </a:r>
            <a:r>
              <a:rPr sz="3200" dirty="0">
                <a:solidFill>
                  <a:srgbClr val="0000FF"/>
                </a:solidFill>
              </a:rPr>
              <a:t>Tapet</a:t>
            </a:r>
            <a:r>
              <a:rPr lang="en-US" sz="3200" dirty="0">
                <a:solidFill>
                  <a:srgbClr val="0000FF"/>
                </a:solidFill>
              </a:rPr>
              <a:t>al cells sequentially differentiate for new roles.</a:t>
            </a:r>
            <a:endParaRPr sz="3200" dirty="0">
              <a:solidFill>
                <a:srgbClr val="0000FF"/>
              </a:solidFill>
            </a:endParaRPr>
          </a:p>
        </p:txBody>
      </p:sp>
      <p:sp>
        <p:nvSpPr>
          <p:cNvPr id="599" name="A"/>
          <p:cNvSpPr txBox="1"/>
          <p:nvPr/>
        </p:nvSpPr>
        <p:spPr>
          <a:xfrm>
            <a:off x="1517570" y="359023"/>
            <a:ext cx="72200" cy="2669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p>
            <a:endParaRPr sz="1266" dirty="0"/>
          </a:p>
        </p:txBody>
      </p:sp>
      <p:sp>
        <p:nvSpPr>
          <p:cNvPr id="600" name="Pseudotime…"/>
          <p:cNvSpPr txBox="1"/>
          <p:nvPr/>
        </p:nvSpPr>
        <p:spPr>
          <a:xfrm>
            <a:off x="1545793" y="666015"/>
            <a:ext cx="593112" cy="3100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p>
            <a:pPr algn="r">
              <a:defRPr sz="1100"/>
            </a:pPr>
            <a:r>
              <a:rPr sz="773" dirty="0"/>
              <a:t>Pseudotime</a:t>
            </a:r>
          </a:p>
          <a:p>
            <a:pPr algn="r">
              <a:defRPr sz="1100"/>
            </a:pPr>
            <a:r>
              <a:rPr sz="773" dirty="0"/>
              <a:t>Velocity</a:t>
            </a:r>
          </a:p>
        </p:txBody>
      </p:sp>
      <p:sp>
        <p:nvSpPr>
          <p:cNvPr id="601" name="50 most variable genes"/>
          <p:cNvSpPr txBox="1"/>
          <p:nvPr/>
        </p:nvSpPr>
        <p:spPr>
          <a:xfrm rot="16200000">
            <a:off x="1255928" y="3123892"/>
            <a:ext cx="1091646" cy="191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lgn="l">
              <a:defRPr sz="1100"/>
            </a:lvl1pPr>
          </a:lstStyle>
          <a:p>
            <a:r>
              <a:rPr sz="773" dirty="0"/>
              <a:t>50 most variable genes</a:t>
            </a:r>
          </a:p>
        </p:txBody>
      </p:sp>
      <p:sp>
        <p:nvSpPr>
          <p:cNvPr id="602" name="Gene"/>
          <p:cNvSpPr txBox="1"/>
          <p:nvPr/>
        </p:nvSpPr>
        <p:spPr>
          <a:xfrm>
            <a:off x="6482548" y="909651"/>
            <a:ext cx="312586" cy="191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100"/>
            </a:lvl1pPr>
          </a:lstStyle>
          <a:p>
            <a:r>
              <a:rPr sz="773" dirty="0"/>
              <a:t>Gene</a:t>
            </a:r>
          </a:p>
        </p:txBody>
      </p:sp>
      <p:sp>
        <p:nvSpPr>
          <p:cNvPr id="603" name="Expression"/>
          <p:cNvSpPr txBox="1"/>
          <p:nvPr/>
        </p:nvSpPr>
        <p:spPr>
          <a:xfrm rot="16200000">
            <a:off x="7745695" y="2597733"/>
            <a:ext cx="561052" cy="191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lgn="l">
              <a:defRPr sz="1100"/>
            </a:lvl1pPr>
          </a:lstStyle>
          <a:p>
            <a:r>
              <a:rPr sz="773" dirty="0"/>
              <a:t>Expression</a:t>
            </a:r>
          </a:p>
        </p:txBody>
      </p:sp>
      <p:sp>
        <p:nvSpPr>
          <p:cNvPr id="604" name="Pseudotime"/>
          <p:cNvSpPr txBox="1"/>
          <p:nvPr/>
        </p:nvSpPr>
        <p:spPr>
          <a:xfrm>
            <a:off x="9040748" y="3298521"/>
            <a:ext cx="593112" cy="191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lgn="l">
              <a:defRPr sz="1100"/>
            </a:lvl1pPr>
          </a:lstStyle>
          <a:p>
            <a:r>
              <a:rPr sz="773" dirty="0"/>
              <a:t>Pseudotime</a:t>
            </a:r>
          </a:p>
        </p:txBody>
      </p:sp>
      <p:pic>
        <p:nvPicPr>
          <p:cNvPr id="605" name="tap.clusters.pdf" descr="tap.clusters.pdf"/>
          <p:cNvPicPr>
            <a:picLocks/>
          </p:cNvPicPr>
          <p:nvPr/>
        </p:nvPicPr>
        <p:blipFill>
          <a:blip r:embed="rId7"/>
          <a:srcRect l="12991" t="3752" r="3820" b="13054"/>
          <a:stretch>
            <a:fillRect/>
          </a:stretch>
        </p:blipFill>
        <p:spPr>
          <a:xfrm>
            <a:off x="7955749" y="440002"/>
            <a:ext cx="2731924" cy="1574145"/>
          </a:xfrm>
          <a:prstGeom prst="rect">
            <a:avLst/>
          </a:prstGeom>
          <a:ln w="12700">
            <a:miter lim="400000"/>
          </a:ln>
        </p:spPr>
      </p:pic>
      <p:sp>
        <p:nvSpPr>
          <p:cNvPr id="606" name="3. Uninucleate Tapetum"/>
          <p:cNvSpPr txBox="1"/>
          <p:nvPr/>
        </p:nvSpPr>
        <p:spPr>
          <a:xfrm>
            <a:off x="9152403" y="1446333"/>
            <a:ext cx="1025923" cy="1803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000"/>
            </a:lvl1pPr>
          </a:lstStyle>
          <a:p>
            <a:r>
              <a:rPr sz="703" dirty="0"/>
              <a:t>3. Uninucleate Tapetum</a:t>
            </a:r>
          </a:p>
        </p:txBody>
      </p:sp>
      <p:sp>
        <p:nvSpPr>
          <p:cNvPr id="607" name="4. Binucleate Tapetum"/>
          <p:cNvSpPr txBox="1"/>
          <p:nvPr/>
        </p:nvSpPr>
        <p:spPr>
          <a:xfrm>
            <a:off x="8615578" y="1815159"/>
            <a:ext cx="971421" cy="1803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1000"/>
            </a:lvl1pPr>
          </a:lstStyle>
          <a:p>
            <a:r>
              <a:rPr sz="703" dirty="0"/>
              <a:t>4. Binucleate Tapetum</a:t>
            </a:r>
          </a:p>
        </p:txBody>
      </p:sp>
      <p:grpSp>
        <p:nvGrpSpPr>
          <p:cNvPr id="612" name="Group"/>
          <p:cNvGrpSpPr/>
          <p:nvPr/>
        </p:nvGrpSpPr>
        <p:grpSpPr>
          <a:xfrm>
            <a:off x="7943134" y="1523089"/>
            <a:ext cx="472995" cy="514164"/>
            <a:chOff x="72" y="0"/>
            <a:chExt cx="672702" cy="731254"/>
          </a:xfrm>
        </p:grpSpPr>
        <p:sp>
          <p:nvSpPr>
            <p:cNvPr id="608" name="Line"/>
            <p:cNvSpPr/>
            <p:nvPr/>
          </p:nvSpPr>
          <p:spPr>
            <a:xfrm flipV="1">
              <a:off x="218891" y="0"/>
              <a:ext cx="1" cy="516849"/>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endParaRPr sz="1266" dirty="0"/>
            </a:p>
          </p:txBody>
        </p:sp>
        <p:sp>
          <p:nvSpPr>
            <p:cNvPr id="609" name="Line"/>
            <p:cNvSpPr/>
            <p:nvPr/>
          </p:nvSpPr>
          <p:spPr>
            <a:xfrm>
              <a:off x="208461" y="509063"/>
              <a:ext cx="464313" cy="1"/>
            </a:xfrm>
            <a:prstGeom prst="line">
              <a:avLst/>
            </a:prstGeom>
            <a:noFill/>
            <a:ln w="25400" cap="flat">
              <a:solidFill>
                <a:srgbClr val="000000"/>
              </a:solidFill>
              <a:prstDash val="solid"/>
              <a:miter lim="400000"/>
              <a:tailEnd type="triangle" w="med" len="med"/>
            </a:ln>
            <a:effectLst/>
          </p:spPr>
          <p:txBody>
            <a:bodyPr wrap="square" lIns="35719" tIns="35719" rIns="35719" bIns="35719" numCol="1" anchor="ctr">
              <a:noAutofit/>
            </a:bodyPr>
            <a:lstStyle/>
            <a:p>
              <a:endParaRPr sz="1266" dirty="0"/>
            </a:p>
          </p:txBody>
        </p:sp>
        <p:sp>
          <p:nvSpPr>
            <p:cNvPr id="610" name="UMAP1"/>
            <p:cNvSpPr txBox="1"/>
            <p:nvPr/>
          </p:nvSpPr>
          <p:spPr>
            <a:xfrm>
              <a:off x="163404" y="505642"/>
              <a:ext cx="453685" cy="2256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defRPr sz="800" b="0"/>
              </a:lvl1pPr>
            </a:lstStyle>
            <a:p>
              <a:r>
                <a:rPr sz="562" dirty="0"/>
                <a:t>UMAP1</a:t>
              </a:r>
            </a:p>
          </p:txBody>
        </p:sp>
        <p:sp>
          <p:nvSpPr>
            <p:cNvPr id="611" name="UMAP2"/>
            <p:cNvSpPr txBox="1"/>
            <p:nvPr/>
          </p:nvSpPr>
          <p:spPr>
            <a:xfrm rot="16200000">
              <a:off x="-113965" y="209118"/>
              <a:ext cx="453685" cy="2256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defRPr sz="800" b="0"/>
              </a:lvl1pPr>
            </a:lstStyle>
            <a:p>
              <a:r>
                <a:rPr sz="562" dirty="0"/>
                <a:t>UMAP2</a:t>
              </a:r>
            </a:p>
          </p:txBody>
        </p:sp>
      </p:grpSp>
      <p:sp>
        <p:nvSpPr>
          <p:cNvPr id="613" name="Line"/>
          <p:cNvSpPr/>
          <p:nvPr/>
        </p:nvSpPr>
        <p:spPr>
          <a:xfrm>
            <a:off x="7962562" y="2001566"/>
            <a:ext cx="2665273" cy="42329"/>
          </a:xfrm>
          <a:prstGeom prst="line">
            <a:avLst/>
          </a:prstGeom>
          <a:ln w="25400">
            <a:solidFill>
              <a:srgbClr val="000000"/>
            </a:solidFill>
            <a:miter lim="400000"/>
          </a:ln>
        </p:spPr>
        <p:txBody>
          <a:bodyPr lIns="35719" tIns="35719" rIns="35719" bIns="35719" anchor="ctr"/>
          <a:lstStyle/>
          <a:p>
            <a:endParaRPr sz="1266" dirty="0"/>
          </a:p>
        </p:txBody>
      </p:sp>
      <p:sp>
        <p:nvSpPr>
          <p:cNvPr id="614" name="Line"/>
          <p:cNvSpPr/>
          <p:nvPr/>
        </p:nvSpPr>
        <p:spPr>
          <a:xfrm>
            <a:off x="7962563" y="3469914"/>
            <a:ext cx="2665272" cy="64523"/>
          </a:xfrm>
          <a:prstGeom prst="line">
            <a:avLst/>
          </a:prstGeom>
          <a:ln w="25400">
            <a:solidFill>
              <a:srgbClr val="000000"/>
            </a:solidFill>
            <a:miter lim="400000"/>
          </a:ln>
        </p:spPr>
        <p:txBody>
          <a:bodyPr lIns="35719" tIns="35719" rIns="35719" bIns="35719" anchor="ctr"/>
          <a:lstStyle/>
          <a:p>
            <a:endParaRPr sz="1266" dirty="0"/>
          </a:p>
        </p:txBody>
      </p:sp>
      <p:sp>
        <p:nvSpPr>
          <p:cNvPr id="615" name="Line"/>
          <p:cNvSpPr/>
          <p:nvPr/>
        </p:nvSpPr>
        <p:spPr>
          <a:xfrm flipV="1">
            <a:off x="7953375" y="4925075"/>
            <a:ext cx="2598540" cy="13190"/>
          </a:xfrm>
          <a:prstGeom prst="line">
            <a:avLst/>
          </a:prstGeom>
          <a:ln w="25400">
            <a:solidFill>
              <a:srgbClr val="000000"/>
            </a:solidFill>
            <a:miter lim="400000"/>
          </a:ln>
        </p:spPr>
        <p:txBody>
          <a:bodyPr lIns="35719" tIns="35719" rIns="35719" bIns="35719" anchor="ctr"/>
          <a:lstStyle/>
          <a:p>
            <a:endParaRPr sz="1266" dirty="0"/>
          </a:p>
        </p:txBody>
      </p:sp>
      <p:sp>
        <p:nvSpPr>
          <p:cNvPr id="616" name="Line"/>
          <p:cNvSpPr/>
          <p:nvPr/>
        </p:nvSpPr>
        <p:spPr>
          <a:xfrm flipH="1" flipV="1">
            <a:off x="7944933" y="507560"/>
            <a:ext cx="15739" cy="5905517"/>
          </a:xfrm>
          <a:prstGeom prst="line">
            <a:avLst/>
          </a:prstGeom>
          <a:ln w="25400">
            <a:solidFill>
              <a:srgbClr val="000000"/>
            </a:solidFill>
            <a:miter lim="400000"/>
          </a:ln>
        </p:spPr>
        <p:txBody>
          <a:bodyPr lIns="35719" tIns="35719" rIns="35719" bIns="35719" anchor="ctr"/>
          <a:lstStyle/>
          <a:p>
            <a:endParaRPr sz="1266" dirty="0"/>
          </a:p>
        </p:txBody>
      </p:sp>
      <p:sp>
        <p:nvSpPr>
          <p:cNvPr id="618" name="Expression"/>
          <p:cNvSpPr txBox="1"/>
          <p:nvPr/>
        </p:nvSpPr>
        <p:spPr>
          <a:xfrm rot="16200000">
            <a:off x="7745695" y="4058528"/>
            <a:ext cx="561052" cy="191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lgn="l">
              <a:defRPr sz="1100"/>
            </a:lvl1pPr>
          </a:lstStyle>
          <a:p>
            <a:r>
              <a:rPr sz="773" dirty="0"/>
              <a:t>Expression</a:t>
            </a:r>
          </a:p>
        </p:txBody>
      </p:sp>
      <p:sp>
        <p:nvSpPr>
          <p:cNvPr id="619" name="Pseudotime"/>
          <p:cNvSpPr txBox="1"/>
          <p:nvPr/>
        </p:nvSpPr>
        <p:spPr>
          <a:xfrm>
            <a:off x="9041091" y="4759317"/>
            <a:ext cx="593112" cy="191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lgn="l">
              <a:defRPr sz="1100"/>
            </a:lvl1pPr>
          </a:lstStyle>
          <a:p>
            <a:r>
              <a:rPr sz="773" dirty="0"/>
              <a:t>Pseudotime</a:t>
            </a:r>
          </a:p>
        </p:txBody>
      </p:sp>
      <p:sp>
        <p:nvSpPr>
          <p:cNvPr id="620" name="Expression"/>
          <p:cNvSpPr txBox="1"/>
          <p:nvPr/>
        </p:nvSpPr>
        <p:spPr>
          <a:xfrm rot="16200000">
            <a:off x="7745695" y="5519324"/>
            <a:ext cx="561052" cy="191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lgn="l">
              <a:defRPr sz="1100"/>
            </a:lvl1pPr>
          </a:lstStyle>
          <a:p>
            <a:r>
              <a:rPr sz="773" dirty="0"/>
              <a:t>Expression</a:t>
            </a:r>
          </a:p>
        </p:txBody>
      </p:sp>
      <p:sp>
        <p:nvSpPr>
          <p:cNvPr id="621" name="Pseudotime"/>
          <p:cNvSpPr txBox="1"/>
          <p:nvPr/>
        </p:nvSpPr>
        <p:spPr>
          <a:xfrm>
            <a:off x="9041091" y="6255831"/>
            <a:ext cx="593112" cy="191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lgn="l">
              <a:defRPr sz="1100"/>
            </a:lvl1pPr>
          </a:lstStyle>
          <a:p>
            <a:r>
              <a:rPr sz="773" dirty="0"/>
              <a:t>Pseudotime</a:t>
            </a:r>
          </a:p>
        </p:txBody>
      </p:sp>
      <p:sp>
        <p:nvSpPr>
          <p:cNvPr id="622" name="B"/>
          <p:cNvSpPr txBox="1"/>
          <p:nvPr/>
        </p:nvSpPr>
        <p:spPr>
          <a:xfrm>
            <a:off x="7949706" y="321198"/>
            <a:ext cx="72200" cy="2669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p>
            <a:endParaRPr sz="1266" dirty="0"/>
          </a:p>
        </p:txBody>
      </p:sp>
      <p:sp>
        <p:nvSpPr>
          <p:cNvPr id="623" name="C"/>
          <p:cNvSpPr txBox="1"/>
          <p:nvPr/>
        </p:nvSpPr>
        <p:spPr>
          <a:xfrm>
            <a:off x="7960439" y="2011561"/>
            <a:ext cx="72200" cy="2669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p>
            <a:endParaRPr sz="1266" dirty="0"/>
          </a:p>
        </p:txBody>
      </p:sp>
      <p:sp>
        <p:nvSpPr>
          <p:cNvPr id="626" name="Rectangle"/>
          <p:cNvSpPr/>
          <p:nvPr/>
        </p:nvSpPr>
        <p:spPr>
          <a:xfrm>
            <a:off x="6488906" y="2327543"/>
            <a:ext cx="551883" cy="114014"/>
          </a:xfrm>
          <a:prstGeom prst="rect">
            <a:avLst/>
          </a:prstGeom>
          <a:ln w="25400">
            <a:solidFill>
              <a:srgbClr val="000000"/>
            </a:solidFill>
            <a:miter lim="400000"/>
          </a:ln>
        </p:spPr>
        <p:txBody>
          <a:bodyPr lIns="35719" tIns="35719" rIns="35719" bIns="35719" anchor="ctr"/>
          <a:lstStyle/>
          <a:p>
            <a:pPr>
              <a:defRPr sz="2200" b="0">
                <a:solidFill>
                  <a:srgbClr val="FFFFFF"/>
                </a:solidFill>
                <a:latin typeface="+mn-lt"/>
                <a:ea typeface="+mn-ea"/>
                <a:cs typeface="+mn-cs"/>
                <a:sym typeface="Helvetica Neue Medium"/>
              </a:defRPr>
            </a:pPr>
            <a:endParaRPr sz="1547" dirty="0"/>
          </a:p>
        </p:txBody>
      </p:sp>
      <p:sp>
        <p:nvSpPr>
          <p:cNvPr id="627" name="Rectangle"/>
          <p:cNvSpPr/>
          <p:nvPr/>
        </p:nvSpPr>
        <p:spPr>
          <a:xfrm>
            <a:off x="6488906" y="3372315"/>
            <a:ext cx="551883" cy="114015"/>
          </a:xfrm>
          <a:prstGeom prst="rect">
            <a:avLst/>
          </a:prstGeom>
          <a:ln w="25400">
            <a:solidFill>
              <a:srgbClr val="000000"/>
            </a:solidFill>
            <a:miter lim="400000"/>
          </a:ln>
        </p:spPr>
        <p:txBody>
          <a:bodyPr lIns="35719" tIns="35719" rIns="35719" bIns="35719" anchor="ctr"/>
          <a:lstStyle/>
          <a:p>
            <a:pPr>
              <a:defRPr sz="2200" b="0">
                <a:solidFill>
                  <a:srgbClr val="FFFFFF"/>
                </a:solidFill>
                <a:latin typeface="+mn-lt"/>
                <a:ea typeface="+mn-ea"/>
                <a:cs typeface="+mn-cs"/>
                <a:sym typeface="Helvetica Neue Medium"/>
              </a:defRPr>
            </a:pPr>
            <a:endParaRPr sz="1547" dirty="0"/>
          </a:p>
        </p:txBody>
      </p:sp>
      <p:sp>
        <p:nvSpPr>
          <p:cNvPr id="628" name="Rectangle"/>
          <p:cNvSpPr/>
          <p:nvPr/>
        </p:nvSpPr>
        <p:spPr>
          <a:xfrm>
            <a:off x="6488906" y="4101525"/>
            <a:ext cx="551883" cy="114015"/>
          </a:xfrm>
          <a:prstGeom prst="rect">
            <a:avLst/>
          </a:prstGeom>
          <a:ln w="25400">
            <a:solidFill>
              <a:srgbClr val="000000"/>
            </a:solidFill>
            <a:miter lim="400000"/>
          </a:ln>
        </p:spPr>
        <p:txBody>
          <a:bodyPr lIns="35719" tIns="35719" rIns="35719" bIns="35719" anchor="ctr"/>
          <a:lstStyle/>
          <a:p>
            <a:pPr>
              <a:defRPr sz="2200" b="0">
                <a:solidFill>
                  <a:srgbClr val="FFFFFF"/>
                </a:solidFill>
                <a:latin typeface="+mn-lt"/>
                <a:ea typeface="+mn-ea"/>
                <a:cs typeface="+mn-cs"/>
                <a:sym typeface="Helvetica Neue Medium"/>
              </a:defRPr>
            </a:pPr>
            <a:endParaRPr sz="1547" dirty="0"/>
          </a:p>
        </p:txBody>
      </p:sp>
      <p:sp>
        <p:nvSpPr>
          <p:cNvPr id="629" name="Glycine-rich Protein1"/>
          <p:cNvSpPr txBox="1"/>
          <p:nvPr/>
        </p:nvSpPr>
        <p:spPr>
          <a:xfrm>
            <a:off x="8909832" y="4918639"/>
            <a:ext cx="1082028" cy="2020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lgn="r">
              <a:defRPr sz="1200" b="0"/>
            </a:lvl1pPr>
          </a:lstStyle>
          <a:p>
            <a:r>
              <a:rPr sz="844" dirty="0"/>
              <a:t>Glycine-rich Protein1</a:t>
            </a:r>
          </a:p>
        </p:txBody>
      </p:sp>
      <p:grpSp>
        <p:nvGrpSpPr>
          <p:cNvPr id="647" name="Group"/>
          <p:cNvGrpSpPr/>
          <p:nvPr/>
        </p:nvGrpSpPr>
        <p:grpSpPr>
          <a:xfrm>
            <a:off x="7086453" y="909651"/>
            <a:ext cx="869296" cy="4682713"/>
            <a:chOff x="0" y="-4553"/>
            <a:chExt cx="1236332" cy="6659856"/>
          </a:xfrm>
        </p:grpSpPr>
        <p:pic>
          <p:nvPicPr>
            <p:cNvPr id="630" name="en.heat.pdf" descr="en.heat.pdf"/>
            <p:cNvPicPr>
              <a:picLocks noChangeAspect="1"/>
            </p:cNvPicPr>
            <p:nvPr/>
          </p:nvPicPr>
          <p:blipFill>
            <a:blip r:embed="rId8">
              <a:alphaModFix amt="74159"/>
            </a:blip>
            <a:srcRect l="92987" t="40322" r="5611" b="40569"/>
            <a:stretch>
              <a:fillRect/>
            </a:stretch>
          </p:blipFill>
          <p:spPr>
            <a:xfrm>
              <a:off x="265680" y="253621"/>
              <a:ext cx="342901" cy="3825622"/>
            </a:xfrm>
            <a:prstGeom prst="rect">
              <a:avLst/>
            </a:prstGeom>
            <a:ln w="12700" cap="flat">
              <a:noFill/>
              <a:miter lim="400000"/>
            </a:ln>
            <a:effectLst/>
          </p:spPr>
        </p:pic>
        <p:sp>
          <p:nvSpPr>
            <p:cNvPr id="631" name="Anther Size"/>
            <p:cNvSpPr txBox="1"/>
            <p:nvPr/>
          </p:nvSpPr>
          <p:spPr>
            <a:xfrm>
              <a:off x="200328" y="-4553"/>
              <a:ext cx="827578" cy="2717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defRPr sz="1100"/>
              </a:lvl1pPr>
            </a:lstStyle>
            <a:p>
              <a:r>
                <a:rPr sz="773" dirty="0"/>
                <a:t>Anther Size</a:t>
              </a:r>
            </a:p>
          </p:txBody>
        </p:sp>
        <p:sp>
          <p:nvSpPr>
            <p:cNvPr id="632" name="3.0 mm"/>
            <p:cNvSpPr txBox="1"/>
            <p:nvPr/>
          </p:nvSpPr>
          <p:spPr>
            <a:xfrm>
              <a:off x="586581" y="3797474"/>
              <a:ext cx="572237" cy="2717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lgn="l">
                <a:defRPr sz="1100" b="0"/>
              </a:lvl1pPr>
            </a:lstStyle>
            <a:p>
              <a:r>
                <a:rPr sz="773" dirty="0"/>
                <a:t>3.0 mm</a:t>
              </a:r>
            </a:p>
          </p:txBody>
        </p:sp>
        <p:sp>
          <p:nvSpPr>
            <p:cNvPr id="633" name="0.5 mm"/>
            <p:cNvSpPr txBox="1"/>
            <p:nvPr/>
          </p:nvSpPr>
          <p:spPr>
            <a:xfrm>
              <a:off x="586581" y="329409"/>
              <a:ext cx="572237" cy="2717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lgn="l">
                <a:defRPr sz="1100" b="0"/>
              </a:lvl1pPr>
            </a:lstStyle>
            <a:p>
              <a:r>
                <a:rPr sz="773" dirty="0"/>
                <a:t>0.5 mm</a:t>
              </a:r>
            </a:p>
          </p:txBody>
        </p:sp>
        <p:sp>
          <p:nvSpPr>
            <p:cNvPr id="634" name="1.25 mm"/>
            <p:cNvSpPr txBox="1"/>
            <p:nvPr/>
          </p:nvSpPr>
          <p:spPr>
            <a:xfrm>
              <a:off x="586581" y="1369828"/>
              <a:ext cx="649751" cy="2717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lgn="l">
                <a:defRPr sz="1100" b="0"/>
              </a:lvl1pPr>
            </a:lstStyle>
            <a:p>
              <a:r>
                <a:rPr sz="773" dirty="0"/>
                <a:t>1.25 mm</a:t>
              </a:r>
            </a:p>
          </p:txBody>
        </p:sp>
        <p:sp>
          <p:nvSpPr>
            <p:cNvPr id="635" name="1.5 mm"/>
            <p:cNvSpPr txBox="1"/>
            <p:nvPr/>
          </p:nvSpPr>
          <p:spPr>
            <a:xfrm>
              <a:off x="586581" y="1716635"/>
              <a:ext cx="572237" cy="2717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lgn="l">
                <a:defRPr sz="1100" b="0"/>
              </a:lvl1pPr>
            </a:lstStyle>
            <a:p>
              <a:r>
                <a:rPr sz="773" dirty="0"/>
                <a:t>1.5 mm</a:t>
              </a:r>
            </a:p>
          </p:txBody>
        </p:sp>
        <p:sp>
          <p:nvSpPr>
            <p:cNvPr id="636" name="1.75 mm"/>
            <p:cNvSpPr txBox="1"/>
            <p:nvPr/>
          </p:nvSpPr>
          <p:spPr>
            <a:xfrm>
              <a:off x="586581" y="2063441"/>
              <a:ext cx="649751" cy="2717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lgn="l">
                <a:defRPr sz="1100" b="0"/>
              </a:lvl1pPr>
            </a:lstStyle>
            <a:p>
              <a:r>
                <a:rPr sz="773" dirty="0"/>
                <a:t>1.75 mm</a:t>
              </a:r>
            </a:p>
          </p:txBody>
        </p:sp>
        <p:sp>
          <p:nvSpPr>
            <p:cNvPr id="637" name="2.25 mm"/>
            <p:cNvSpPr txBox="1"/>
            <p:nvPr/>
          </p:nvSpPr>
          <p:spPr>
            <a:xfrm>
              <a:off x="586581" y="2757053"/>
              <a:ext cx="649751" cy="2717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lgn="l">
                <a:defRPr sz="1100" b="0"/>
              </a:lvl1pPr>
            </a:lstStyle>
            <a:p>
              <a:r>
                <a:rPr sz="773" dirty="0"/>
                <a:t>2.25 mm</a:t>
              </a:r>
            </a:p>
          </p:txBody>
        </p:sp>
        <p:sp>
          <p:nvSpPr>
            <p:cNvPr id="638" name="2.5 mm"/>
            <p:cNvSpPr txBox="1"/>
            <p:nvPr/>
          </p:nvSpPr>
          <p:spPr>
            <a:xfrm>
              <a:off x="586581" y="3103860"/>
              <a:ext cx="572237" cy="2717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lgn="l">
                <a:defRPr sz="1100" b="0"/>
              </a:lvl1pPr>
            </a:lstStyle>
            <a:p>
              <a:r>
                <a:rPr sz="773" dirty="0"/>
                <a:t>2.5 mm</a:t>
              </a:r>
            </a:p>
          </p:txBody>
        </p:sp>
        <p:sp>
          <p:nvSpPr>
            <p:cNvPr id="639" name="2.0 mm"/>
            <p:cNvSpPr txBox="1"/>
            <p:nvPr/>
          </p:nvSpPr>
          <p:spPr>
            <a:xfrm>
              <a:off x="586581" y="2410247"/>
              <a:ext cx="572237" cy="2717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lgn="l">
                <a:defRPr sz="1100" b="0"/>
              </a:lvl1pPr>
            </a:lstStyle>
            <a:p>
              <a:r>
                <a:rPr sz="773" dirty="0"/>
                <a:t>2.0 mm</a:t>
              </a:r>
            </a:p>
          </p:txBody>
        </p:sp>
        <p:sp>
          <p:nvSpPr>
            <p:cNvPr id="640" name="2.75 mm"/>
            <p:cNvSpPr txBox="1"/>
            <p:nvPr/>
          </p:nvSpPr>
          <p:spPr>
            <a:xfrm>
              <a:off x="586581" y="3450666"/>
              <a:ext cx="649751" cy="2717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lgn="l">
                <a:defRPr sz="1100" b="0"/>
              </a:lvl1pPr>
            </a:lstStyle>
            <a:p>
              <a:r>
                <a:rPr sz="773" dirty="0"/>
                <a:t>2.75 mm</a:t>
              </a:r>
            </a:p>
          </p:txBody>
        </p:sp>
        <p:sp>
          <p:nvSpPr>
            <p:cNvPr id="641" name="1.0 mm"/>
            <p:cNvSpPr txBox="1"/>
            <p:nvPr/>
          </p:nvSpPr>
          <p:spPr>
            <a:xfrm>
              <a:off x="586581" y="1023022"/>
              <a:ext cx="572237" cy="2717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lgn="l">
                <a:defRPr sz="1100" b="0"/>
              </a:lvl1pPr>
            </a:lstStyle>
            <a:p>
              <a:r>
                <a:rPr sz="773" dirty="0"/>
                <a:t>1.0 mm</a:t>
              </a:r>
            </a:p>
          </p:txBody>
        </p:sp>
        <p:sp>
          <p:nvSpPr>
            <p:cNvPr id="642" name="0.75 mm"/>
            <p:cNvSpPr txBox="1"/>
            <p:nvPr/>
          </p:nvSpPr>
          <p:spPr>
            <a:xfrm>
              <a:off x="586581" y="676215"/>
              <a:ext cx="649751" cy="2717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lgn="l">
                <a:defRPr sz="1100" b="0"/>
              </a:lvl1pPr>
            </a:lstStyle>
            <a:p>
              <a:r>
                <a:rPr sz="773" dirty="0"/>
                <a:t>0.75 mm</a:t>
              </a:r>
            </a:p>
          </p:txBody>
        </p:sp>
        <p:pic>
          <p:nvPicPr>
            <p:cNvPr id="643" name="tap.heat.pdf" descr="tap.heat.pdf"/>
            <p:cNvPicPr>
              <a:picLocks/>
            </p:cNvPicPr>
            <p:nvPr/>
          </p:nvPicPr>
          <p:blipFill>
            <a:blip r:embed="rId2"/>
            <a:srcRect l="86263" t="41919" r="12153" b="48757"/>
            <a:stretch>
              <a:fillRect/>
            </a:stretch>
          </p:blipFill>
          <p:spPr>
            <a:xfrm>
              <a:off x="265681" y="5009477"/>
              <a:ext cx="340331" cy="1552754"/>
            </a:xfrm>
            <a:prstGeom prst="rect">
              <a:avLst/>
            </a:prstGeom>
            <a:ln w="12700" cap="flat">
              <a:noFill/>
              <a:miter lim="400000"/>
            </a:ln>
            <a:effectLst/>
          </p:spPr>
        </p:pic>
        <p:sp>
          <p:nvSpPr>
            <p:cNvPr id="644" name="Expression (TPM)"/>
            <p:cNvSpPr txBox="1"/>
            <p:nvPr/>
          </p:nvSpPr>
          <p:spPr>
            <a:xfrm>
              <a:off x="0" y="4770647"/>
              <a:ext cx="1231108" cy="2717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lgn="l">
                <a:defRPr sz="1100"/>
              </a:lvl1pPr>
            </a:lstStyle>
            <a:p>
              <a:r>
                <a:rPr sz="773" dirty="0"/>
                <a:t>Expression (TPM)</a:t>
              </a:r>
            </a:p>
          </p:txBody>
        </p:sp>
        <p:sp>
          <p:nvSpPr>
            <p:cNvPr id="645" name="Max"/>
            <p:cNvSpPr txBox="1"/>
            <p:nvPr/>
          </p:nvSpPr>
          <p:spPr>
            <a:xfrm>
              <a:off x="622300" y="4948446"/>
              <a:ext cx="369333" cy="2717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lgn="l">
                <a:defRPr sz="1100" b="0"/>
              </a:lvl1pPr>
            </a:lstStyle>
            <a:p>
              <a:r>
                <a:rPr sz="773" dirty="0"/>
                <a:t>Max</a:t>
              </a:r>
            </a:p>
          </p:txBody>
        </p:sp>
        <p:sp>
          <p:nvSpPr>
            <p:cNvPr id="646" name="Min"/>
            <p:cNvSpPr txBox="1"/>
            <p:nvPr/>
          </p:nvSpPr>
          <p:spPr>
            <a:xfrm>
              <a:off x="634999" y="6383546"/>
              <a:ext cx="330576" cy="27175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numCol="1" anchor="ctr">
              <a:spAutoFit/>
            </a:bodyPr>
            <a:lstStyle>
              <a:lvl1pPr algn="l">
                <a:defRPr sz="1100" b="0"/>
              </a:lvl1pPr>
            </a:lstStyle>
            <a:p>
              <a:r>
                <a:rPr sz="773" dirty="0"/>
                <a:t>Min</a:t>
              </a:r>
            </a:p>
          </p:txBody>
        </p:sp>
      </p:grpSp>
      <p:sp>
        <p:nvSpPr>
          <p:cNvPr id="2" name="TextBox 1">
            <a:extLst>
              <a:ext uri="{FF2B5EF4-FFF2-40B4-BE49-F238E27FC236}">
                <a16:creationId xmlns:a16="http://schemas.microsoft.com/office/drawing/2014/main" id="{7CF52DB3-BB35-1473-7B2C-F350AE401383}"/>
              </a:ext>
            </a:extLst>
          </p:cNvPr>
          <p:cNvSpPr txBox="1"/>
          <p:nvPr/>
        </p:nvSpPr>
        <p:spPr>
          <a:xfrm>
            <a:off x="9591" y="990948"/>
            <a:ext cx="1646569" cy="5632311"/>
          </a:xfrm>
          <a:prstGeom prst="rect">
            <a:avLst/>
          </a:prstGeom>
          <a:noFill/>
        </p:spPr>
        <p:txBody>
          <a:bodyPr wrap="square" rtlCol="0">
            <a:spAutoFit/>
          </a:bodyPr>
          <a:lstStyle/>
          <a:p>
            <a:r>
              <a:rPr lang="en-US" sz="1600" dirty="0">
                <a:solidFill>
                  <a:srgbClr val="FF0000"/>
                </a:solidFill>
              </a:rPr>
              <a:t>Remodel PMC callose</a:t>
            </a:r>
          </a:p>
          <a:p>
            <a:endParaRPr lang="en-US" sz="800" dirty="0"/>
          </a:p>
          <a:p>
            <a:r>
              <a:rPr lang="en-US" sz="1600" dirty="0">
                <a:solidFill>
                  <a:srgbClr val="FF0000"/>
                </a:solidFill>
              </a:rPr>
              <a:t>Supply phasiRNA &amp; nutrients </a:t>
            </a:r>
            <a:r>
              <a:rPr lang="en-US" sz="1600" dirty="0"/>
              <a:t>to meiocytes</a:t>
            </a:r>
          </a:p>
          <a:p>
            <a:endParaRPr lang="en-US" sz="800" dirty="0"/>
          </a:p>
          <a:p>
            <a:r>
              <a:rPr lang="en-US" sz="1600" dirty="0">
                <a:solidFill>
                  <a:srgbClr val="FF0000"/>
                </a:solidFill>
              </a:rPr>
              <a:t>Lipophilic precursors </a:t>
            </a:r>
            <a:r>
              <a:rPr lang="en-US" sz="1600" dirty="0"/>
              <a:t>for epidermal wax and endothecial plastids. </a:t>
            </a:r>
            <a:r>
              <a:rPr lang="en-US" sz="1600" dirty="0">
                <a:solidFill>
                  <a:srgbClr val="FF0000"/>
                </a:solidFill>
              </a:rPr>
              <a:t>24 nt phasi RNAs. </a:t>
            </a:r>
          </a:p>
          <a:p>
            <a:endParaRPr lang="en-US" sz="800" dirty="0"/>
          </a:p>
          <a:p>
            <a:r>
              <a:rPr lang="en-US" sz="1600" dirty="0">
                <a:solidFill>
                  <a:srgbClr val="FF0000"/>
                </a:solidFill>
              </a:rPr>
              <a:t>Liberate tetrad microspores</a:t>
            </a:r>
          </a:p>
          <a:p>
            <a:endParaRPr lang="en-US" sz="800" dirty="0"/>
          </a:p>
          <a:p>
            <a:r>
              <a:rPr lang="en-US" sz="1600" dirty="0"/>
              <a:t>Synthesize &amp; secrete </a:t>
            </a:r>
            <a:r>
              <a:rPr lang="en-US" sz="1600" dirty="0">
                <a:solidFill>
                  <a:srgbClr val="FF0000"/>
                </a:solidFill>
              </a:rPr>
              <a:t>exine = secretory cell</a:t>
            </a:r>
          </a:p>
          <a:p>
            <a:endParaRPr lang="en-US" sz="800" dirty="0"/>
          </a:p>
          <a:p>
            <a:r>
              <a:rPr lang="en-US" sz="1600" dirty="0">
                <a:solidFill>
                  <a:srgbClr val="FF0000"/>
                </a:solidFill>
              </a:rPr>
              <a:t>PCD</a:t>
            </a:r>
            <a:r>
              <a:rPr lang="en-US" sz="1600" dirty="0"/>
              <a:t> to form a “Velcro” pad for pollen</a:t>
            </a:r>
          </a:p>
        </p:txBody>
      </p:sp>
      <p:sp>
        <p:nvSpPr>
          <p:cNvPr id="3" name="TextBox 2">
            <a:extLst>
              <a:ext uri="{FF2B5EF4-FFF2-40B4-BE49-F238E27FC236}">
                <a16:creationId xmlns:a16="http://schemas.microsoft.com/office/drawing/2014/main" id="{4BDEBBE4-A340-FE6F-DBEC-34D69B6EDA79}"/>
              </a:ext>
            </a:extLst>
          </p:cNvPr>
          <p:cNvSpPr txBox="1"/>
          <p:nvPr/>
        </p:nvSpPr>
        <p:spPr>
          <a:xfrm>
            <a:off x="1825778" y="6333222"/>
            <a:ext cx="10366221" cy="523220"/>
          </a:xfrm>
          <a:prstGeom prst="rect">
            <a:avLst/>
          </a:prstGeom>
          <a:solidFill>
            <a:schemeClr val="bg1"/>
          </a:solidFill>
          <a:ln w="28575">
            <a:solidFill>
              <a:srgbClr val="FF0000"/>
            </a:solidFill>
          </a:ln>
        </p:spPr>
        <p:txBody>
          <a:bodyPr wrap="square" rtlCol="0">
            <a:spAutoFit/>
          </a:bodyPr>
          <a:lstStyle/>
          <a:p>
            <a:r>
              <a:rPr lang="en-US" sz="2800" dirty="0"/>
              <a:t>In progress, tapetal mutants to better define differentiation steps</a:t>
            </a:r>
            <a:r>
              <a:rPr lang="en-US" dirty="0"/>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4A10C-D1CC-9CDE-5972-FBAA406FEA50}"/>
              </a:ext>
            </a:extLst>
          </p:cNvPr>
          <p:cNvSpPr>
            <a:spLocks noGrp="1"/>
          </p:cNvSpPr>
          <p:nvPr>
            <p:ph type="title"/>
          </p:nvPr>
        </p:nvSpPr>
        <p:spPr>
          <a:xfrm>
            <a:off x="4095749" y="822325"/>
            <a:ext cx="3829050" cy="1325563"/>
          </a:xfrm>
        </p:spPr>
        <p:txBody>
          <a:bodyPr/>
          <a:lstStyle/>
          <a:p>
            <a:pPr algn="ctr"/>
            <a:r>
              <a:rPr lang="en-US" dirty="0">
                <a:solidFill>
                  <a:srgbClr val="FF0000"/>
                </a:solidFill>
              </a:rPr>
              <a:t>Scorecard</a:t>
            </a:r>
          </a:p>
        </p:txBody>
      </p:sp>
      <p:sp>
        <p:nvSpPr>
          <p:cNvPr id="3" name="Content Placeholder 2">
            <a:extLst>
              <a:ext uri="{FF2B5EF4-FFF2-40B4-BE49-F238E27FC236}">
                <a16:creationId xmlns:a16="http://schemas.microsoft.com/office/drawing/2014/main" id="{16DCD5E8-73DA-D1D9-AE64-D7BF0C5A8121}"/>
              </a:ext>
            </a:extLst>
          </p:cNvPr>
          <p:cNvSpPr>
            <a:spLocks noGrp="1"/>
          </p:cNvSpPr>
          <p:nvPr>
            <p:ph idx="1"/>
          </p:nvPr>
        </p:nvSpPr>
        <p:spPr>
          <a:xfrm>
            <a:off x="785813" y="2369600"/>
            <a:ext cx="11406187" cy="3292475"/>
          </a:xfrm>
        </p:spPr>
        <p:txBody>
          <a:bodyPr>
            <a:normAutofit fontScale="92500" lnSpcReduction="20000"/>
          </a:bodyPr>
          <a:lstStyle/>
          <a:p>
            <a:pPr marL="0" indent="0">
              <a:lnSpc>
                <a:spcPct val="150000"/>
              </a:lnSpc>
              <a:buNone/>
            </a:pPr>
            <a:r>
              <a:rPr lang="en-US" sz="3000" dirty="0">
                <a:solidFill>
                  <a:srgbClr val="FF0000"/>
                </a:solidFill>
              </a:rPr>
              <a:t>Origin</a:t>
            </a:r>
            <a:r>
              <a:rPr lang="en-US" sz="3000" dirty="0"/>
              <a:t> of cells with pace and pattern of division on a </a:t>
            </a:r>
            <a:r>
              <a:rPr lang="en-US" sz="3000" dirty="0">
                <a:solidFill>
                  <a:srgbClr val="FF0000"/>
                </a:solidFill>
              </a:rPr>
              <a:t>timeline</a:t>
            </a:r>
            <a:r>
              <a:rPr lang="en-US" sz="3000" dirty="0"/>
              <a:t>.</a:t>
            </a:r>
          </a:p>
          <a:p>
            <a:pPr marL="0" indent="0">
              <a:lnSpc>
                <a:spcPct val="150000"/>
              </a:lnSpc>
              <a:buNone/>
            </a:pPr>
            <a:r>
              <a:rPr lang="en-US" sz="3000" dirty="0">
                <a:solidFill>
                  <a:srgbClr val="FF0000"/>
                </a:solidFill>
              </a:rPr>
              <a:t>Functions</a:t>
            </a:r>
            <a:r>
              <a:rPr lang="en-US" sz="3000" dirty="0"/>
              <a:t> of each cell type --  What goes awry in </a:t>
            </a:r>
            <a:r>
              <a:rPr lang="en-US" sz="3000" i="1" dirty="0"/>
              <a:t>male-sterile</a:t>
            </a:r>
            <a:r>
              <a:rPr lang="en-US" sz="3000" dirty="0"/>
              <a:t> mutants?</a:t>
            </a:r>
          </a:p>
          <a:p>
            <a:pPr marL="0" indent="0">
              <a:lnSpc>
                <a:spcPct val="150000"/>
              </a:lnSpc>
              <a:buNone/>
            </a:pPr>
            <a:r>
              <a:rPr lang="en-US" sz="3000" dirty="0">
                <a:solidFill>
                  <a:srgbClr val="FF0000"/>
                </a:solidFill>
              </a:rPr>
              <a:t>Sequential tapetal differentiation </a:t>
            </a:r>
            <a:r>
              <a:rPr lang="en-US" sz="3000" dirty="0"/>
              <a:t>for new functions – hierarchy of TFs.</a:t>
            </a:r>
          </a:p>
          <a:p>
            <a:pPr marL="0" indent="0">
              <a:lnSpc>
                <a:spcPct val="150000"/>
              </a:lnSpc>
              <a:buNone/>
            </a:pPr>
            <a:r>
              <a:rPr lang="en-US" sz="3000" dirty="0">
                <a:solidFill>
                  <a:srgbClr val="FF0000"/>
                </a:solidFill>
              </a:rPr>
              <a:t>Developmental co-ordination </a:t>
            </a:r>
            <a:r>
              <a:rPr lang="en-US" sz="3000" dirty="0"/>
              <a:t>within and between cell layers – secreted proteins (&gt;300 candidate small proteins) and mobile phasi RNAs.</a:t>
            </a:r>
          </a:p>
          <a:p>
            <a:pPr marL="0" indent="0">
              <a:buNone/>
            </a:pPr>
            <a:endParaRPr lang="en-US" dirty="0"/>
          </a:p>
          <a:p>
            <a:pPr marL="0" indent="0">
              <a:buNone/>
            </a:pPr>
            <a:endParaRPr lang="en-US" dirty="0"/>
          </a:p>
        </p:txBody>
      </p:sp>
      <p:pic>
        <p:nvPicPr>
          <p:cNvPr id="5" name="Content Placeholder 3">
            <a:extLst>
              <a:ext uri="{FF2B5EF4-FFF2-40B4-BE49-F238E27FC236}">
                <a16:creationId xmlns:a16="http://schemas.microsoft.com/office/drawing/2014/main" id="{07965728-E2AC-C60D-1D25-5633BE6439A7}"/>
              </a:ext>
            </a:extLst>
          </p:cNvPr>
          <p:cNvPicPr>
            <a:picLocks noChangeAspect="1"/>
          </p:cNvPicPr>
          <p:nvPr/>
        </p:nvPicPr>
        <p:blipFill>
          <a:blip r:embed="rId2"/>
          <a:stretch>
            <a:fillRect/>
          </a:stretch>
        </p:blipFill>
        <p:spPr>
          <a:xfrm>
            <a:off x="76201" y="91278"/>
            <a:ext cx="2532739" cy="2056610"/>
          </a:xfrm>
          <a:prstGeom prst="rect">
            <a:avLst/>
          </a:prstGeom>
        </p:spPr>
      </p:pic>
      <p:pic>
        <p:nvPicPr>
          <p:cNvPr id="7" name="Picture 6">
            <a:extLst>
              <a:ext uri="{FF2B5EF4-FFF2-40B4-BE49-F238E27FC236}">
                <a16:creationId xmlns:a16="http://schemas.microsoft.com/office/drawing/2014/main" id="{A0A4580B-F095-9542-B8B3-25CC2918AF9F}"/>
              </a:ext>
            </a:extLst>
          </p:cNvPr>
          <p:cNvPicPr>
            <a:picLocks noChangeAspect="1"/>
          </p:cNvPicPr>
          <p:nvPr/>
        </p:nvPicPr>
        <p:blipFill>
          <a:blip r:embed="rId3"/>
          <a:stretch>
            <a:fillRect/>
          </a:stretch>
        </p:blipFill>
        <p:spPr>
          <a:xfrm>
            <a:off x="266701" y="2375634"/>
            <a:ext cx="519112" cy="547687"/>
          </a:xfrm>
          <a:prstGeom prst="rect">
            <a:avLst/>
          </a:prstGeom>
        </p:spPr>
      </p:pic>
      <p:pic>
        <p:nvPicPr>
          <p:cNvPr id="11" name="Picture 10">
            <a:extLst>
              <a:ext uri="{FF2B5EF4-FFF2-40B4-BE49-F238E27FC236}">
                <a16:creationId xmlns:a16="http://schemas.microsoft.com/office/drawing/2014/main" id="{A6A8DB2B-C153-5D25-26C5-2D29F0B42A8E}"/>
              </a:ext>
            </a:extLst>
          </p:cNvPr>
          <p:cNvPicPr>
            <a:picLocks noChangeAspect="1"/>
          </p:cNvPicPr>
          <p:nvPr/>
        </p:nvPicPr>
        <p:blipFill>
          <a:blip r:embed="rId4"/>
          <a:stretch>
            <a:fillRect/>
          </a:stretch>
        </p:blipFill>
        <p:spPr>
          <a:xfrm>
            <a:off x="266701" y="3821695"/>
            <a:ext cx="519112" cy="513908"/>
          </a:xfrm>
          <a:prstGeom prst="rect">
            <a:avLst/>
          </a:prstGeom>
        </p:spPr>
      </p:pic>
      <p:pic>
        <p:nvPicPr>
          <p:cNvPr id="13" name="Picture 12">
            <a:extLst>
              <a:ext uri="{FF2B5EF4-FFF2-40B4-BE49-F238E27FC236}">
                <a16:creationId xmlns:a16="http://schemas.microsoft.com/office/drawing/2014/main" id="{29B742DC-EC50-F41D-8743-21281BFF4C86}"/>
              </a:ext>
            </a:extLst>
          </p:cNvPr>
          <p:cNvPicPr>
            <a:picLocks noChangeAspect="1"/>
          </p:cNvPicPr>
          <p:nvPr/>
        </p:nvPicPr>
        <p:blipFill>
          <a:blip r:embed="rId4"/>
          <a:stretch>
            <a:fillRect/>
          </a:stretch>
        </p:blipFill>
        <p:spPr>
          <a:xfrm>
            <a:off x="266701" y="3115554"/>
            <a:ext cx="519112" cy="513908"/>
          </a:xfrm>
          <a:prstGeom prst="rect">
            <a:avLst/>
          </a:prstGeom>
        </p:spPr>
      </p:pic>
      <p:pic>
        <p:nvPicPr>
          <p:cNvPr id="14" name="Picture 13">
            <a:extLst>
              <a:ext uri="{FF2B5EF4-FFF2-40B4-BE49-F238E27FC236}">
                <a16:creationId xmlns:a16="http://schemas.microsoft.com/office/drawing/2014/main" id="{7918272A-FEB6-74AC-1B49-2E6837942C00}"/>
              </a:ext>
            </a:extLst>
          </p:cNvPr>
          <p:cNvPicPr>
            <a:picLocks noChangeAspect="1"/>
          </p:cNvPicPr>
          <p:nvPr/>
        </p:nvPicPr>
        <p:blipFill>
          <a:blip r:embed="rId4"/>
          <a:stretch>
            <a:fillRect/>
          </a:stretch>
        </p:blipFill>
        <p:spPr>
          <a:xfrm>
            <a:off x="295277" y="4484931"/>
            <a:ext cx="519112" cy="513908"/>
          </a:xfrm>
          <a:prstGeom prst="rect">
            <a:avLst/>
          </a:prstGeom>
        </p:spPr>
      </p:pic>
    </p:spTree>
    <p:extLst>
      <p:ext uri="{BB962C8B-B14F-4D97-AF65-F5344CB8AC3E}">
        <p14:creationId xmlns:p14="http://schemas.microsoft.com/office/powerpoint/2010/main" val="4240811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7C1A6-B457-4E89-A0D3-C20F90AE1102}"/>
              </a:ext>
            </a:extLst>
          </p:cNvPr>
          <p:cNvSpPr>
            <a:spLocks noGrp="1"/>
          </p:cNvSpPr>
          <p:nvPr>
            <p:ph type="title"/>
          </p:nvPr>
        </p:nvSpPr>
        <p:spPr>
          <a:xfrm>
            <a:off x="3829049" y="455984"/>
            <a:ext cx="7190463" cy="2859914"/>
          </a:xfrm>
        </p:spPr>
        <p:txBody>
          <a:bodyPr>
            <a:normAutofit/>
          </a:bodyPr>
          <a:lstStyle/>
          <a:p>
            <a:pPr algn="ctr"/>
            <a:r>
              <a:rPr lang="en-US" sz="6000" dirty="0">
                <a:effectLst>
                  <a:outerShdw blurRad="38100" dist="38100" dir="2700000" algn="tl">
                    <a:srgbClr val="000000">
                      <a:alpha val="43137"/>
                    </a:srgbClr>
                  </a:outerShdw>
                </a:effectLst>
              </a:rPr>
              <a:t>Thank you</a:t>
            </a:r>
            <a:r>
              <a:rPr lang="en-US" sz="6000" dirty="0"/>
              <a:t>.</a:t>
            </a:r>
            <a:br>
              <a:rPr lang="en-US" sz="6000" dirty="0"/>
            </a:br>
            <a:br>
              <a:rPr lang="en-US" sz="6000" dirty="0"/>
            </a:br>
            <a:r>
              <a:rPr lang="en-US" sz="6000" dirty="0">
                <a:effectLst>
                  <a:outerShdw blurRad="38100" dist="38100" dir="2700000" algn="tl">
                    <a:srgbClr val="000000">
                      <a:alpha val="43137"/>
                    </a:srgbClr>
                  </a:outerShdw>
                </a:effectLst>
              </a:rPr>
              <a:t>Questions?</a:t>
            </a:r>
          </a:p>
        </p:txBody>
      </p:sp>
      <p:sp>
        <p:nvSpPr>
          <p:cNvPr id="5" name="Title 1">
            <a:extLst>
              <a:ext uri="{FF2B5EF4-FFF2-40B4-BE49-F238E27FC236}">
                <a16:creationId xmlns:a16="http://schemas.microsoft.com/office/drawing/2014/main" id="{A4F8CD2A-532F-E8FE-DCDE-65FF8B7BB27D}"/>
              </a:ext>
            </a:extLst>
          </p:cNvPr>
          <p:cNvSpPr txBox="1">
            <a:spLocks/>
          </p:cNvSpPr>
          <p:nvPr/>
        </p:nvSpPr>
        <p:spPr>
          <a:xfrm>
            <a:off x="4829175" y="3219450"/>
            <a:ext cx="5638800" cy="259471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US" sz="3600" dirty="0">
                <a:latin typeface="Arial" panose="020B0604020202020204" pitchFamily="34" charset="0"/>
                <a:cs typeface="Arial" panose="020B0604020202020204" pitchFamily="34" charset="0"/>
              </a:rPr>
              <a:t>Virginia Walbot  </a:t>
            </a:r>
            <a:br>
              <a:rPr lang="en-US" sz="3600" dirty="0">
                <a:latin typeface="Arial" panose="020B0604020202020204" pitchFamily="34" charset="0"/>
                <a:cs typeface="Arial" panose="020B0604020202020204" pitchFamily="34" charset="0"/>
              </a:rPr>
            </a:br>
            <a:r>
              <a:rPr lang="en-US" sz="3600" dirty="0">
                <a:latin typeface="Arial" panose="020B0604020202020204" pitchFamily="34" charset="0"/>
                <a:cs typeface="Arial" panose="020B0604020202020204" pitchFamily="34" charset="0"/>
              </a:rPr>
              <a:t>walbot@stanford.edu</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p:txBody>
      </p:sp>
      <p:pic>
        <p:nvPicPr>
          <p:cNvPr id="3" name="Content Placeholder 3">
            <a:extLst>
              <a:ext uri="{FF2B5EF4-FFF2-40B4-BE49-F238E27FC236}">
                <a16:creationId xmlns:a16="http://schemas.microsoft.com/office/drawing/2014/main" id="{573535BD-59D6-5375-407F-9A3A3B2A760A}"/>
              </a:ext>
            </a:extLst>
          </p:cNvPr>
          <p:cNvPicPr>
            <a:picLocks noChangeAspect="1"/>
          </p:cNvPicPr>
          <p:nvPr/>
        </p:nvPicPr>
        <p:blipFill>
          <a:blip r:embed="rId2"/>
          <a:stretch>
            <a:fillRect/>
          </a:stretch>
        </p:blipFill>
        <p:spPr>
          <a:xfrm>
            <a:off x="228601" y="243677"/>
            <a:ext cx="4600574" cy="3735713"/>
          </a:xfrm>
          <a:prstGeom prst="rect">
            <a:avLst/>
          </a:prstGeom>
        </p:spPr>
      </p:pic>
    </p:spTree>
    <p:extLst>
      <p:ext uri="{BB962C8B-B14F-4D97-AF65-F5344CB8AC3E}">
        <p14:creationId xmlns:p14="http://schemas.microsoft.com/office/powerpoint/2010/main" val="29927512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2074</TotalTime>
  <Words>2171</Words>
  <Application>Microsoft Macintosh PowerPoint</Application>
  <PresentationFormat>Widescreen</PresentationFormat>
  <Paragraphs>414</Paragraphs>
  <Slides>36</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Arial Rounded MT Bold</vt:lpstr>
      <vt:lpstr>Calibri</vt:lpstr>
      <vt:lpstr>Helvetica</vt:lpstr>
      <vt:lpstr>Times New Roman</vt:lpstr>
      <vt:lpstr>Wingdings</vt:lpstr>
      <vt:lpstr>Office Theme</vt:lpstr>
      <vt:lpstr> </vt:lpstr>
      <vt:lpstr>Why study anthers?</vt:lpstr>
      <vt:lpstr>Why study anthers?</vt:lpstr>
      <vt:lpstr>Epidermis</vt:lpstr>
      <vt:lpstr>Building an anther:  rapid cell proliferation and fate setting.</vt:lpstr>
      <vt:lpstr>PowerPoint Presentation</vt:lpstr>
      <vt:lpstr> L2 remain similar until some L2 have only L2 neighbors (dot).  Then dependent on MSCA1 glutaredoxin, these cells enlarge as pre-Archesporial Cells (AR).    No physically asymmetric cell division makes a giant cell:  enlargement is after specification.  About 10 – 12 AR cells are specified in a column within each lobe:  some pre-AR are being born as older pre-AR enlarge to AR over a 24 hour period and neighbor cells divide periclinally.</vt:lpstr>
      <vt:lpstr>PowerPoint Presentation</vt:lpstr>
      <vt:lpstr>PowerPoint Presentation</vt:lpstr>
      <vt:lpstr>  Trojan horse proof                         Ustilago maydis secreting MAC1 cause mutant mac1       L2 cells to divide periclinally.    </vt:lpstr>
      <vt:lpstr>PowerPoint Presentation</vt:lpstr>
      <vt:lpstr>PowerPoint Presentation</vt:lpstr>
      <vt:lpstr>PowerPoint Presentation</vt:lpstr>
      <vt:lpstr>Reducing states rescue AR specification in msca1 mutants …confirming that redox controls AR fate.    Likely mechanism:  TGA transcription factors reduced and thereby activated and move to the nucleus.  </vt:lpstr>
      <vt:lpstr>New insights about anther cell fate specification</vt:lpstr>
      <vt:lpstr>OCL4 epidermal cells send a signal that suppresses extra subepidermal (EN) periclinal divisions, fixing PPC fate.   L2 cells in mac1 still respond to this negative signal as shown by double mutant analysis = separate signaling pathways.  </vt:lpstr>
      <vt:lpstr>PowerPoint Presentation</vt:lpstr>
      <vt:lpstr>PowerPoint Presentation</vt:lpstr>
      <vt:lpstr>PowerPoint Presentation</vt:lpstr>
      <vt:lpstr>PowerPoint Presentation</vt:lpstr>
      <vt:lpstr>PowerPoint Presentation</vt:lpstr>
      <vt:lpstr>PowerPoint Presentation</vt:lpstr>
      <vt:lpstr>When does gametophytic transcription start? Cross inbred A188 x B73 to get F1 hybrids for scRNA-seq.</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Scorecard</vt:lpstr>
      <vt:lpstr>Thank you.  Questions?</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Virginia Walbot</dc:creator>
  <cp:lastModifiedBy>Sheen, Jen</cp:lastModifiedBy>
  <cp:revision>97</cp:revision>
  <cp:lastPrinted>2023-03-13T22:18:03Z</cp:lastPrinted>
  <dcterms:created xsi:type="dcterms:W3CDTF">2020-12-03T17:50:54Z</dcterms:created>
  <dcterms:modified xsi:type="dcterms:W3CDTF">2023-10-16T23:20:19Z</dcterms:modified>
</cp:coreProperties>
</file>